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embeddedFontLst>
    <p:embeddedFont>
      <p:font typeface="PT Sans Narrow" panose="020B0604020202020204" charset="0"/>
      <p:regular r:id="rId30"/>
      <p:bold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7RaZGLhBS2KiIfcNJNFDrfTqa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E035C9B-F242-4EAB-90A6-4742132E462C}">
  <a:tblStyle styleId="{4E035C9B-F242-4EAB-90A6-4742132E46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0734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toE8Nr2mXMKJwPxv7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1c568e6f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141c568e6f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03da1079b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e03da1079b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Hot flushes –  sudden feelings of hot or cold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Difficulty sleeping – due to night sweats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Palpitations – heartbeats become more noticeable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Headaches – worse than usual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Muscle aches and joint pains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Changed body shape and weight gain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Vaginal dryness and pain, itching or discomfort during sex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Recurrent urinary tract infections (UTIs)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e03da1079b_0_6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03da1079b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1e03da1079b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e03da1079b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1e03da1079b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03da1079b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e03da1079b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e03da1079b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1e03da1079b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e03da1079b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1e03da1079b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e03da1079b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e03da1079b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e03da1079b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1e03da1079b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e03da1079b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1e03da1079b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03da1079b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e03da1079b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1c568e6f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41c568e6f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958c709867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1958c709867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e03da1079b_0_811:notes"/>
          <p:cNvSpPr txBox="1">
            <a:spLocks noGrp="1"/>
          </p:cNvSpPr>
          <p:nvPr>
            <p:ph type="body" idx="1"/>
          </p:nvPr>
        </p:nvSpPr>
        <p:spPr>
          <a:xfrm>
            <a:off x="914400" y="4343407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1e03da1079b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e03da1079b_0_888:notes"/>
          <p:cNvSpPr txBox="1">
            <a:spLocks noGrp="1"/>
          </p:cNvSpPr>
          <p:nvPr>
            <p:ph type="body" idx="1"/>
          </p:nvPr>
        </p:nvSpPr>
        <p:spPr>
          <a:xfrm>
            <a:off x="914400" y="4343407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1e03da1079b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b898e163bb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1b898e163bb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e03da1079b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e03da1079b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84e5249b7b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184e5249b7b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https://forms.gle/toE8Nr2mXMKJwPxv7</a:t>
            </a:r>
            <a:r>
              <a:rPr lang="en-GB"/>
              <a:t> - survey link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41f3cc42d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141f3cc42d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1c568e6f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41c568e6f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03da1079b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e03da1079b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03da1079b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e03da1079b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03da1079b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e03da1079b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03da1079b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e03da1079b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e03da1079b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1e03da1079b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03da1079b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e03da1079b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176981625c9_1_108"/>
          <p:cNvCxnSpPr/>
          <p:nvPr/>
        </p:nvCxnSpPr>
        <p:spPr>
          <a:xfrm>
            <a:off x="9343647" y="4235851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g176981625c9_1_108"/>
          <p:cNvCxnSpPr/>
          <p:nvPr/>
        </p:nvCxnSpPr>
        <p:spPr>
          <a:xfrm>
            <a:off x="2100047" y="4211003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g176981625c9_1_108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13" name="Google Shape;13;g176981625c9_1_108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g176981625c9_1_108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g176981625c9_1_108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16" name="Google Shape;16;g176981625c9_1_108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g176981625c9_1_108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g176981625c9_1_108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9" name="Google Shape;19;g176981625c9_1_108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g176981625c9_1_10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76981625c9_1_1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mmary">
  <p:cSld name="Summar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6981625c9_1_157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176981625c9_1_157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g176981625c9_1_157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g176981625c9_1_157"/>
          <p:cNvSpPr txBox="1">
            <a:spLocks noGrp="1"/>
          </p:cNvSpPr>
          <p:nvPr>
            <p:ph type="title"/>
          </p:nvPr>
        </p:nvSpPr>
        <p:spPr>
          <a:xfrm>
            <a:off x="841248" y="857251"/>
            <a:ext cx="6156000" cy="2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76981625c9_1_157"/>
          <p:cNvSpPr txBox="1">
            <a:spLocks noGrp="1"/>
          </p:cNvSpPr>
          <p:nvPr>
            <p:ph type="body" idx="1"/>
          </p:nvPr>
        </p:nvSpPr>
        <p:spPr>
          <a:xfrm>
            <a:off x="841247" y="3190875"/>
            <a:ext cx="6156000" cy="29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700"/>
              <a:buNone/>
              <a:defRPr sz="2300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g176981625c9_1_157"/>
          <p:cNvSpPr txBox="1"/>
          <p:nvPr/>
        </p:nvSpPr>
        <p:spPr>
          <a:xfrm>
            <a:off x="841248" y="6429375"/>
            <a:ext cx="26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7/20/2022</a:t>
            </a:r>
            <a:endParaRPr sz="9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" name="Google Shape;65;g176981625c9_1_157"/>
          <p:cNvSpPr txBox="1"/>
          <p:nvPr/>
        </p:nvSpPr>
        <p:spPr>
          <a:xfrm>
            <a:off x="4044696" y="64293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SAMPLE FOOTER TEXT</a:t>
            </a:r>
            <a:endParaRPr sz="9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" name="Google Shape;66;g176981625c9_1_157"/>
          <p:cNvSpPr txBox="1"/>
          <p:nvPr/>
        </p:nvSpPr>
        <p:spPr>
          <a:xfrm>
            <a:off x="8613648" y="64293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" name="Google Shape;67;g176981625c9_1_157"/>
          <p:cNvSpPr>
            <a:spLocks noGrp="1"/>
          </p:cNvSpPr>
          <p:nvPr>
            <p:ph type="pic" idx="2"/>
          </p:nvPr>
        </p:nvSpPr>
        <p:spPr>
          <a:xfrm>
            <a:off x="7424928" y="484632"/>
            <a:ext cx="4279500" cy="286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68" name="Google Shape;68;g176981625c9_1_157"/>
          <p:cNvSpPr>
            <a:spLocks noGrp="1"/>
          </p:cNvSpPr>
          <p:nvPr>
            <p:ph type="pic" idx="3"/>
          </p:nvPr>
        </p:nvSpPr>
        <p:spPr>
          <a:xfrm>
            <a:off x="7424928" y="3511296"/>
            <a:ext cx="4279500" cy="286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Chart Timeline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76981625c9_1_168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76981625c9_1_168"/>
          <p:cNvSpPr txBox="1"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500"/>
              <a:buFont typeface="Noto Sans"/>
              <a:buChar char="▪"/>
              <a:defRPr/>
            </a:lvl1pPr>
            <a:lvl2pPr marL="914400" lvl="1" indent="-3746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Noto Sans"/>
              <a:buChar char="▪"/>
              <a:defRPr/>
            </a:lvl2pPr>
            <a:lvl3pPr marL="1371600" lvl="2" indent="-3492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Noto Sans"/>
              <a:buChar char="▪"/>
              <a:defRPr/>
            </a:lvl3pPr>
            <a:lvl4pPr marL="1828800" lvl="3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"/>
              <a:buChar char="▪"/>
              <a:defRPr/>
            </a:lvl4pPr>
            <a:lvl5pPr marL="2286000" lvl="4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"/>
              <a:buChar char="▪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g176981625c9_1_168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g176981625c9_1_168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g176981625c9_1_168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">
  <p:cSld name="Section Brea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6981625c9_1_174"/>
          <p:cNvSpPr/>
          <p:nvPr/>
        </p:nvSpPr>
        <p:spPr>
          <a:xfrm>
            <a:off x="9277" y="9278"/>
            <a:ext cx="12189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77;g176981625c9_1_174"/>
          <p:cNvSpPr/>
          <p:nvPr/>
        </p:nvSpPr>
        <p:spPr>
          <a:xfrm>
            <a:off x="12325" y="9278"/>
            <a:ext cx="12189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8" name="Google Shape;78;g176981625c9_1_174"/>
          <p:cNvSpPr/>
          <p:nvPr/>
        </p:nvSpPr>
        <p:spPr>
          <a:xfrm>
            <a:off x="1524" y="0"/>
            <a:ext cx="12189300" cy="6858000"/>
          </a:xfrm>
          <a:prstGeom prst="rect">
            <a:avLst/>
          </a:prstGeom>
          <a:gradFill>
            <a:gsLst>
              <a:gs pos="0">
                <a:srgbClr val="58B6C0">
                  <a:alpha val="60000"/>
                </a:srgbClr>
              </a:gs>
              <a:gs pos="100000">
                <a:srgbClr val="3494BA">
                  <a:alpha val="6000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" name="Google Shape;79;g176981625c9_1_174"/>
          <p:cNvSpPr/>
          <p:nvPr/>
        </p:nvSpPr>
        <p:spPr>
          <a:xfrm>
            <a:off x="33186" y="9279"/>
            <a:ext cx="5770017" cy="2411171"/>
          </a:xfrm>
          <a:custGeom>
            <a:avLst/>
            <a:gdLst/>
            <a:ahLst/>
            <a:cxnLst/>
            <a:rect l="l" t="t" r="r" b="b"/>
            <a:pathLst>
              <a:path w="5770017" h="2411171" extrusionOk="0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80;g176981625c9_1_174"/>
          <p:cNvSpPr/>
          <p:nvPr/>
        </p:nvSpPr>
        <p:spPr>
          <a:xfrm>
            <a:off x="1524" y="0"/>
            <a:ext cx="12189300" cy="6858000"/>
          </a:xfrm>
          <a:prstGeom prst="frame">
            <a:avLst>
              <a:gd name="adj1" fmla="val 716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" name="Google Shape;81;g176981625c9_1_174"/>
          <p:cNvSpPr txBox="1">
            <a:spLocks noGrp="1"/>
          </p:cNvSpPr>
          <p:nvPr>
            <p:ph type="ctrTitle"/>
          </p:nvPr>
        </p:nvSpPr>
        <p:spPr>
          <a:xfrm>
            <a:off x="847477" y="1131641"/>
            <a:ext cx="5322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76981625c9_1_174"/>
          <p:cNvSpPr>
            <a:spLocks noGrp="1"/>
          </p:cNvSpPr>
          <p:nvPr>
            <p:ph type="pic" idx="2"/>
          </p:nvPr>
        </p:nvSpPr>
        <p:spPr>
          <a:xfrm>
            <a:off x="6784848" y="905256"/>
            <a:ext cx="4580700" cy="2450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83" name="Google Shape;83;g176981625c9_1_174"/>
          <p:cNvSpPr>
            <a:spLocks noGrp="1"/>
          </p:cNvSpPr>
          <p:nvPr>
            <p:ph type="pic" idx="3"/>
          </p:nvPr>
        </p:nvSpPr>
        <p:spPr>
          <a:xfrm>
            <a:off x="6784848" y="3520440"/>
            <a:ext cx="4580700" cy="2450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84" name="Google Shape;84;g176981625c9_1_174"/>
          <p:cNvSpPr txBox="1">
            <a:spLocks noGrp="1"/>
          </p:cNvSpPr>
          <p:nvPr>
            <p:ph type="body" idx="1"/>
          </p:nvPr>
        </p:nvSpPr>
        <p:spPr>
          <a:xfrm>
            <a:off x="838200" y="3600450"/>
            <a:ext cx="5322900" cy="24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  <a:defRPr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03da1079b_0_742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e03da1079b_0_74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lvl="0" algn="ctr" rtl="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g1e03da1079b_0_7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e03da1079b_0_7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e03da1079b_0_7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03da1079b_0_74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e03da1079b_0_74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1e03da1079b_0_7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e03da1079b_0_7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e03da1079b_0_7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03da1079b_0_75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e03da1079b_0_75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1e03da1079b_0_7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e03da1079b_0_7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e03da1079b_0_7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03da1079b_0_76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e03da1079b_0_760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7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2" name="Google Shape;112;g1e03da1079b_0_760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7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3" name="Google Shape;113;g1e03da1079b_0_76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e03da1079b_0_76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e03da1079b_0_76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03da1079b_0_76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e03da1079b_0_76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19" name="Google Shape;119;g1e03da1079b_0_76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120" name="Google Shape;120;g1e03da1079b_0_76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1" name="Google Shape;121;g1e03da1079b_0_76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122" name="Google Shape;122;g1e03da1079b_0_76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e03da1079b_0_7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1e03da1079b_0_76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03da1079b_0_77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e03da1079b_0_7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e03da1079b_0_7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1e03da1079b_0_7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76981625c9_1_1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76981625c9_1_120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76981625c9_1_120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g176981625c9_1_1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03da1079b_0_7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e03da1079b_0_7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e03da1079b_0_78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03da1079b_0_785"/>
          <p:cNvSpPr txBox="1">
            <a:spLocks noGrp="1"/>
          </p:cNvSpPr>
          <p:nvPr>
            <p:ph type="title"/>
          </p:nvPr>
        </p:nvSpPr>
        <p:spPr>
          <a:xfrm>
            <a:off x="609601" y="273049"/>
            <a:ext cx="40113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e03da1079b_0_78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7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5016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marL="1371600" lvl="2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37" name="Google Shape;137;g1e03da1079b_0_78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8" name="Google Shape;138;g1e03da1079b_0_78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e03da1079b_0_78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e03da1079b_0_78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03da1079b_0_79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e03da1079b_0_79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g1e03da1079b_0_792"/>
          <p:cNvSpPr txBox="1">
            <a:spLocks noGrp="1"/>
          </p:cNvSpPr>
          <p:nvPr>
            <p:ph type="body" idx="1"/>
          </p:nvPr>
        </p:nvSpPr>
        <p:spPr>
          <a:xfrm>
            <a:off x="2389717" y="5367337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5" name="Google Shape;145;g1e03da1079b_0_79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e03da1079b_0_79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e03da1079b_0_79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03da1079b_0_79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e03da1079b_0_799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1e03da1079b_0_79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e03da1079b_0_79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e03da1079b_0_79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03da1079b_0_805"/>
          <p:cNvSpPr txBox="1">
            <a:spLocks noGrp="1"/>
          </p:cNvSpPr>
          <p:nvPr>
            <p:ph type="title"/>
          </p:nvPr>
        </p:nvSpPr>
        <p:spPr>
          <a:xfrm rot="5400000">
            <a:off x="8016750" y="1028825"/>
            <a:ext cx="43881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e03da1079b_0_805"/>
          <p:cNvSpPr txBox="1">
            <a:spLocks noGrp="1"/>
          </p:cNvSpPr>
          <p:nvPr>
            <p:ph type="body" idx="1"/>
          </p:nvPr>
        </p:nvSpPr>
        <p:spPr>
          <a:xfrm rot="5400000">
            <a:off x="2428700" y="-1612825"/>
            <a:ext cx="43881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1e03da1079b_0_80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e03da1079b_0_80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e03da1079b_0_80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76981625c9_1_125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176981625c9_1_1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76981625c9_1_125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g176981625c9_1_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76981625c9_1_1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76981625c9_1_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76981625c9_1_1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g176981625c9_1_13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g176981625c9_1_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76981625c9_1_137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176981625c9_1_13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76981625c9_1_14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g176981625c9_1_140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g176981625c9_1_140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g176981625c9_1_140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g176981625c9_1_14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176981625c9_1_1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76981625c9_1_147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0" name="Google Shape;50;g176981625c9_1_1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76981625c9_1_150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176981625c9_1_150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g176981625c9_1_150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76981625c9_1_15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76981625c9_1_10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g176981625c9_1_10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g176981625c9_1_10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03da1079b_0_73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g1e03da1079b_0_7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e03da1079b_0_7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e03da1079b_0_7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1e03da1079b_0_7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ms.org.uk/find-a-menopause-specialis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nhs.uk/service-search/mental-health/find-a-psychological-therapies-servi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hyperlink" Target="http://www.youtube.com/watch?v=BbP8Eel5Uu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toE8Nr2mXMKJwPxv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1c568e6fd_0_112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endParaRPr/>
          </a:p>
        </p:txBody>
      </p:sp>
      <p:sp>
        <p:nvSpPr>
          <p:cNvPr id="165" name="Google Shape;165;g141c568e6fd_0_112"/>
          <p:cNvSpPr txBox="1">
            <a:spLocks noGrp="1"/>
          </p:cNvSpPr>
          <p:nvPr>
            <p:ph type="subTitle" idx="1"/>
          </p:nvPr>
        </p:nvSpPr>
        <p:spPr>
          <a:xfrm>
            <a:off x="415600" y="4312167"/>
            <a:ext cx="113607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GB" sz="47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Let’s Talk… Menopause</a:t>
            </a:r>
            <a:endParaRPr sz="4700" b="1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6" name="Google Shape;166;g141c568e6fd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244" y="1521377"/>
            <a:ext cx="9679000" cy="22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41c568e6fd_0_1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03da1079b_0_66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/>
              <a:t>Physical symptoms</a:t>
            </a:r>
            <a:endParaRPr/>
          </a:p>
        </p:txBody>
      </p:sp>
      <p:pic>
        <p:nvPicPr>
          <p:cNvPr id="246" name="Google Shape;246;g1e03da1079b_0_664" descr="http://tradetraveljournal.com/wp-content/uploads/2015/10/TMC_Infographic_Menopause.jpg"/>
          <p:cNvPicPr preferRelativeResize="0"/>
          <p:nvPr/>
        </p:nvPicPr>
        <p:blipFill rotWithShape="1">
          <a:blip r:embed="rId3">
            <a:alphaModFix/>
          </a:blip>
          <a:srcRect l="53787" t="26971" r="4613" b="62571"/>
          <a:stretch/>
        </p:blipFill>
        <p:spPr>
          <a:xfrm>
            <a:off x="7877861" y="3813043"/>
            <a:ext cx="3505202" cy="230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1e03da1079b_0_664" descr="http://tradetraveljournal.com/wp-content/uploads/2015/10/TMC_Infographic_Menopause.jpg"/>
          <p:cNvPicPr preferRelativeResize="0"/>
          <p:nvPr/>
        </p:nvPicPr>
        <p:blipFill rotWithShape="1">
          <a:blip r:embed="rId4">
            <a:alphaModFix/>
          </a:blip>
          <a:srcRect l="3999" t="40807" r="56559" b="42015"/>
          <a:stretch/>
        </p:blipFill>
        <p:spPr>
          <a:xfrm>
            <a:off x="369955" y="1411116"/>
            <a:ext cx="2653702" cy="298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1e03da1079b_0_664" descr="http://tradetraveljournal.com/wp-content/uploads/2015/10/TMC_Infographic_Menopause.jpg"/>
          <p:cNvPicPr preferRelativeResize="0"/>
          <p:nvPr/>
        </p:nvPicPr>
        <p:blipFill rotWithShape="1">
          <a:blip r:embed="rId5">
            <a:alphaModFix/>
          </a:blip>
          <a:srcRect l="4555" t="62431" r="55024" b="22170"/>
          <a:stretch/>
        </p:blipFill>
        <p:spPr>
          <a:xfrm>
            <a:off x="7050173" y="932723"/>
            <a:ext cx="2797940" cy="275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e03da1079b_0_664" descr="http://tradetraveljournal.com/wp-content/uploads/2015/10/TMC_Infographic_Menopause.jpg"/>
          <p:cNvPicPr preferRelativeResize="0"/>
          <p:nvPr/>
        </p:nvPicPr>
        <p:blipFill rotWithShape="1">
          <a:blip r:embed="rId6">
            <a:alphaModFix/>
          </a:blip>
          <a:srcRect l="49997" t="61424" r="8606" b="24846"/>
          <a:stretch/>
        </p:blipFill>
        <p:spPr>
          <a:xfrm>
            <a:off x="3311691" y="1418227"/>
            <a:ext cx="3142364" cy="272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1e03da1079b_0_664" descr="http://tradetraveljournal.com/wp-content/uploads/2015/10/TMC_Infographic_Menopause.jpg"/>
          <p:cNvPicPr preferRelativeResize="0"/>
          <p:nvPr/>
        </p:nvPicPr>
        <p:blipFill rotWithShape="1">
          <a:blip r:embed="rId7">
            <a:alphaModFix/>
          </a:blip>
          <a:srcRect l="50000" t="80974" r="7011" b="9177"/>
          <a:stretch/>
        </p:blipFill>
        <p:spPr>
          <a:xfrm>
            <a:off x="335360" y="4579843"/>
            <a:ext cx="3360371" cy="198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e03da1079b_0_664" descr="http://tradetraveljournal.com/wp-content/uploads/2015/10/TMC_Infographic_Menopause.jpg"/>
          <p:cNvPicPr preferRelativeResize="0"/>
          <p:nvPr/>
        </p:nvPicPr>
        <p:blipFill rotWithShape="1">
          <a:blip r:embed="rId8">
            <a:alphaModFix/>
          </a:blip>
          <a:srcRect l="4051" t="81200" r="48058" b="6188"/>
          <a:stretch/>
        </p:blipFill>
        <p:spPr>
          <a:xfrm>
            <a:off x="3781591" y="4262017"/>
            <a:ext cx="3648408" cy="248157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e03da1079b_0_664"/>
          <p:cNvSpPr/>
          <p:nvPr/>
        </p:nvSpPr>
        <p:spPr>
          <a:xfrm>
            <a:off x="7470113" y="6566813"/>
            <a:ext cx="47559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https://tradetraveljournal.com/signs-and-symptoms-of-menopause-infographic/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e03da1079b_0_67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/>
              <a:t>How long symptoms last?</a:t>
            </a:r>
            <a:endParaRPr/>
          </a:p>
        </p:txBody>
      </p:sp>
      <p:sp>
        <p:nvSpPr>
          <p:cNvPr id="258" name="Google Shape;258;g1e03da1079b_0_676"/>
          <p:cNvSpPr/>
          <p:nvPr/>
        </p:nvSpPr>
        <p:spPr>
          <a:xfrm>
            <a:off x="719403" y="1604797"/>
            <a:ext cx="10849200" cy="4923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can last for months or years, and can change with time.</a:t>
            </a:r>
            <a:endParaRPr sz="1900"/>
          </a:p>
        </p:txBody>
      </p:sp>
      <p:sp>
        <p:nvSpPr>
          <p:cNvPr id="259" name="Google Shape;259;g1e03da1079b_0_676"/>
          <p:cNvSpPr/>
          <p:nvPr/>
        </p:nvSpPr>
        <p:spPr>
          <a:xfrm>
            <a:off x="479376" y="2772409"/>
            <a:ext cx="11233200" cy="1313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a GP or nurse if you think you have perimenopause or menopause symptoms</a:t>
            </a:r>
            <a:endParaRPr sz="1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also speak to a pharmacist for advice about treatments and things you can do.</a:t>
            </a:r>
            <a:endParaRPr sz="1900"/>
          </a:p>
        </p:txBody>
      </p:sp>
      <p:sp>
        <p:nvSpPr>
          <p:cNvPr id="260" name="Google Shape;260;g1e03da1079b_0_676"/>
          <p:cNvSpPr/>
          <p:nvPr/>
        </p:nvSpPr>
        <p:spPr>
          <a:xfrm>
            <a:off x="527381" y="4965171"/>
            <a:ext cx="11233200" cy="8616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advice early can help reduce the impact perimenopause and menopause have on your health, relationships and work.</a:t>
            </a: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03da1079b_0_68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/>
              <a:t>Lifestyle changes to help menopause </a:t>
            </a:r>
            <a:endParaRPr/>
          </a:p>
        </p:txBody>
      </p:sp>
      <p:sp>
        <p:nvSpPr>
          <p:cNvPr id="266" name="Google Shape;266;g1e03da1079b_0_68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8750700" cy="4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 lnSpcReduction="20000"/>
          </a:bodyPr>
          <a:lstStyle/>
          <a:p>
            <a:pPr marL="381000" lvl="0" indent="-3810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</a:rPr>
              <a:t>Get plenty of rest and regular sleep routines</a:t>
            </a:r>
            <a:endParaRPr/>
          </a:p>
          <a:p>
            <a:pPr marL="381000" lvl="0" indent="-381000" algn="l" rtl="0"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</a:rPr>
              <a:t>Eat a healthy diet</a:t>
            </a:r>
            <a:endParaRPr/>
          </a:p>
          <a:p>
            <a:pPr marL="381000" lvl="0" indent="-381000" algn="l" rtl="0"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</a:rPr>
              <a:t>Have calcium-rich food like milk, yoghurt</a:t>
            </a:r>
            <a:endParaRPr/>
          </a:p>
          <a:p>
            <a:pPr marL="381000" lvl="0" indent="-381000" algn="l" rtl="0"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</a:rPr>
              <a:t>Exercise regularly</a:t>
            </a:r>
            <a:endParaRPr/>
          </a:p>
          <a:p>
            <a:pPr marL="381000" lvl="0" indent="-381000" algn="l" rtl="0"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</a:rPr>
              <a:t>Do relaxing things like yoga, tai chi or meditation</a:t>
            </a:r>
            <a:endParaRPr/>
          </a:p>
          <a:p>
            <a:pPr marL="381000" lvl="0" indent="-381000" algn="l" rtl="0"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</a:rPr>
              <a:t>Talk to other people going through the same thing, like family, friends or colleagues</a:t>
            </a:r>
            <a:endParaRPr/>
          </a:p>
          <a:p>
            <a:pPr marL="381000" lvl="0" indent="-381000" algn="l" rtl="0"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</a:rPr>
              <a:t>Talk to a doctor before taking herbal supplements or complementary medicine</a:t>
            </a:r>
            <a:endParaRPr/>
          </a:p>
          <a:p>
            <a:pPr marL="381000" lvl="0" indent="-381000" algn="l" rtl="0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Char char="X"/>
            </a:pPr>
            <a:r>
              <a:rPr lang="en-GB" sz="2400"/>
              <a:t>Do not smoke</a:t>
            </a:r>
            <a:endParaRPr/>
          </a:p>
          <a:p>
            <a:pPr marL="381000" lvl="0" indent="-381000" algn="l" rtl="0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Char char="X"/>
            </a:pPr>
            <a:r>
              <a:rPr lang="en-GB" sz="2400"/>
              <a:t>Do not drink more than the recommended alcohol limit</a:t>
            </a:r>
            <a:endParaRPr/>
          </a:p>
        </p:txBody>
      </p:sp>
      <p:pic>
        <p:nvPicPr>
          <p:cNvPr id="267" name="Google Shape;267;g1e03da1079b_0_683" descr="Healthy lifestyle concept | Pre-Designed Illustrator Graphic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7251" y="1220751"/>
            <a:ext cx="3224450" cy="213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e03da1079b_0_683" descr="No Smoking Alcohol Sign Beer Label by BottleYourBr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2331" y="3909053"/>
            <a:ext cx="2862791" cy="2504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e03da1079b_0_69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/>
              <a:t>How to ease mood changes?</a:t>
            </a:r>
            <a:endParaRPr/>
          </a:p>
        </p:txBody>
      </p:sp>
      <p:sp>
        <p:nvSpPr>
          <p:cNvPr id="274" name="Google Shape;274;g1e03da1079b_0_69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en-GB" sz="2900"/>
              <a:t>It's </a:t>
            </a:r>
            <a:r>
              <a:rPr lang="en-GB" sz="2900" b="1"/>
              <a:t>common</a:t>
            </a:r>
            <a:r>
              <a:rPr lang="en-GB" sz="2900"/>
              <a:t> to have mood swings, low mood and anxiety around the time of the menopause and perimenopause.</a:t>
            </a:r>
            <a:endParaRPr/>
          </a:p>
          <a:p>
            <a:pPr marL="457200" lvl="0" indent="-4635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Try to:</a:t>
            </a:r>
            <a:endParaRPr/>
          </a:p>
          <a:p>
            <a:pPr marL="990600" lvl="1" indent="-3746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GB" sz="2100"/>
              <a:t>get plenty of rest</a:t>
            </a:r>
            <a:endParaRPr/>
          </a:p>
          <a:p>
            <a:pPr marL="990600" lvl="1" indent="-3746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GB" sz="2100"/>
              <a:t>exercise regularly</a:t>
            </a:r>
            <a:endParaRPr/>
          </a:p>
          <a:p>
            <a:pPr marL="990600" lvl="1" indent="-3746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GB" sz="2100"/>
              <a:t>do relaxing activities</a:t>
            </a:r>
            <a:endParaRPr sz="2100"/>
          </a:p>
        </p:txBody>
      </p:sp>
      <p:pic>
        <p:nvPicPr>
          <p:cNvPr id="275" name="Google Shape;275;g1e03da1079b_0_690" descr="Friday Folly: Mood swings, menopause and insanity | FlashFree : Not ..."/>
          <p:cNvPicPr preferRelativeResize="0"/>
          <p:nvPr/>
        </p:nvPicPr>
        <p:blipFill rotWithShape="1">
          <a:blip r:embed="rId3">
            <a:alphaModFix/>
          </a:blip>
          <a:srcRect t="9453"/>
          <a:stretch/>
        </p:blipFill>
        <p:spPr>
          <a:xfrm>
            <a:off x="6748663" y="2564904"/>
            <a:ext cx="3571808" cy="297109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1e03da1079b_0_690"/>
          <p:cNvSpPr/>
          <p:nvPr/>
        </p:nvSpPr>
        <p:spPr>
          <a:xfrm>
            <a:off x="6087164" y="6570741"/>
            <a:ext cx="60960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http://flashfree.me/2012/02/24/friday-folly-mood-swings-menopause-and-insanity/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1e03da1079b_0_690"/>
          <p:cNvSpPr/>
          <p:nvPr/>
        </p:nvSpPr>
        <p:spPr>
          <a:xfrm>
            <a:off x="614556" y="5445224"/>
            <a:ext cx="10945200" cy="861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behavioural therapy (CBT) is a type of talking therapy that can help with a low mood and feelings of anxiety. It can also help with sleep problems.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e03da1079b_0_69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How to ease hot flushes and night sweats?</a:t>
            </a:r>
            <a:endParaRPr/>
          </a:p>
        </p:txBody>
      </p:sp>
      <p:sp>
        <p:nvSpPr>
          <p:cNvPr id="283" name="Google Shape;283;g1e03da1079b_0_69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694700" cy="4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Wear light clothing</a:t>
            </a:r>
            <a:endParaRPr/>
          </a:p>
          <a:p>
            <a:pPr marL="457200" lvl="0" indent="-4635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Keep your bedroom cool at night</a:t>
            </a:r>
            <a:endParaRPr/>
          </a:p>
          <a:p>
            <a:pPr marL="457200" lvl="0" indent="-4635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Take a cool shower, use a fan or have a cold drink</a:t>
            </a:r>
            <a:endParaRPr/>
          </a:p>
          <a:p>
            <a:pPr marL="457200" lvl="0" indent="-4635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Try to reduce your stress level</a:t>
            </a:r>
            <a:endParaRPr/>
          </a:p>
          <a:p>
            <a:pPr marL="457200" lvl="0" indent="-4635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Avoid or reduce potential triggers, such as spicy food, caffeine, hot drinks, smoking and alcohol</a:t>
            </a:r>
            <a:endParaRPr/>
          </a:p>
          <a:p>
            <a:pPr marL="457200" lvl="0" indent="-4635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Exercise regularly</a:t>
            </a:r>
            <a:endParaRPr/>
          </a:p>
          <a:p>
            <a:pPr marL="457200" lvl="0" indent="-4635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Lose weight if you're overweight</a:t>
            </a:r>
            <a:endParaRPr sz="2700"/>
          </a:p>
        </p:txBody>
      </p:sp>
      <p:pic>
        <p:nvPicPr>
          <p:cNvPr id="284" name="Google Shape;284;g1e03da1079b_0_698" descr="Menopause Cartoons available for use now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4245" y="1220756"/>
            <a:ext cx="3521968" cy="511859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1e03da1079b_0_698"/>
          <p:cNvSpPr/>
          <p:nvPr/>
        </p:nvSpPr>
        <p:spPr>
          <a:xfrm>
            <a:off x="6096000" y="6570741"/>
            <a:ext cx="60960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http://www.markwoodcartoonist.myzen.co.uk/menopause1.html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e03da1079b_0_70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/>
              <a:t>How to ease vaginal dryness?</a:t>
            </a:r>
            <a:endParaRPr/>
          </a:p>
        </p:txBody>
      </p:sp>
      <p:sp>
        <p:nvSpPr>
          <p:cNvPr id="291" name="Google Shape;291;g1e03da1079b_0_70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There are </a:t>
            </a:r>
            <a:r>
              <a:rPr lang="en-GB" sz="2400" b="1">
                <a:solidFill>
                  <a:srgbClr val="0070C0"/>
                </a:solidFill>
              </a:rPr>
              <a:t>vaginal moisturisers or lubricants </a:t>
            </a:r>
            <a:r>
              <a:rPr lang="en-GB" sz="2400"/>
              <a:t>you can</a:t>
            </a:r>
            <a:r>
              <a:rPr lang="en-GB" sz="2400" b="1"/>
              <a:t> </a:t>
            </a:r>
            <a:r>
              <a:rPr lang="en-GB" sz="2400"/>
              <a:t>get without a prescription at a pharmacy.</a:t>
            </a:r>
            <a:endParaRPr/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You can </a:t>
            </a:r>
            <a:r>
              <a:rPr lang="en-GB" sz="2400" b="1">
                <a:solidFill>
                  <a:srgbClr val="0070C0"/>
                </a:solidFill>
              </a:rPr>
              <a:t>talk to a pharmacist in private </a:t>
            </a:r>
            <a:r>
              <a:rPr lang="en-GB" sz="2400"/>
              <a:t>if you'd like help to decide which moisturiser is right for you.</a:t>
            </a:r>
            <a:endParaRPr/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If you're having sex and using condoms, </a:t>
            </a:r>
            <a:r>
              <a:rPr lang="en-GB" sz="2400" b="1">
                <a:solidFill>
                  <a:srgbClr val="0070C0"/>
                </a:solidFill>
              </a:rPr>
              <a:t>do not use oil-based lubricant </a:t>
            </a:r>
            <a:r>
              <a:rPr lang="en-GB" sz="2400"/>
              <a:t>as this can damage condoms. You can </a:t>
            </a:r>
            <a:r>
              <a:rPr lang="en-GB" sz="2400" b="1">
                <a:solidFill>
                  <a:srgbClr val="0070C0"/>
                </a:solidFill>
              </a:rPr>
              <a:t>use a water-based lubricant</a:t>
            </a:r>
            <a:r>
              <a:rPr lang="en-GB" sz="2400"/>
              <a:t>.</a:t>
            </a:r>
            <a:endParaRPr/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There are other treatments for vaginal dryness that a </a:t>
            </a:r>
            <a:r>
              <a:rPr lang="en-GB" sz="2400" b="1">
                <a:solidFill>
                  <a:srgbClr val="0070C0"/>
                </a:solidFill>
              </a:rPr>
              <a:t>doctor can prescribe</a:t>
            </a:r>
            <a:r>
              <a:rPr lang="en-GB" sz="2400"/>
              <a:t>, such as HRT (hormone replacement therapy) or hormonal treatment (creams, pessaries, gel or vaginal rings).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e03da1079b_0_71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/>
              <a:t>Protecting against weak bones</a:t>
            </a:r>
            <a:endParaRPr/>
          </a:p>
        </p:txBody>
      </p:sp>
      <p:sp>
        <p:nvSpPr>
          <p:cNvPr id="297" name="Google Shape;297;g1e03da1079b_0_7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Exercise regularly, including </a:t>
            </a:r>
            <a:r>
              <a:rPr lang="en-GB" sz="2400" b="1">
                <a:solidFill>
                  <a:srgbClr val="0070C0"/>
                </a:solidFill>
              </a:rPr>
              <a:t>weight-bearing exercises</a:t>
            </a:r>
            <a:r>
              <a:rPr lang="en-GB" sz="2400"/>
              <a:t>, where your feet and legs support your weight (like walking, running or dancing) and </a:t>
            </a:r>
            <a:r>
              <a:rPr lang="en-GB" sz="2400" b="1">
                <a:solidFill>
                  <a:srgbClr val="0070C0"/>
                </a:solidFill>
              </a:rPr>
              <a:t>resistance exercises </a:t>
            </a:r>
            <a:r>
              <a:rPr lang="en-GB" sz="2400"/>
              <a:t>(for example, using weights)</a:t>
            </a:r>
            <a:endParaRPr/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Eat a </a:t>
            </a:r>
            <a:r>
              <a:rPr lang="en-GB" sz="2400" b="1">
                <a:solidFill>
                  <a:srgbClr val="0070C0"/>
                </a:solidFill>
              </a:rPr>
              <a:t>healthy diet </a:t>
            </a:r>
            <a:r>
              <a:rPr lang="en-GB" sz="2400"/>
              <a:t>that includes plenty of fruit, vegetables and sources of calcium, such as milk, yoghurt and kale</a:t>
            </a:r>
            <a:endParaRPr/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Get some </a:t>
            </a:r>
            <a:r>
              <a:rPr lang="en-GB" sz="2400" b="1">
                <a:solidFill>
                  <a:srgbClr val="0070C0"/>
                </a:solidFill>
              </a:rPr>
              <a:t>sunlight on your skin </a:t>
            </a:r>
            <a:r>
              <a:rPr lang="en-GB" sz="2400"/>
              <a:t>as this triggers the production of vitamin D, which can help keep your bones healthy</a:t>
            </a:r>
            <a:endParaRPr/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Take </a:t>
            </a:r>
            <a:r>
              <a:rPr lang="en-GB" sz="2400" b="1">
                <a:solidFill>
                  <a:srgbClr val="0070C0"/>
                </a:solidFill>
              </a:rPr>
              <a:t>vitamin D </a:t>
            </a:r>
            <a:r>
              <a:rPr lang="en-GB" sz="2400"/>
              <a:t>supplements</a:t>
            </a:r>
            <a:endParaRPr/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GB" sz="2400" b="1">
                <a:solidFill>
                  <a:srgbClr val="C00000"/>
                </a:solidFill>
              </a:rPr>
              <a:t>Stop</a:t>
            </a:r>
            <a:r>
              <a:rPr lang="en-GB" sz="2400"/>
              <a:t> smoking and cut down on alcohol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e03da1079b_0_71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Treatment for menopause and perimenopause</a:t>
            </a:r>
            <a:endParaRPr/>
          </a:p>
        </p:txBody>
      </p:sp>
      <p:sp>
        <p:nvSpPr>
          <p:cNvPr id="303" name="Google Shape;303;g1e03da1079b_0_715"/>
          <p:cNvSpPr txBox="1">
            <a:spLocks noGrp="1"/>
          </p:cNvSpPr>
          <p:nvPr>
            <p:ph type="body" idx="1"/>
          </p:nvPr>
        </p:nvSpPr>
        <p:spPr>
          <a:xfrm>
            <a:off x="609600" y="1412776"/>
            <a:ext cx="109728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-GB" sz="2300"/>
              <a:t>The main medicine treatment for menopause and perimenopause symptoms is </a:t>
            </a:r>
            <a:r>
              <a:rPr lang="en-GB" sz="2300" b="1">
                <a:solidFill>
                  <a:srgbClr val="0070C0"/>
                </a:solidFill>
              </a:rPr>
              <a:t>hormone replacement therapy (HRT)</a:t>
            </a:r>
            <a:r>
              <a:rPr lang="en-GB" sz="2300"/>
              <a:t>, which replaces the hormones that are at low levels.</a:t>
            </a:r>
            <a:endParaRPr sz="2300"/>
          </a:p>
        </p:txBody>
      </p:sp>
      <p:sp>
        <p:nvSpPr>
          <p:cNvPr id="304" name="Google Shape;304;g1e03da1079b_0_715"/>
          <p:cNvSpPr/>
          <p:nvPr/>
        </p:nvSpPr>
        <p:spPr>
          <a:xfrm>
            <a:off x="832656" y="2468893"/>
            <a:ext cx="10945200" cy="1231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Your GP or a nurse will discuss any risks with you.</a:t>
            </a:r>
            <a:endParaRPr sz="1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different types and doses of HRT. Using the right dose and type usually means your symptoms improve.</a:t>
            </a:r>
            <a:endParaRPr sz="1900"/>
          </a:p>
        </p:txBody>
      </p:sp>
      <p:sp>
        <p:nvSpPr>
          <p:cNvPr id="305" name="Google Shape;305;g1e03da1079b_0_715"/>
          <p:cNvSpPr/>
          <p:nvPr/>
        </p:nvSpPr>
        <p:spPr>
          <a:xfrm>
            <a:off x="707252" y="3909053"/>
            <a:ext cx="4923900" cy="1764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Oestrogen comes as:</a:t>
            </a:r>
            <a:endParaRPr sz="1900"/>
          </a:p>
          <a:p>
            <a:pPr marL="3810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 patches</a:t>
            </a:r>
            <a:endParaRPr sz="1900"/>
          </a:p>
          <a:p>
            <a:pPr marL="3810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gel or spray to put on the skin</a:t>
            </a:r>
            <a:endParaRPr sz="1900"/>
          </a:p>
          <a:p>
            <a:pPr marL="3810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implants</a:t>
            </a:r>
            <a:endParaRPr sz="1900"/>
          </a:p>
          <a:p>
            <a:pPr marL="3810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tablets</a:t>
            </a:r>
            <a:endParaRPr sz="1900"/>
          </a:p>
        </p:txBody>
      </p:sp>
      <p:sp>
        <p:nvSpPr>
          <p:cNvPr id="306" name="Google Shape;306;g1e03da1079b_0_715"/>
          <p:cNvSpPr/>
          <p:nvPr/>
        </p:nvSpPr>
        <p:spPr>
          <a:xfrm>
            <a:off x="5807968" y="3806460"/>
            <a:ext cx="6096000" cy="1969500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 womb (uterus) you also need to take progesterone to protect your womb lining from the effects of oestrogen.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 oestrogen and progesterone is called combined HRT.</a:t>
            </a:r>
            <a:endParaRPr sz="1900"/>
          </a:p>
        </p:txBody>
      </p:sp>
      <p:sp>
        <p:nvSpPr>
          <p:cNvPr id="307" name="Google Shape;307;g1e03da1079b_0_715"/>
          <p:cNvSpPr/>
          <p:nvPr/>
        </p:nvSpPr>
        <p:spPr>
          <a:xfrm>
            <a:off x="646683" y="5977735"/>
            <a:ext cx="11196900" cy="820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non-hormone treatments if your symptoms are having a big impact on your life and you cannot, or choose not to, have HRT.</a:t>
            </a:r>
            <a:endParaRPr sz="1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e03da1079b_0_72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/>
              <a:t>Follow-up appointments</a:t>
            </a:r>
            <a:endParaRPr/>
          </a:p>
        </p:txBody>
      </p:sp>
      <p:sp>
        <p:nvSpPr>
          <p:cNvPr id="313" name="Google Shape;313;g1e03da1079b_0_724"/>
          <p:cNvSpPr txBox="1">
            <a:spLocks noGrp="1"/>
          </p:cNvSpPr>
          <p:nvPr>
            <p:ph type="body" idx="1"/>
          </p:nvPr>
        </p:nvSpPr>
        <p:spPr>
          <a:xfrm>
            <a:off x="609600" y="1504191"/>
            <a:ext cx="10972800" cy="1444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you're having treatment for your symptoms of menopause or perimenopause, you'll need to return to the doctor or nurse who is prescribing your HRT for a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follow-up review after 3 months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/>
          </a:p>
        </p:txBody>
      </p:sp>
      <p:sp>
        <p:nvSpPr>
          <p:cNvPr id="314" name="Google Shape;314;g1e03da1079b_0_724"/>
          <p:cNvSpPr/>
          <p:nvPr/>
        </p:nvSpPr>
        <p:spPr>
          <a:xfrm>
            <a:off x="648257" y="3140968"/>
            <a:ext cx="11041200" cy="3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and your doctor or nurse agree your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is working well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you, you'll need to see them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a year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your reviews, your doctor or nurse may:</a:t>
            </a:r>
            <a:endParaRPr sz="1900"/>
          </a:p>
          <a:p>
            <a:pPr marL="3810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your symptoms are under control</a:t>
            </a:r>
            <a:endParaRPr sz="1900"/>
          </a:p>
          <a:p>
            <a:pPr marL="3810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about any side effects and vaginal bleeding</a:t>
            </a:r>
            <a:endParaRPr sz="1900"/>
          </a:p>
          <a:p>
            <a:pPr marL="3810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your weight and blood pressure</a:t>
            </a:r>
            <a:endParaRPr sz="1900"/>
          </a:p>
          <a:p>
            <a:pPr marL="3810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type of HRT you're taking and make any necessary changes</a:t>
            </a:r>
            <a:endParaRPr sz="1900"/>
          </a:p>
          <a:p>
            <a:pPr marL="3810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need treatment for a few years, until most of your menopause and perimenopause symptoms have passed.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e03da1079b_0_7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/>
              <a:t>Help and support</a:t>
            </a:r>
            <a:endParaRPr/>
          </a:p>
        </p:txBody>
      </p:sp>
      <p:sp>
        <p:nvSpPr>
          <p:cNvPr id="320" name="Google Shape;320;g1e03da1079b_0_730"/>
          <p:cNvSpPr txBox="1">
            <a:spLocks noGrp="1"/>
          </p:cNvSpPr>
          <p:nvPr>
            <p:ph type="body" idx="1"/>
          </p:nvPr>
        </p:nvSpPr>
        <p:spPr>
          <a:xfrm>
            <a:off x="609600" y="1988840"/>
            <a:ext cx="10972800" cy="21168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121900" tIns="60925" rIns="121900" bIns="60925" anchor="t" anchorCtr="0">
            <a:normAutofit lnSpcReduction="10000"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 to a healthcare professional</a:t>
            </a:r>
            <a:endParaRPr/>
          </a:p>
          <a:p>
            <a:pPr marL="990600" lvl="1" indent="-3746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GP, nurse or pharmacist can give you advice and help with your menopause or perimenopause symptoms.</a:t>
            </a:r>
            <a:endParaRPr/>
          </a:p>
          <a:p>
            <a:pPr marL="990600" lvl="1" indent="-3746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also menopause specialists who have experience in supporting anyone going through perimenopause and menopause.</a:t>
            </a:r>
            <a:endParaRPr sz="2100"/>
          </a:p>
        </p:txBody>
      </p:sp>
      <p:sp>
        <p:nvSpPr>
          <p:cNvPr id="321" name="Google Shape;321;g1e03da1079b_0_730"/>
          <p:cNvSpPr/>
          <p:nvPr/>
        </p:nvSpPr>
        <p:spPr>
          <a:xfrm>
            <a:off x="767408" y="4739096"/>
            <a:ext cx="106572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Find your nearest NHS or private menopause specialist on the British Menopause Society website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(this lists NHS and private specialists)</a:t>
            </a:r>
            <a:endParaRPr sz="19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Find an NHS talking therapies service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1c568e6fd_0_119"/>
          <p:cNvSpPr txBox="1">
            <a:spLocks noGrp="1"/>
          </p:cNvSpPr>
          <p:nvPr>
            <p:ph type="title"/>
          </p:nvPr>
        </p:nvSpPr>
        <p:spPr>
          <a:xfrm>
            <a:off x="415600" y="690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413"/>
              <a:buNone/>
            </a:pPr>
            <a:r>
              <a:rPr lang="en-GB" u="sng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Ground Rules</a:t>
            </a:r>
            <a:endParaRPr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g141c568e6fd_0_119"/>
          <p:cNvSpPr txBox="1">
            <a:spLocks noGrp="1"/>
          </p:cNvSpPr>
          <p:nvPr>
            <p:ph type="body" idx="1"/>
          </p:nvPr>
        </p:nvSpPr>
        <p:spPr>
          <a:xfrm>
            <a:off x="88800" y="608600"/>
            <a:ext cx="7311900" cy="6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oppins"/>
              <a:buChar char="●"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If we lose you during the session or you have wifi connection issues, please rejoin the meeting, following the same link/meeting ID and password.</a:t>
            </a: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700"/>
              <a:buFont typeface="Poppins"/>
              <a:buChar char="●"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To limit background noise, please keep your microphone off unless speaking.</a:t>
            </a: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700"/>
              <a:buFont typeface="Poppins"/>
              <a:buChar char="●"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This is an information giving session, rather than a clinical advice session.</a:t>
            </a: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700"/>
              <a:buFont typeface="Poppins"/>
              <a:buChar char="●"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Any questions for our guest speakers should be asked at the end of their session, during the Q&amp;A section.</a:t>
            </a: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700"/>
              <a:buFont typeface="Poppins"/>
              <a:buChar char="●"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Please use the chat or raise your hand to connect with our guest</a:t>
            </a: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          ……. And lastly ..…..</a:t>
            </a: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Please be respectful to each other and each others opinions.</a:t>
            </a:r>
            <a:r>
              <a:rPr lang="en-GB" sz="2000" b="1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000" b="1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500" b="1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GB" sz="1700" b="1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Thank you for attending and we hope you enjoy the session.</a:t>
            </a:r>
            <a:endParaRPr sz="1700" b="1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4" name="Google Shape;174;g141c568e6fd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393" y="6052493"/>
            <a:ext cx="3530600" cy="8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41c568e6fd_0_1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176" name="Google Shape;176;g141c568e6fd_0_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51833"/>
            <a:ext cx="1328733" cy="13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41c568e6fd_0_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3267" y="-256533"/>
            <a:ext cx="1328733" cy="13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958c709867_0_304"/>
          <p:cNvSpPr/>
          <p:nvPr/>
        </p:nvSpPr>
        <p:spPr>
          <a:xfrm rot="496563">
            <a:off x="1529213" y="566270"/>
            <a:ext cx="8191025" cy="4464888"/>
          </a:xfrm>
          <a:prstGeom prst="cloud">
            <a:avLst/>
          </a:prstGeom>
          <a:solidFill>
            <a:srgbClr val="3C78D8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958c709867_0_304"/>
          <p:cNvSpPr/>
          <p:nvPr/>
        </p:nvSpPr>
        <p:spPr>
          <a:xfrm>
            <a:off x="3479193" y="1875900"/>
            <a:ext cx="4291094" cy="16252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Q&amp;A</a:t>
            </a:r>
          </a:p>
        </p:txBody>
      </p:sp>
      <p:sp>
        <p:nvSpPr>
          <p:cNvPr id="328" name="Google Shape;328;g1958c709867_0_304"/>
          <p:cNvSpPr txBox="1"/>
          <p:nvPr/>
        </p:nvSpPr>
        <p:spPr>
          <a:xfrm>
            <a:off x="687300" y="5035167"/>
            <a:ext cx="11295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g1958c709867_0_304"/>
          <p:cNvSpPr txBox="1">
            <a:spLocks noGrp="1"/>
          </p:cNvSpPr>
          <p:nvPr>
            <p:ph type="sldNum" idx="12"/>
          </p:nvPr>
        </p:nvSpPr>
        <p:spPr>
          <a:xfrm>
            <a:off x="15062148" y="8290164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330" name="Google Shape;330;g1958c709867_0_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393" y="5879760"/>
            <a:ext cx="3530600" cy="8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e03da1079b_0_811"/>
          <p:cNvSpPr txBox="1">
            <a:spLocks noGrp="1"/>
          </p:cNvSpPr>
          <p:nvPr>
            <p:ph type="title"/>
          </p:nvPr>
        </p:nvSpPr>
        <p:spPr>
          <a:xfrm>
            <a:off x="4063950" y="1822825"/>
            <a:ext cx="4064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/>
              <a:t>Jane Owen </a:t>
            </a:r>
            <a:endParaRPr sz="4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/>
              <a:t>Link worker</a:t>
            </a:r>
            <a:endParaRPr sz="4300"/>
          </a:p>
        </p:txBody>
      </p:sp>
      <p:pic>
        <p:nvPicPr>
          <p:cNvPr id="336" name="Google Shape;336;g1e03da1079b_0_811"/>
          <p:cNvPicPr preferRelativeResize="0"/>
          <p:nvPr/>
        </p:nvPicPr>
        <p:blipFill rotWithShape="1">
          <a:blip r:embed="rId3">
            <a:alphaModFix/>
          </a:blip>
          <a:srcRect l="39108" t="19048" r="39104" b="27113"/>
          <a:stretch/>
        </p:blipFill>
        <p:spPr>
          <a:xfrm>
            <a:off x="202200" y="151650"/>
            <a:ext cx="4751726" cy="66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e03da1079b_0_888"/>
          <p:cNvSpPr txBox="1">
            <a:spLocks noGrp="1"/>
          </p:cNvSpPr>
          <p:nvPr>
            <p:ph type="title"/>
          </p:nvPr>
        </p:nvSpPr>
        <p:spPr>
          <a:xfrm>
            <a:off x="4064000" y="609600"/>
            <a:ext cx="4064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/>
              <a:t>Menopause Support App</a:t>
            </a:r>
            <a:endParaRPr sz="4300"/>
          </a:p>
        </p:txBody>
      </p:sp>
      <p:pic>
        <p:nvPicPr>
          <p:cNvPr id="342" name="Google Shape;342;g1e03da1079b_0_888" descr="Balance - balance app Recommended in NHS England's Digital Resources for  Better Health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1981200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1e03da1079b_0_888" descr="CUQOO Cooling Gel Pillow 2 Pack - Cooling Pillow to Help Increase Sleep  Quality - Pillow Cooling Pad Gel Cushion - Cool Pillows for Sleeping Cool  Pads for Bed – Jelly Cool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200" y="3225800"/>
            <a:ext cx="2641601" cy="264160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1e03da1079b_0_888"/>
          <p:cNvSpPr txBox="1"/>
          <p:nvPr/>
        </p:nvSpPr>
        <p:spPr>
          <a:xfrm>
            <a:off x="-25400" y="609600"/>
            <a:ext cx="4064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Cooling devices</a:t>
            </a:r>
            <a:endParaRPr sz="4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1e03da1079b_0_888"/>
          <p:cNvSpPr txBox="1"/>
          <p:nvPr/>
        </p:nvSpPr>
        <p:spPr>
          <a:xfrm>
            <a:off x="8128000" y="609600"/>
            <a:ext cx="4064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Holistic Therapies</a:t>
            </a:r>
            <a:endParaRPr sz="4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g1e03da1079b_0_888" descr="Auriculotherapy, Ear Acupuncture, Zen Clinic, Tollgate, Colchester, Essex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1492" y="2538125"/>
            <a:ext cx="3919743" cy="25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898e163bb_0_636"/>
          <p:cNvSpPr/>
          <p:nvPr/>
        </p:nvSpPr>
        <p:spPr>
          <a:xfrm rot="496563">
            <a:off x="1529203" y="566268"/>
            <a:ext cx="8191025" cy="4464888"/>
          </a:xfrm>
          <a:prstGeom prst="cloud">
            <a:avLst/>
          </a:prstGeom>
          <a:solidFill>
            <a:srgbClr val="3C78D8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1b898e163bb_0_636"/>
          <p:cNvSpPr/>
          <p:nvPr/>
        </p:nvSpPr>
        <p:spPr>
          <a:xfrm>
            <a:off x="3479193" y="1875900"/>
            <a:ext cx="4291094" cy="16252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Q&amp;A</a:t>
            </a:r>
          </a:p>
        </p:txBody>
      </p:sp>
      <p:sp>
        <p:nvSpPr>
          <p:cNvPr id="353" name="Google Shape;353;g1b898e163bb_0_636"/>
          <p:cNvSpPr txBox="1"/>
          <p:nvPr/>
        </p:nvSpPr>
        <p:spPr>
          <a:xfrm>
            <a:off x="687300" y="5035167"/>
            <a:ext cx="11295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g1b898e163bb_0_636"/>
          <p:cNvSpPr txBox="1">
            <a:spLocks noGrp="1"/>
          </p:cNvSpPr>
          <p:nvPr>
            <p:ph type="sldNum" idx="12"/>
          </p:nvPr>
        </p:nvSpPr>
        <p:spPr>
          <a:xfrm>
            <a:off x="15062148" y="8290164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355" name="Google Shape;355;g1b898e163bb_0_6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393" y="5879760"/>
            <a:ext cx="3530600" cy="8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e03da1079b_0_969"/>
          <p:cNvSpPr txBox="1">
            <a:spLocks noGrp="1"/>
          </p:cNvSpPr>
          <p:nvPr>
            <p:ph type="title"/>
          </p:nvPr>
        </p:nvSpPr>
        <p:spPr>
          <a:xfrm>
            <a:off x="2825150" y="40801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Experiences with Menopause</a:t>
            </a:r>
            <a:endParaRPr/>
          </a:p>
        </p:txBody>
      </p:sp>
      <p:pic>
        <p:nvPicPr>
          <p:cNvPr id="361" name="Google Shape;361;g1e03da1079b_0_9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393" y="5879760"/>
            <a:ext cx="3530600" cy="8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1e03da1079b_0_969" title="Living with the menopaus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2000" y="1637677"/>
            <a:ext cx="5790900" cy="43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84e5249b7b_0_49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414"/>
              <a:buNone/>
            </a:pPr>
            <a:r>
              <a:rPr lang="en-GB">
                <a:solidFill>
                  <a:srgbClr val="004B88"/>
                </a:solidFill>
              </a:rPr>
              <a:t>Feedback survey:</a:t>
            </a:r>
            <a:endParaRPr>
              <a:solidFill>
                <a:srgbClr val="004B88"/>
              </a:solidFill>
            </a:endParaRPr>
          </a:p>
        </p:txBody>
      </p:sp>
      <p:sp>
        <p:nvSpPr>
          <p:cNvPr id="368" name="Google Shape;368;g184e5249b7b_0_499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004B88"/>
                </a:solidFill>
              </a:rPr>
              <a:t>We would really appreciate some feedback from these ‘Let’s Talk’ sessions, so we can constantly improve.</a:t>
            </a:r>
            <a:endParaRPr>
              <a:solidFill>
                <a:srgbClr val="004B8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4B8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004B88"/>
                </a:solidFill>
              </a:rPr>
              <a:t>Please take 5 minutes to fill out this short survey. All feedback will be anonymous. Thank you.</a:t>
            </a:r>
            <a:endParaRPr>
              <a:solidFill>
                <a:srgbClr val="004B8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4B8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300" b="1" u="sng">
                <a:solidFill>
                  <a:srgbClr val="004B88"/>
                </a:solidFill>
              </a:rPr>
              <a:t>Survey link:</a:t>
            </a:r>
            <a:endParaRPr sz="2300" b="1" u="sng">
              <a:solidFill>
                <a:srgbClr val="004B8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https://forms.gle/toE8Nr2mXMKJwPxv7</a:t>
            </a:r>
            <a:r>
              <a:rPr lang="en-GB"/>
              <a:t> </a:t>
            </a:r>
            <a:endParaRPr/>
          </a:p>
        </p:txBody>
      </p:sp>
      <p:pic>
        <p:nvPicPr>
          <p:cNvPr id="369" name="Google Shape;369;g184e5249b7b_0_4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1552566" cy="155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184e5249b7b_0_4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9435" y="1"/>
            <a:ext cx="1552566" cy="155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184e5249b7b_0_4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1393" y="5879760"/>
            <a:ext cx="3530600" cy="8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41f3cc42d8_0_1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430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Upcoming Let’s Talk Event:</a:t>
            </a:r>
            <a:endParaRPr sz="4300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g141f3cc42d8_0_12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2700" b="1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-GB" sz="3500" b="1">
                <a:solidFill>
                  <a:srgbClr val="222222"/>
                </a:solidFill>
              </a:rPr>
              <a:t>‘Let’s Talk… Eating Disorder Awareness’</a:t>
            </a:r>
            <a:endParaRPr sz="3500" b="1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3100" b="1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-GB" sz="2700" b="1">
                <a:solidFill>
                  <a:srgbClr val="222222"/>
                </a:solidFill>
              </a:rPr>
              <a:t>Open to both the public and professionals</a:t>
            </a:r>
            <a:endParaRPr sz="2700" b="1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-GB" sz="2700" b="1">
                <a:solidFill>
                  <a:srgbClr val="222222"/>
                </a:solidFill>
              </a:rPr>
              <a:t>Wednesday 15th February :3pm-4pm via Zoom </a:t>
            </a:r>
            <a:endParaRPr sz="27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sp>
        <p:nvSpPr>
          <p:cNvPr id="378" name="Google Shape;378;g141f3cc42d8_0_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379" name="Google Shape;379;g141f3cc42d8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393" y="5879760"/>
            <a:ext cx="3530600" cy="8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141f3cc42d8_0_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1552566" cy="155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141f3cc42d8_0_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9435" y="10268"/>
            <a:ext cx="1552566" cy="1552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1c568e6fd_0_128"/>
          <p:cNvSpPr txBox="1">
            <a:spLocks noGrp="1"/>
          </p:cNvSpPr>
          <p:nvPr>
            <p:ph type="title"/>
          </p:nvPr>
        </p:nvSpPr>
        <p:spPr>
          <a:xfrm>
            <a:off x="-1851033" y="149900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4300" u="sng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Today’s Programme</a:t>
            </a:r>
            <a:endParaRPr sz="4300"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g141c568e6fd_0_128"/>
          <p:cNvSpPr txBox="1">
            <a:spLocks noGrp="1"/>
          </p:cNvSpPr>
          <p:nvPr>
            <p:ph type="body" idx="1"/>
          </p:nvPr>
        </p:nvSpPr>
        <p:spPr>
          <a:xfrm>
            <a:off x="129833" y="1093667"/>
            <a:ext cx="5499600" cy="3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900" b="1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Let’s get to know each other...</a:t>
            </a:r>
            <a:endParaRPr sz="19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-GB" sz="19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What is your name and where are you from? (Add it to the chat box) </a:t>
            </a:r>
            <a:endParaRPr sz="19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g141c568e6fd_0_128"/>
          <p:cNvSpPr txBox="1">
            <a:spLocks noGrp="1"/>
          </p:cNvSpPr>
          <p:nvPr>
            <p:ph type="body" idx="2"/>
          </p:nvPr>
        </p:nvSpPr>
        <p:spPr>
          <a:xfrm>
            <a:off x="6377850" y="-73675"/>
            <a:ext cx="6228300" cy="6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endParaRPr sz="1300"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-GB" sz="1400" u="sng">
                <a:solidFill>
                  <a:srgbClr val="3C4E7E"/>
                </a:solidFill>
                <a:latin typeface="Poppins"/>
                <a:ea typeface="Poppins"/>
                <a:cs typeface="Poppins"/>
                <a:sym typeface="Poppins"/>
              </a:rPr>
              <a:t>Sony Sara George - Registered Nurse (Northern General hospital, Sheffield teaching hospital)</a:t>
            </a:r>
            <a:endParaRPr sz="1700" u="sng">
              <a:solidFill>
                <a:srgbClr val="3C4E7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What is menopause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Signs and Symptoms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Lifestyle changes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Help and support</a:t>
            </a:r>
            <a:r>
              <a:rPr lang="en-GB" sz="1400" u="sng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384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384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rPr lang="en-GB" sz="1400" u="sng">
                <a:solidFill>
                  <a:srgbClr val="2F3D8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Jane Owen - Link worker</a:t>
            </a:r>
            <a:endParaRPr sz="1400"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Menopause group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How the group supports people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How to contact the service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Other support available in Rotherham 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Menopause experiences</a:t>
            </a:r>
            <a:endParaRPr sz="1400"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GB" sz="1400" u="sng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Any other Business and February ‘Let’s Talk’ Event Details</a:t>
            </a:r>
            <a:endParaRPr sz="1400"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" name="Google Shape;185;g141c568e6fd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3300"/>
            <a:ext cx="2299795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41c568e6fd_0_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187" name="Google Shape;187;g141c568e6fd_0_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43019" y="933350"/>
            <a:ext cx="6408870" cy="640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41c568e6fd_0_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42998" cy="124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41c568e6fd_0_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67650" y="43650"/>
            <a:ext cx="1155699" cy="11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1e03da1079b_0_620" descr="Can CBD Help Relieve Symptoms Of Menopause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2564" y="0"/>
            <a:ext cx="8626872" cy="647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e03da1079b_0_620"/>
          <p:cNvSpPr/>
          <p:nvPr/>
        </p:nvSpPr>
        <p:spPr>
          <a:xfrm>
            <a:off x="7042727" y="6570741"/>
            <a:ext cx="51492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Credit :https://cbdlifemag.com/can-cbd-help-relieve-symptoms-of-menopause/&lt;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03da1079b_0_62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Menopause: What and when is Menopause?</a:t>
            </a:r>
            <a:endParaRPr sz="4800"/>
          </a:p>
        </p:txBody>
      </p:sp>
      <p:sp>
        <p:nvSpPr>
          <p:cNvPr id="201" name="Google Shape;201;g1e03da1079b_0_62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 fontScale="92500" lnSpcReduction="10000"/>
          </a:bodyPr>
          <a:lstStyle/>
          <a:p>
            <a:pPr marL="457200" lvl="0" indent="-4633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700"/>
              <a:t>Menopause is when your </a:t>
            </a:r>
            <a:r>
              <a:rPr lang="en-GB" sz="3200" b="1">
                <a:solidFill>
                  <a:srgbClr val="0070C0"/>
                </a:solidFill>
              </a:rPr>
              <a:t>periods stop</a:t>
            </a:r>
            <a:r>
              <a:rPr lang="en-GB" sz="2700"/>
              <a:t> due to lower hormone levels. </a:t>
            </a:r>
            <a:endParaRPr/>
          </a:p>
          <a:p>
            <a:pPr marL="457200" lvl="0" indent="-46339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700"/>
              <a:t>This usually happens between the ages of </a:t>
            </a:r>
            <a:r>
              <a:rPr lang="en-GB" sz="3200" b="1">
                <a:solidFill>
                  <a:srgbClr val="0070C0"/>
                </a:solidFill>
              </a:rPr>
              <a:t>45 and 55</a:t>
            </a:r>
            <a:r>
              <a:rPr lang="en-GB" sz="2700"/>
              <a:t>.</a:t>
            </a:r>
            <a:endParaRPr/>
          </a:p>
          <a:p>
            <a:pPr marL="457200" lvl="0" indent="-46339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700"/>
              <a:t>You reach menopause when you have </a:t>
            </a:r>
            <a:r>
              <a:rPr lang="en-GB" sz="3200" b="1">
                <a:solidFill>
                  <a:srgbClr val="0070C0"/>
                </a:solidFill>
              </a:rPr>
              <a:t>not had a period for 12 months</a:t>
            </a:r>
            <a:endParaRPr/>
          </a:p>
        </p:txBody>
      </p:sp>
      <p:sp>
        <p:nvSpPr>
          <p:cNvPr id="202" name="Google Shape;202;g1e03da1079b_0_625"/>
          <p:cNvSpPr/>
          <p:nvPr/>
        </p:nvSpPr>
        <p:spPr>
          <a:xfrm>
            <a:off x="555261" y="3717032"/>
            <a:ext cx="11137200" cy="944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menopause takes place when the </a:t>
            </a:r>
            <a:r>
              <a:rPr lang="en-GB" sz="2700" b="1" i="0" u="none" strike="noStrike" cap="non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ovaries become unable to produce the hormones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estrogen and progesterone. </a:t>
            </a:r>
            <a:endParaRPr sz="1900"/>
          </a:p>
        </p:txBody>
      </p:sp>
      <p:sp>
        <p:nvSpPr>
          <p:cNvPr id="203" name="Google Shape;203;g1e03da1079b_0_625"/>
          <p:cNvSpPr/>
          <p:nvPr/>
        </p:nvSpPr>
        <p:spPr>
          <a:xfrm>
            <a:off x="555261" y="5061181"/>
            <a:ext cx="11137200" cy="1313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Menopause can also occur when the </a:t>
            </a:r>
            <a:r>
              <a:rPr lang="en-GB"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ovaries are damaged 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specific treatment such as chemotherapy or radiotherapy, or when the </a:t>
            </a:r>
            <a:r>
              <a:rPr lang="en-GB"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ovaries are removed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often at the time of a hysterectomy. 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e03da1079b_0_625"/>
          <p:cNvSpPr/>
          <p:nvPr/>
        </p:nvSpPr>
        <p:spPr>
          <a:xfrm>
            <a:off x="8582237" y="6558915"/>
            <a:ext cx="36276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Credit: https://www.nhs.uk/conditions/menopause/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03da1079b_0_63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Menopause: What and when is Menopause?</a:t>
            </a:r>
            <a:endParaRPr sz="4800"/>
          </a:p>
        </p:txBody>
      </p:sp>
      <p:sp>
        <p:nvSpPr>
          <p:cNvPr id="210" name="Google Shape;210;g1e03da1079b_0_6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 fontScale="92500" lnSpcReduction="10000"/>
          </a:bodyPr>
          <a:lstStyle/>
          <a:p>
            <a:pPr marL="457200" lvl="0" indent="-4633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700"/>
              <a:t>Menopause is when your </a:t>
            </a:r>
            <a:r>
              <a:rPr lang="en-GB" sz="3200" b="1">
                <a:solidFill>
                  <a:srgbClr val="0070C0"/>
                </a:solidFill>
              </a:rPr>
              <a:t>periods stop</a:t>
            </a:r>
            <a:r>
              <a:rPr lang="en-GB" sz="2700"/>
              <a:t> due to lower hormone levels. </a:t>
            </a:r>
            <a:endParaRPr/>
          </a:p>
          <a:p>
            <a:pPr marL="457200" lvl="0" indent="-46339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700"/>
              <a:t>This usually happens between the ages of </a:t>
            </a:r>
            <a:r>
              <a:rPr lang="en-GB" sz="3200" b="1">
                <a:solidFill>
                  <a:srgbClr val="0070C0"/>
                </a:solidFill>
              </a:rPr>
              <a:t>45 and 55</a:t>
            </a:r>
            <a:r>
              <a:rPr lang="en-GB" sz="2700"/>
              <a:t>.</a:t>
            </a:r>
            <a:endParaRPr/>
          </a:p>
          <a:p>
            <a:pPr marL="457200" lvl="0" indent="-46339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700"/>
              <a:t>You reach menopause when you have </a:t>
            </a:r>
            <a:r>
              <a:rPr lang="en-GB" sz="3200" b="1">
                <a:solidFill>
                  <a:srgbClr val="0070C0"/>
                </a:solidFill>
              </a:rPr>
              <a:t>not had a period for 12 months</a:t>
            </a:r>
            <a:endParaRPr/>
          </a:p>
        </p:txBody>
      </p:sp>
      <p:sp>
        <p:nvSpPr>
          <p:cNvPr id="211" name="Google Shape;211;g1e03da1079b_0_633"/>
          <p:cNvSpPr/>
          <p:nvPr/>
        </p:nvSpPr>
        <p:spPr>
          <a:xfrm>
            <a:off x="555261" y="3717032"/>
            <a:ext cx="11137200" cy="944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menopause takes place when the </a:t>
            </a:r>
            <a:r>
              <a:rPr lang="en-GB" sz="2700" b="1" i="0" u="none" strike="noStrike" cap="non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ovaries become unable to produce the hormones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estrogen and progesterone. </a:t>
            </a:r>
            <a:endParaRPr sz="1900"/>
          </a:p>
        </p:txBody>
      </p:sp>
      <p:sp>
        <p:nvSpPr>
          <p:cNvPr id="212" name="Google Shape;212;g1e03da1079b_0_633"/>
          <p:cNvSpPr/>
          <p:nvPr/>
        </p:nvSpPr>
        <p:spPr>
          <a:xfrm>
            <a:off x="555261" y="5061181"/>
            <a:ext cx="11137200" cy="1313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Menopause can also occur when the </a:t>
            </a:r>
            <a:r>
              <a:rPr lang="en-GB"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ovaries are damaged 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specific treatment such as chemotherapy or radiotherapy, or when the </a:t>
            </a:r>
            <a:r>
              <a:rPr lang="en-GB"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ovaries are removed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often at the time of a hysterectomy. 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e03da1079b_0_633"/>
          <p:cNvSpPr/>
          <p:nvPr/>
        </p:nvSpPr>
        <p:spPr>
          <a:xfrm>
            <a:off x="8582237" y="6558915"/>
            <a:ext cx="36276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Credit: https://www.nhs.uk/conditions/menopause/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e03da1079b_0_64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Menopause: What and when is Menopause?</a:t>
            </a:r>
            <a:endParaRPr sz="4800"/>
          </a:p>
        </p:txBody>
      </p:sp>
      <p:sp>
        <p:nvSpPr>
          <p:cNvPr id="219" name="Google Shape;219;g1e03da1079b_0_64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 fontScale="92500" lnSpcReduction="10000"/>
          </a:bodyPr>
          <a:lstStyle/>
          <a:p>
            <a:pPr marL="457200" lvl="0" indent="-4633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700"/>
              <a:t>Menopause is when your </a:t>
            </a:r>
            <a:r>
              <a:rPr lang="en-GB" sz="3200" b="1">
                <a:solidFill>
                  <a:srgbClr val="0070C0"/>
                </a:solidFill>
              </a:rPr>
              <a:t>periods stop</a:t>
            </a:r>
            <a:r>
              <a:rPr lang="en-GB" sz="2700"/>
              <a:t> due to lower hormone levels. </a:t>
            </a:r>
            <a:endParaRPr/>
          </a:p>
          <a:p>
            <a:pPr marL="457200" lvl="0" indent="-46339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700"/>
              <a:t>This usually happens between the ages of </a:t>
            </a:r>
            <a:r>
              <a:rPr lang="en-GB" sz="3200" b="1">
                <a:solidFill>
                  <a:srgbClr val="0070C0"/>
                </a:solidFill>
              </a:rPr>
              <a:t>45 and 55</a:t>
            </a:r>
            <a:r>
              <a:rPr lang="en-GB" sz="2700"/>
              <a:t>.</a:t>
            </a:r>
            <a:endParaRPr/>
          </a:p>
          <a:p>
            <a:pPr marL="457200" lvl="0" indent="-46339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700"/>
              <a:t>You reach menopause when you have </a:t>
            </a:r>
            <a:r>
              <a:rPr lang="en-GB" sz="3200" b="1">
                <a:solidFill>
                  <a:srgbClr val="0070C0"/>
                </a:solidFill>
              </a:rPr>
              <a:t>not had a period for 12 months</a:t>
            </a:r>
            <a:endParaRPr/>
          </a:p>
        </p:txBody>
      </p:sp>
      <p:sp>
        <p:nvSpPr>
          <p:cNvPr id="220" name="Google Shape;220;g1e03da1079b_0_641"/>
          <p:cNvSpPr/>
          <p:nvPr/>
        </p:nvSpPr>
        <p:spPr>
          <a:xfrm>
            <a:off x="555261" y="3717032"/>
            <a:ext cx="11137200" cy="944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menopause takes place when the </a:t>
            </a:r>
            <a:r>
              <a:rPr lang="en-GB" sz="2700" b="1" i="0" u="none" strike="noStrike" cap="non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ovaries become unable to produce the hormones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estrogen and progesterone. </a:t>
            </a:r>
            <a:endParaRPr sz="1900"/>
          </a:p>
        </p:txBody>
      </p:sp>
      <p:sp>
        <p:nvSpPr>
          <p:cNvPr id="221" name="Google Shape;221;g1e03da1079b_0_641"/>
          <p:cNvSpPr/>
          <p:nvPr/>
        </p:nvSpPr>
        <p:spPr>
          <a:xfrm>
            <a:off x="555261" y="5061181"/>
            <a:ext cx="11137200" cy="1313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Menopause can also occur when the </a:t>
            </a:r>
            <a:r>
              <a:rPr lang="en-GB"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ovaries are damaged 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specific treatment such as chemotherapy or radiotherapy, or when the </a:t>
            </a:r>
            <a:r>
              <a:rPr lang="en-GB"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ovaries are removed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often at the time of a hysterectomy. 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e03da1079b_0_641"/>
          <p:cNvSpPr/>
          <p:nvPr/>
        </p:nvSpPr>
        <p:spPr>
          <a:xfrm>
            <a:off x="8582237" y="6558915"/>
            <a:ext cx="36276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Credit: https://www.nhs.uk/conditions/menopause/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e03da1079b_0_64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/>
              <a:t>Why Menopause Matters!</a:t>
            </a:r>
            <a:endParaRPr/>
          </a:p>
        </p:txBody>
      </p:sp>
      <p:sp>
        <p:nvSpPr>
          <p:cNvPr id="228" name="Google Shape;228;g1e03da1079b_0_649"/>
          <p:cNvSpPr txBox="1">
            <a:spLocks noGrp="1"/>
          </p:cNvSpPr>
          <p:nvPr>
            <p:ph type="body" idx="1"/>
          </p:nvPr>
        </p:nvSpPr>
        <p:spPr>
          <a:xfrm>
            <a:off x="719403" y="1508787"/>
            <a:ext cx="8270700" cy="41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Menopause and perimenopause can cause symptoms like </a:t>
            </a:r>
            <a:r>
              <a:rPr lang="en-GB" sz="2700" b="1">
                <a:solidFill>
                  <a:srgbClr val="0070C0"/>
                </a:solidFill>
              </a:rPr>
              <a:t>anxiety, mood swings, brain fog, hot flushes and irregular periods</a:t>
            </a:r>
            <a:r>
              <a:rPr lang="en-GB" sz="2700"/>
              <a:t>. </a:t>
            </a:r>
            <a:endParaRPr/>
          </a:p>
          <a:p>
            <a:pPr marL="457200" lvl="0" indent="-4635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These symptoms can </a:t>
            </a:r>
            <a:r>
              <a:rPr lang="en-GB" sz="2700" b="1">
                <a:solidFill>
                  <a:srgbClr val="0070C0"/>
                </a:solidFill>
              </a:rPr>
              <a:t>start years before </a:t>
            </a:r>
            <a:r>
              <a:rPr lang="en-GB" sz="2700"/>
              <a:t>your periods stop and </a:t>
            </a:r>
            <a:r>
              <a:rPr lang="en-GB" sz="2700" b="1">
                <a:solidFill>
                  <a:srgbClr val="0070C0"/>
                </a:solidFill>
              </a:rPr>
              <a:t>carry on afterwards</a:t>
            </a:r>
            <a:r>
              <a:rPr lang="en-GB" sz="2700"/>
              <a:t>.</a:t>
            </a:r>
            <a:endParaRPr/>
          </a:p>
          <a:p>
            <a:pPr marL="457200" lvl="0" indent="-4635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/>
              <a:t>Menopause and perimenopause symptoms can have a </a:t>
            </a:r>
            <a:r>
              <a:rPr lang="en-GB" sz="2700" b="1">
                <a:solidFill>
                  <a:srgbClr val="0070C0"/>
                </a:solidFill>
              </a:rPr>
              <a:t>big impact on your life</a:t>
            </a:r>
            <a:r>
              <a:rPr lang="en-GB" sz="2700"/>
              <a:t>, including relationships and work.</a:t>
            </a:r>
            <a:endParaRPr sz="2700"/>
          </a:p>
        </p:txBody>
      </p:sp>
      <p:pic>
        <p:nvPicPr>
          <p:cNvPr id="229" name="Google Shape;229;g1e03da1079b_0_649" descr="Perimenopause Weight Ga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2429" y="164637"/>
            <a:ext cx="3244102" cy="6385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1e03da1079b_0_649"/>
          <p:cNvSpPr/>
          <p:nvPr/>
        </p:nvSpPr>
        <p:spPr>
          <a:xfrm>
            <a:off x="6553277" y="6550224"/>
            <a:ext cx="56388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credit: https://www.tysonsgynecology.com/the-truth-about-perimenopause-weight-gain/</a:t>
            </a:r>
            <a:endParaRPr sz="1900"/>
          </a:p>
        </p:txBody>
      </p:sp>
      <p:sp>
        <p:nvSpPr>
          <p:cNvPr id="231" name="Google Shape;231;g1e03da1079b_0_649"/>
          <p:cNvSpPr/>
          <p:nvPr/>
        </p:nvSpPr>
        <p:spPr>
          <a:xfrm>
            <a:off x="527381" y="5542860"/>
            <a:ext cx="8845200" cy="861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Perimenopause is when you have symptoms before your periods have stopped. 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e03da1079b_0_65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Common symptoms of menopause and perimenopause</a:t>
            </a:r>
            <a:endParaRPr/>
          </a:p>
        </p:txBody>
      </p:sp>
      <p:graphicFrame>
        <p:nvGraphicFramePr>
          <p:cNvPr id="237" name="Google Shape;237;g1e03da1079b_0_657"/>
          <p:cNvGraphicFramePr/>
          <p:nvPr/>
        </p:nvGraphicFramePr>
        <p:xfrm>
          <a:off x="431371" y="1892828"/>
          <a:ext cx="6432700" cy="4268410"/>
        </p:xfrm>
        <a:graphic>
          <a:graphicData uri="http://schemas.openxmlformats.org/drawingml/2006/table">
            <a:tbl>
              <a:tblPr firstRow="1" bandRow="1">
                <a:noFill/>
                <a:tableStyleId>{4E035C9B-F242-4EAB-90A6-4742132E462C}</a:tableStyleId>
              </a:tblPr>
              <a:tblGrid>
                <a:gridCol w="2208225"/>
                <a:gridCol w="4224475"/>
              </a:tblGrid>
              <a:tr h="195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u="none" strike="noStrike" cap="none">
                          <a:solidFill>
                            <a:schemeClr val="dk1"/>
                          </a:solidFill>
                        </a:rPr>
                        <a:t>Changes to your periods </a:t>
                      </a:r>
                      <a:endParaRPr sz="2400" b="0">
                        <a:solidFill>
                          <a:schemeClr val="dk1"/>
                        </a:solidFill>
                      </a:endParaRPr>
                    </a:p>
                  </a:txBody>
                  <a:tcPr marL="121925" marR="121925" marT="60975" marB="6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GB" sz="2400" b="0">
                          <a:solidFill>
                            <a:schemeClr val="dk1"/>
                          </a:solidFill>
                        </a:rPr>
                        <a:t>They become irregular and eventually stops </a:t>
                      </a:r>
                      <a:endParaRPr sz="2400" b="0">
                        <a:solidFill>
                          <a:schemeClr val="dk1"/>
                        </a:solidFill>
                      </a:endParaRPr>
                    </a:p>
                  </a:txBody>
                  <a:tcPr marL="121925" marR="121925" marT="60975" marB="60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4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>
                          <a:solidFill>
                            <a:schemeClr val="dk1"/>
                          </a:solidFill>
                        </a:rPr>
                        <a:t>Mental health symptoms </a:t>
                      </a:r>
                      <a:endParaRPr sz="2400" b="0">
                        <a:solidFill>
                          <a:schemeClr val="dk1"/>
                        </a:solidFill>
                      </a:endParaRPr>
                    </a:p>
                  </a:txBody>
                  <a:tcPr marL="121925" marR="121925" marT="60975" marB="6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GB" sz="2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Changes to your mood, like low mood, anxiety, mood swings and low self-esteem</a:t>
                      </a:r>
                      <a:endParaRPr sz="1900"/>
                    </a:p>
                    <a:p>
                      <a:pPr marL="3810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GB" sz="2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Problems with memory or concentration (brain fog)</a:t>
                      </a:r>
                      <a:endParaRPr sz="1900"/>
                    </a:p>
                    <a:p>
                      <a:pPr marL="3810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GB" sz="2400"/>
                        <a:t>Reduced sex drive</a:t>
                      </a:r>
                      <a:endParaRPr sz="1900"/>
                    </a:p>
                  </a:txBody>
                  <a:tcPr marL="121925" marR="121925" marT="60975" marB="609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38" name="Google Shape;238;g1e03da1079b_0_657" descr="Pin on overcoming menopau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0149" y="1604797"/>
            <a:ext cx="4383584" cy="438358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1e03da1079b_0_657"/>
          <p:cNvSpPr/>
          <p:nvPr/>
        </p:nvSpPr>
        <p:spPr>
          <a:xfrm>
            <a:off x="7963920" y="6550224"/>
            <a:ext cx="42279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credit: https://www.pinterest.co.uk/pin/589338301209199763/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1611</Words>
  <Application>Microsoft Office PowerPoint</Application>
  <PresentationFormat>Custom</PresentationFormat>
  <Paragraphs>182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PT Sans Narrow</vt:lpstr>
      <vt:lpstr>EB Garamond</vt:lpstr>
      <vt:lpstr>Noto Sans Symbols</vt:lpstr>
      <vt:lpstr>Noto Sans</vt:lpstr>
      <vt:lpstr>Poppins</vt:lpstr>
      <vt:lpstr>Open Sans</vt:lpstr>
      <vt:lpstr>Avenir</vt:lpstr>
      <vt:lpstr>Calibri</vt:lpstr>
      <vt:lpstr>Tropic</vt:lpstr>
      <vt:lpstr>Office Theme</vt:lpstr>
      <vt:lpstr>PowerPoint Presentation</vt:lpstr>
      <vt:lpstr>Ground Rules</vt:lpstr>
      <vt:lpstr>Today’s Programme</vt:lpstr>
      <vt:lpstr>PowerPoint Presentation</vt:lpstr>
      <vt:lpstr>Menopause: What and when is Menopause?</vt:lpstr>
      <vt:lpstr>Menopause: What and when is Menopause?</vt:lpstr>
      <vt:lpstr>Menopause: What and when is Menopause?</vt:lpstr>
      <vt:lpstr>Why Menopause Matters!</vt:lpstr>
      <vt:lpstr>Common symptoms of menopause and perimenopause</vt:lpstr>
      <vt:lpstr>Physical symptoms</vt:lpstr>
      <vt:lpstr>How long symptoms last?</vt:lpstr>
      <vt:lpstr>Lifestyle changes to help menopause </vt:lpstr>
      <vt:lpstr>How to ease mood changes?</vt:lpstr>
      <vt:lpstr>How to ease hot flushes and night sweats?</vt:lpstr>
      <vt:lpstr>How to ease vaginal dryness?</vt:lpstr>
      <vt:lpstr>Protecting against weak bones</vt:lpstr>
      <vt:lpstr>Treatment for menopause and perimenopause</vt:lpstr>
      <vt:lpstr>Follow-up appointments</vt:lpstr>
      <vt:lpstr>Help and support</vt:lpstr>
      <vt:lpstr>PowerPoint Presentation</vt:lpstr>
      <vt:lpstr>Jane Owen   Link worker</vt:lpstr>
      <vt:lpstr>Menopause Support App</vt:lpstr>
      <vt:lpstr>PowerPoint Presentation</vt:lpstr>
      <vt:lpstr>Experiences with Menopause</vt:lpstr>
      <vt:lpstr>Feedback survey:</vt:lpstr>
      <vt:lpstr>Upcoming Let’s Talk Event: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Parkin Ann, Breast Care Nurse Gen Surg</dc:creator>
  <cp:lastModifiedBy>carotherham0218@outlook.com</cp:lastModifiedBy>
  <cp:revision>1</cp:revision>
  <dcterms:created xsi:type="dcterms:W3CDTF">2022-10-11T11:41:04Z</dcterms:created>
  <dcterms:modified xsi:type="dcterms:W3CDTF">2023-01-23T15:47:28Z</dcterms:modified>
</cp:coreProperties>
</file>