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theme/theme5.xml" ContentType="application/vnd.openxmlformats-officedocument.theme+xml"/>
  <Override PartName="/ppt/slideLayouts/slideLayout28.xml" ContentType="application/vnd.openxmlformats-officedocument.presentationml.slideLayout+xml"/>
  <Override PartName="/ppt/theme/theme6.xml" ContentType="application/vnd.openxmlformats-officedocument.theme+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 id="2147483678" r:id="rId2"/>
    <p:sldMasterId id="2147483679" r:id="rId3"/>
    <p:sldMasterId id="2147483680" r:id="rId4"/>
    <p:sldMasterId id="2147483681" r:id="rId5"/>
    <p:sldMasterId id="2147483682" r:id="rId6"/>
    <p:sldMasterId id="2147483683" r:id="rId7"/>
  </p:sldMasterIdLst>
  <p:notesMasterIdLst>
    <p:notesMasterId r:id="rId3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5143500" type="screen16x9"/>
  <p:notesSz cx="6858000" cy="9144000"/>
  <p:embeddedFontLst>
    <p:embeddedFont>
      <p:font typeface="Open Sans" panose="020B0604020202020204" charset="0"/>
      <p:regular r:id="rId33"/>
      <p:bold r:id="rId34"/>
      <p:italic r:id="rId35"/>
      <p:boldItalic r:id="rId36"/>
    </p:embeddedFont>
    <p:embeddedFont>
      <p:font typeface="Trebuchet MS" panose="020B0603020202020204" pitchFamily="34" charset="0"/>
      <p:regular r:id="rId37"/>
      <p:bold r:id="rId38"/>
      <p:italic r:id="rId39"/>
      <p:boldItalic r:id="rId40"/>
    </p:embeddedFont>
    <p:embeddedFont>
      <p:font typeface="PT Sans Narrow" panose="020B0604020202020204" charset="0"/>
      <p:regular r:id="rId41"/>
      <p:bold r:id="rId42"/>
    </p:embeddedFont>
    <p:embeddedFont>
      <p:font typeface="Calibri" panose="020F0502020204030204" pitchFamily="34"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1" d="100"/>
          <a:sy n="121" d="100"/>
        </p:scale>
        <p:origin x="-346" y="1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7.fntdata"/><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12.fntdata"/><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viewProps" Target="viewProps.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41651732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1201fc7566a_2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 name="Google Shape;181;g1201fc7566a_2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3e016d8162_0_6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3" name="Google Shape;283;g13e016d8162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1202cd70dc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0" name="Google Shape;290;g1202cd70dca_0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3e016d8162_0_3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9" name="Google Shape;299;g13e016d8162_0_388:notes"/>
          <p:cNvSpPr txBox="1">
            <a:spLocks noGrp="1"/>
          </p:cNvSpPr>
          <p:nvPr>
            <p:ph type="body" idx="1"/>
          </p:nvPr>
        </p:nvSpPr>
        <p:spPr>
          <a:xfrm>
            <a:off x="685638" y="4343369"/>
            <a:ext cx="5486700" cy="411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g13e016d8162_0_388:notes"/>
          <p:cNvSpPr txBox="1"/>
          <p:nvPr/>
        </p:nvSpPr>
        <p:spPr>
          <a:xfrm>
            <a:off x="3885282" y="8685267"/>
            <a:ext cx="29712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GB" sz="1800" b="0" i="0" u="none" strike="noStrike" cap="none">
                <a:solidFill>
                  <a:srgbClr val="000000"/>
                </a:solidFill>
                <a:latin typeface="Arial"/>
                <a:ea typeface="Arial"/>
                <a:cs typeface="Arial"/>
                <a:sym typeface="Arial"/>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g13e016d8162_0_393:notes"/>
          <p:cNvSpPr txBox="1">
            <a:spLocks noGrp="1"/>
          </p:cNvSpPr>
          <p:nvPr>
            <p:ph type="body" idx="1"/>
          </p:nvPr>
        </p:nvSpPr>
        <p:spPr>
          <a:xfrm>
            <a:off x="685638" y="4343369"/>
            <a:ext cx="5486700" cy="41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g13e016d8162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3e016d8162_0_3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12" name="Google Shape;312;g13e016d8162_0_399:notes"/>
          <p:cNvSpPr txBox="1">
            <a:spLocks noGrp="1"/>
          </p:cNvSpPr>
          <p:nvPr>
            <p:ph type="body" idx="1"/>
          </p:nvPr>
        </p:nvSpPr>
        <p:spPr>
          <a:xfrm>
            <a:off x="685638" y="4343369"/>
            <a:ext cx="5486700" cy="411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GB"/>
              <a:t>The postnatal period is a time of significant hormonal changes This can lead to emotional liability which when combined with fatigue that comes wit being a new parent can lead to women feeling tearful overwhelmed exhausted a state which almost all new mothers will experience at some time and those who have older children will recognise . Most women experience a significant surge of emotion and sadness a few days after giving birth which is recognised as the baby blues  This is considered a psychological state rather than pathological but it is important health professionals warn women of this temporary state. It may be associated with the milk coming in for breastfeeding women but can alo affect thse who chose not to breastfeed </a:t>
            </a:r>
            <a:endParaRPr/>
          </a:p>
          <a:p>
            <a:pPr marL="0" lvl="0" indent="0" algn="l" rtl="0">
              <a:spcBef>
                <a:spcPts val="0"/>
              </a:spcBef>
              <a:spcAft>
                <a:spcPts val="0"/>
              </a:spcAft>
              <a:buNone/>
            </a:pPr>
            <a:endParaRPr/>
          </a:p>
        </p:txBody>
      </p:sp>
      <p:sp>
        <p:nvSpPr>
          <p:cNvPr id="313" name="Google Shape;313;g13e016d8162_0_399:notes"/>
          <p:cNvSpPr txBox="1"/>
          <p:nvPr/>
        </p:nvSpPr>
        <p:spPr>
          <a:xfrm>
            <a:off x="3885282" y="8685267"/>
            <a:ext cx="29712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GB" sz="1800" b="0" i="0" u="none">
                <a:solidFill>
                  <a:srgbClr val="000000"/>
                </a:solidFill>
                <a:latin typeface="Arial"/>
                <a:ea typeface="Arial"/>
                <a:cs typeface="Arial"/>
                <a:sym typeface="Arial"/>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3e016d8162_0_407:notes"/>
          <p:cNvSpPr txBox="1">
            <a:spLocks noGrp="1"/>
          </p:cNvSpPr>
          <p:nvPr>
            <p:ph type="body" idx="1"/>
          </p:nvPr>
        </p:nvSpPr>
        <p:spPr>
          <a:xfrm>
            <a:off x="685638" y="4343369"/>
            <a:ext cx="5486700" cy="41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g13e016d8162_0_4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13e016d8162_0_414:notes"/>
          <p:cNvSpPr txBox="1">
            <a:spLocks noGrp="1"/>
          </p:cNvSpPr>
          <p:nvPr>
            <p:ph type="body" idx="1"/>
          </p:nvPr>
        </p:nvSpPr>
        <p:spPr>
          <a:xfrm>
            <a:off x="685638" y="4343369"/>
            <a:ext cx="5486700" cy="41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g13e016d8162_0_4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13e016d8162_0_4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35" name="Google Shape;335;g13e016d8162_0_419:notes"/>
          <p:cNvSpPr txBox="1">
            <a:spLocks noGrp="1"/>
          </p:cNvSpPr>
          <p:nvPr>
            <p:ph type="body" idx="1"/>
          </p:nvPr>
        </p:nvSpPr>
        <p:spPr>
          <a:xfrm>
            <a:off x="685638" y="4343369"/>
            <a:ext cx="5486700" cy="411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GB"/>
              <a:t>Lets think about what this means for Rotherham?? We have around 3500 births per year </a:t>
            </a:r>
            <a:endParaRPr/>
          </a:p>
        </p:txBody>
      </p:sp>
      <p:sp>
        <p:nvSpPr>
          <p:cNvPr id="336" name="Google Shape;336;g13e016d8162_0_419:notes"/>
          <p:cNvSpPr txBox="1"/>
          <p:nvPr/>
        </p:nvSpPr>
        <p:spPr>
          <a:xfrm>
            <a:off x="3885282" y="8685267"/>
            <a:ext cx="29712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GB" sz="1800" b="0" i="0" u="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13e016d8162_0_4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1" name="Google Shape;341;g13e016d8162_0_424:notes"/>
          <p:cNvSpPr txBox="1">
            <a:spLocks noGrp="1"/>
          </p:cNvSpPr>
          <p:nvPr>
            <p:ph type="body" idx="1"/>
          </p:nvPr>
        </p:nvSpPr>
        <p:spPr>
          <a:xfrm>
            <a:off x="685638" y="4343369"/>
            <a:ext cx="5486700" cy="41154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GB"/>
              <a:t>Suicide is the second most common direct cause of womens deaths during or up to six weeks after pregnancy and the leading cause of deaths from 6 weeks to 12 months. </a:t>
            </a:r>
            <a:endParaRPr/>
          </a:p>
        </p:txBody>
      </p:sp>
      <p:sp>
        <p:nvSpPr>
          <p:cNvPr id="342" name="Google Shape;342;g13e016d8162_0_424:notes"/>
          <p:cNvSpPr txBox="1"/>
          <p:nvPr/>
        </p:nvSpPr>
        <p:spPr>
          <a:xfrm>
            <a:off x="3885282" y="8685267"/>
            <a:ext cx="2971200" cy="4575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800"/>
              <a:buFont typeface="Arial"/>
              <a:buNone/>
            </a:pPr>
            <a:fld id="{00000000-1234-1234-1234-123412341234}" type="slidenum">
              <a:rPr lang="en-GB" sz="1800" b="0" i="0" u="none">
                <a:solidFill>
                  <a:srgbClr val="000000"/>
                </a:solidFill>
                <a:latin typeface="Arial"/>
                <a:ea typeface="Arial"/>
                <a:cs typeface="Arial"/>
                <a:sym typeface="Arial"/>
              </a:rPr>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13e016d8162_0_430:notes"/>
          <p:cNvSpPr txBox="1">
            <a:spLocks noGrp="1"/>
          </p:cNvSpPr>
          <p:nvPr>
            <p:ph type="body" idx="1"/>
          </p:nvPr>
        </p:nvSpPr>
        <p:spPr>
          <a:xfrm>
            <a:off x="685638" y="4343369"/>
            <a:ext cx="5486700" cy="41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8" name="Google Shape;348;g13e016d8162_0_4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1201fc7566a_2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9" name="Google Shape;189;g1201fc7566a_2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13e016d8162_0_434:notes"/>
          <p:cNvSpPr txBox="1">
            <a:spLocks noGrp="1"/>
          </p:cNvSpPr>
          <p:nvPr>
            <p:ph type="body" idx="1"/>
          </p:nvPr>
        </p:nvSpPr>
        <p:spPr>
          <a:xfrm>
            <a:off x="685638" y="4343369"/>
            <a:ext cx="5486700" cy="41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g13e016d8162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13e016d8162_0_439:notes"/>
          <p:cNvSpPr txBox="1">
            <a:spLocks noGrp="1"/>
          </p:cNvSpPr>
          <p:nvPr>
            <p:ph type="body" idx="1"/>
          </p:nvPr>
        </p:nvSpPr>
        <p:spPr>
          <a:xfrm>
            <a:off x="685638" y="4343369"/>
            <a:ext cx="5486700" cy="4115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g13e016d8162_0_4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3e016d8162_0_2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4" name="Google Shape;364;g13e016d8162_0_2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201fc7566a_2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3" name="Google Shape;373;g1201fc7566a_2_35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u="sng">
                <a:solidFill>
                  <a:schemeClr val="hlink"/>
                </a:solidFill>
                <a:hlinkClick r:id="rId3"/>
              </a:rPr>
              <a:t>https://forms.gle/toE8Nr2mXMKJwPxv7</a:t>
            </a:r>
            <a:r>
              <a:rPr lang="en-GB"/>
              <a:t> - survey link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201fc7566a_2_3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2" name="Google Shape;382;g1201fc7566a_2_36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201fc7566a_2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1201fc7566a_2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3e016d8162_0_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g13e016d816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13e016d8162_0_5: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7" name="Google Shape;217;g13e016d8162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3e016d8162_0_1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7" name="Google Shape;227;g13e016d8162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3e016d8162_0_31: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5" name="Google Shape;245;g13e016d8162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13e016d8162_0_44: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13e016d8162_0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3e016d8162_0_53: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9" name="Google Shape;269;g13e016d8162_0_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cxnSp>
        <p:nvCxnSpPr>
          <p:cNvPr id="55" name="Google Shape;55;p14"/>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56" name="Google Shape;56;p14"/>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57" name="Google Shape;57;p14"/>
          <p:cNvGrpSpPr/>
          <p:nvPr/>
        </p:nvGrpSpPr>
        <p:grpSpPr>
          <a:xfrm>
            <a:off x="1004144" y="1022025"/>
            <a:ext cx="7136668" cy="152400"/>
            <a:chOff x="1346429" y="1011300"/>
            <a:chExt cx="6452100" cy="152400"/>
          </a:xfrm>
        </p:grpSpPr>
        <p:cxnSp>
          <p:nvCxnSpPr>
            <p:cNvPr id="58" name="Google Shape;58;p14"/>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59" name="Google Shape;59;p14"/>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60" name="Google Shape;60;p14"/>
          <p:cNvGrpSpPr/>
          <p:nvPr/>
        </p:nvGrpSpPr>
        <p:grpSpPr>
          <a:xfrm>
            <a:off x="1004151" y="3969100"/>
            <a:ext cx="7136668" cy="152400"/>
            <a:chOff x="1346435" y="3969088"/>
            <a:chExt cx="6452100" cy="152400"/>
          </a:xfrm>
        </p:grpSpPr>
        <p:cxnSp>
          <p:nvCxnSpPr>
            <p:cNvPr id="61" name="Google Shape;61;p14"/>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62" name="Google Shape;62;p14"/>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63" name="Google Shape;63;p14"/>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64" name="Google Shape;64;p14"/>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65" name="Google Shape;65;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68" name="Google Shape;68;p15"/>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69" name="Google Shape;69;p15"/>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70" name="Google Shape;70;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1"/>
        <p:cNvGrpSpPr/>
        <p:nvPr/>
      </p:nvGrpSpPr>
      <p:grpSpPr>
        <a:xfrm>
          <a:off x="0" y="0"/>
          <a:ext cx="0" cy="0"/>
          <a:chOff x="0" y="0"/>
          <a:chExt cx="0" cy="0"/>
        </a:xfrm>
      </p:grpSpPr>
      <p:sp>
        <p:nvSpPr>
          <p:cNvPr id="72" name="Google Shape;72;p16"/>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6"/>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74" name="Google Shape;74;p16"/>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5" name="Google Shape;75;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1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78" name="Google Shape;7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1" name="Google Shape;81;p1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2" name="Google Shape;82;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3"/>
        <p:cNvGrpSpPr/>
        <p:nvPr/>
      </p:nvGrpSpPr>
      <p:grpSpPr>
        <a:xfrm>
          <a:off x="0" y="0"/>
          <a:ext cx="0" cy="0"/>
          <a:chOff x="0" y="0"/>
          <a:chExt cx="0" cy="0"/>
        </a:xfrm>
      </p:grpSpPr>
      <p:sp>
        <p:nvSpPr>
          <p:cNvPr id="84" name="Google Shape;84;p19"/>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85" name="Google Shape;85;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6"/>
        <p:cNvGrpSpPr/>
        <p:nvPr/>
      </p:nvGrpSpPr>
      <p:grpSpPr>
        <a:xfrm>
          <a:off x="0" y="0"/>
          <a:ext cx="0" cy="0"/>
          <a:chOff x="0" y="0"/>
          <a:chExt cx="0" cy="0"/>
        </a:xfrm>
      </p:grpSpPr>
      <p:sp>
        <p:nvSpPr>
          <p:cNvPr id="87" name="Google Shape;87;p20"/>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88" name="Google Shape;88;p2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89" name="Google Shape;89;p20"/>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0" name="Google Shape;90;p20"/>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1" name="Google Shape;91;p2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92" name="Google Shape;92;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3"/>
        <p:cNvGrpSpPr/>
        <p:nvPr/>
      </p:nvGrpSpPr>
      <p:grpSpPr>
        <a:xfrm>
          <a:off x="0" y="0"/>
          <a:ext cx="0" cy="0"/>
          <a:chOff x="0" y="0"/>
          <a:chExt cx="0" cy="0"/>
        </a:xfrm>
      </p:grpSpPr>
      <p:sp>
        <p:nvSpPr>
          <p:cNvPr id="94" name="Google Shape;94;p21"/>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95" name="Google Shape;95;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6"/>
        <p:cNvGrpSpPr/>
        <p:nvPr/>
      </p:nvGrpSpPr>
      <p:grpSpPr>
        <a:xfrm>
          <a:off x="0" y="0"/>
          <a:ext cx="0" cy="0"/>
          <a:chOff x="0" y="0"/>
          <a:chExt cx="0" cy="0"/>
        </a:xfrm>
      </p:grpSpPr>
      <p:sp>
        <p:nvSpPr>
          <p:cNvPr id="97" name="Google Shape;97;p22"/>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22"/>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99" name="Google Shape;99;p22"/>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0" name="Google Shape;100;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1"/>
        <p:cNvGrpSpPr/>
        <p:nvPr/>
      </p:nvGrpSpPr>
      <p:grpSpPr>
        <a:xfrm>
          <a:off x="0" y="0"/>
          <a:ext cx="0" cy="0"/>
          <a:chOff x="0" y="0"/>
          <a:chExt cx="0" cy="0"/>
        </a:xfrm>
      </p:grpSpPr>
      <p:sp>
        <p:nvSpPr>
          <p:cNvPr id="102" name="Google Shape;102;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Summary">
  <p:cSld name="Summary">
    <p:spTree>
      <p:nvGrpSpPr>
        <p:cNvPr id="1" name="Shape 103"/>
        <p:cNvGrpSpPr/>
        <p:nvPr/>
      </p:nvGrpSpPr>
      <p:grpSpPr>
        <a:xfrm>
          <a:off x="0" y="0"/>
          <a:ext cx="0" cy="0"/>
          <a:chOff x="0" y="0"/>
          <a:chExt cx="0" cy="0"/>
        </a:xfrm>
      </p:grpSpPr>
      <p:sp>
        <p:nvSpPr>
          <p:cNvPr id="104" name="Google Shape;104;p24"/>
          <p:cNvSpPr txBox="1">
            <a:spLocks noGrp="1"/>
          </p:cNvSpPr>
          <p:nvPr>
            <p:ph type="dt" idx="10"/>
          </p:nvPr>
        </p:nvSpPr>
        <p:spPr>
          <a:xfrm>
            <a:off x="628650" y="4822031"/>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5" name="Google Shape;105;p24"/>
          <p:cNvSpPr txBox="1">
            <a:spLocks noGrp="1"/>
          </p:cNvSpPr>
          <p:nvPr>
            <p:ph type="ftr" idx="11"/>
          </p:nvPr>
        </p:nvSpPr>
        <p:spPr>
          <a:xfrm>
            <a:off x="3028950" y="4822031"/>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06" name="Google Shape;106;p24"/>
          <p:cNvSpPr txBox="1">
            <a:spLocks noGrp="1"/>
          </p:cNvSpPr>
          <p:nvPr>
            <p:ph type="sldNum" idx="12"/>
          </p:nvPr>
        </p:nvSpPr>
        <p:spPr>
          <a:xfrm>
            <a:off x="6457950" y="4822031"/>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
        <p:nvSpPr>
          <p:cNvPr id="107" name="Google Shape;107;p24"/>
          <p:cNvSpPr txBox="1">
            <a:spLocks noGrp="1"/>
          </p:cNvSpPr>
          <p:nvPr>
            <p:ph type="title"/>
          </p:nvPr>
        </p:nvSpPr>
        <p:spPr>
          <a:xfrm>
            <a:off x="630936" y="642938"/>
            <a:ext cx="4617000" cy="1557600"/>
          </a:xfrm>
          <a:prstGeom prst="rect">
            <a:avLst/>
          </a:prstGeom>
          <a:noFill/>
          <a:ln>
            <a:noFill/>
          </a:ln>
        </p:spPr>
        <p:txBody>
          <a:bodyPr spcFirstLastPara="1" wrap="square" lIns="68575" tIns="34275" rIns="68575" bIns="34275" anchor="b" anchorCtr="0">
            <a:normAutofit/>
          </a:bodyPr>
          <a:lstStyle>
            <a:lvl1pPr lvl="0" algn="l" rtl="0">
              <a:lnSpc>
                <a:spcPct val="90000"/>
              </a:lnSpc>
              <a:spcBef>
                <a:spcPts val="0"/>
              </a:spcBef>
              <a:spcAft>
                <a:spcPts val="0"/>
              </a:spcAft>
              <a:buClr>
                <a:schemeClr val="accent5"/>
              </a:buClr>
              <a:buSzPts val="14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08" name="Google Shape;108;p24"/>
          <p:cNvSpPr txBox="1">
            <a:spLocks noGrp="1"/>
          </p:cNvSpPr>
          <p:nvPr>
            <p:ph type="body" idx="1"/>
          </p:nvPr>
        </p:nvSpPr>
        <p:spPr>
          <a:xfrm>
            <a:off x="630935" y="2393156"/>
            <a:ext cx="4617000" cy="2239500"/>
          </a:xfrm>
          <a:prstGeom prst="rect">
            <a:avLst/>
          </a:prstGeom>
          <a:noFill/>
          <a:ln>
            <a:noFill/>
          </a:ln>
        </p:spPr>
        <p:txBody>
          <a:bodyPr spcFirstLastPara="1" wrap="square" lIns="68575" tIns="34275" rIns="68575" bIns="34275" anchor="t" anchorCtr="0">
            <a:normAutofit/>
          </a:bodyPr>
          <a:lstStyle>
            <a:lvl1pPr marL="457200" lvl="0" indent="-228600" algn="l" rtl="0">
              <a:lnSpc>
                <a:spcPct val="110000"/>
              </a:lnSpc>
              <a:spcBef>
                <a:spcPts val="800"/>
              </a:spcBef>
              <a:spcAft>
                <a:spcPts val="0"/>
              </a:spcAft>
              <a:buSzPts val="1300"/>
              <a:buNone/>
              <a:defRPr sz="1700"/>
            </a:lvl1pPr>
            <a:lvl2pPr marL="914400" lvl="1" indent="-298450" algn="l" rtl="0">
              <a:lnSpc>
                <a:spcPct val="110000"/>
              </a:lnSpc>
              <a:spcBef>
                <a:spcPts val="400"/>
              </a:spcBef>
              <a:spcAft>
                <a:spcPts val="0"/>
              </a:spcAft>
              <a:buSzPts val="1100"/>
              <a:buChar char="○"/>
              <a:defRPr/>
            </a:lvl2pPr>
            <a:lvl3pPr marL="1371600" lvl="2" indent="-298450" algn="l" rtl="0">
              <a:lnSpc>
                <a:spcPct val="110000"/>
              </a:lnSpc>
              <a:spcBef>
                <a:spcPts val="400"/>
              </a:spcBef>
              <a:spcAft>
                <a:spcPts val="0"/>
              </a:spcAft>
              <a:buSzPts val="1100"/>
              <a:buChar char="■"/>
              <a:defRPr/>
            </a:lvl3pPr>
            <a:lvl4pPr marL="1828800" lvl="3" indent="-298450" algn="l" rtl="0">
              <a:lnSpc>
                <a:spcPct val="110000"/>
              </a:lnSpc>
              <a:spcBef>
                <a:spcPts val="400"/>
              </a:spcBef>
              <a:spcAft>
                <a:spcPts val="0"/>
              </a:spcAft>
              <a:buSzPts val="1100"/>
              <a:buChar char="●"/>
              <a:defRPr/>
            </a:lvl4pPr>
            <a:lvl5pPr marL="2286000" lvl="4" indent="-298450" algn="l" rtl="0">
              <a:lnSpc>
                <a:spcPct val="110000"/>
              </a:lnSpc>
              <a:spcBef>
                <a:spcPts val="400"/>
              </a:spcBef>
              <a:spcAft>
                <a:spcPts val="0"/>
              </a:spcAft>
              <a:buSzPts val="11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09" name="Google Shape;109;p24"/>
          <p:cNvSpPr txBox="1"/>
          <p:nvPr/>
        </p:nvSpPr>
        <p:spPr>
          <a:xfrm>
            <a:off x="630936" y="4822031"/>
            <a:ext cx="1985100" cy="273900"/>
          </a:xfrm>
          <a:prstGeom prst="rect">
            <a:avLst/>
          </a:prstGeom>
          <a:noFill/>
          <a:ln>
            <a:noFill/>
          </a:ln>
        </p:spPr>
        <p:txBody>
          <a:bodyPr spcFirstLastPara="1" wrap="square" lIns="68575" tIns="34275" rIns="68575" bIns="34275" anchor="ctr" anchorCtr="0">
            <a:noAutofit/>
          </a:bodyPr>
          <a:lstStyle/>
          <a:p>
            <a:pPr marL="0" marR="0" lvl="0" indent="0" algn="l" rtl="0">
              <a:spcBef>
                <a:spcPts val="0"/>
              </a:spcBef>
              <a:spcAft>
                <a:spcPts val="0"/>
              </a:spcAft>
              <a:buNone/>
            </a:pPr>
            <a:r>
              <a:rPr lang="en-GB" sz="700" b="0" i="0" u="none" strike="noStrike" cap="none">
                <a:solidFill>
                  <a:schemeClr val="dk2"/>
                </a:solidFill>
                <a:latin typeface="Avenir"/>
                <a:ea typeface="Avenir"/>
                <a:cs typeface="Avenir"/>
                <a:sym typeface="Avenir"/>
              </a:rPr>
              <a:t>7/20/2022</a:t>
            </a:r>
            <a:endParaRPr sz="700" b="0" i="0" u="none" strike="noStrike" cap="none">
              <a:solidFill>
                <a:schemeClr val="dk2"/>
              </a:solidFill>
              <a:latin typeface="Avenir"/>
              <a:ea typeface="Avenir"/>
              <a:cs typeface="Avenir"/>
              <a:sym typeface="Avenir"/>
            </a:endParaRPr>
          </a:p>
        </p:txBody>
      </p:sp>
      <p:sp>
        <p:nvSpPr>
          <p:cNvPr id="110" name="Google Shape;110;p24"/>
          <p:cNvSpPr txBox="1"/>
          <p:nvPr/>
        </p:nvSpPr>
        <p:spPr>
          <a:xfrm>
            <a:off x="3033522" y="4822031"/>
            <a:ext cx="3086100" cy="273900"/>
          </a:xfrm>
          <a:prstGeom prst="rect">
            <a:avLst/>
          </a:prstGeom>
          <a:no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r>
              <a:rPr lang="en-GB" sz="700" b="0" i="0" u="none" strike="noStrike" cap="none">
                <a:solidFill>
                  <a:schemeClr val="dk2"/>
                </a:solidFill>
                <a:latin typeface="Avenir"/>
                <a:ea typeface="Avenir"/>
                <a:cs typeface="Avenir"/>
                <a:sym typeface="Avenir"/>
              </a:rPr>
              <a:t>SAMPLE FOOTER TEXT</a:t>
            </a:r>
            <a:endParaRPr sz="700" b="0" i="0" u="none" strike="noStrike" cap="none">
              <a:solidFill>
                <a:schemeClr val="dk2"/>
              </a:solidFill>
              <a:latin typeface="Avenir"/>
              <a:ea typeface="Avenir"/>
              <a:cs typeface="Avenir"/>
              <a:sym typeface="Avenir"/>
            </a:endParaRPr>
          </a:p>
        </p:txBody>
      </p:sp>
      <p:sp>
        <p:nvSpPr>
          <p:cNvPr id="111" name="Google Shape;111;p24"/>
          <p:cNvSpPr txBox="1"/>
          <p:nvPr/>
        </p:nvSpPr>
        <p:spPr>
          <a:xfrm>
            <a:off x="6460236" y="4822031"/>
            <a:ext cx="20574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GB" sz="700" b="0" i="0" u="none" strike="noStrike" cap="none">
                <a:solidFill>
                  <a:schemeClr val="dk2"/>
                </a:solidFill>
                <a:latin typeface="Avenir"/>
                <a:ea typeface="Avenir"/>
                <a:cs typeface="Avenir"/>
                <a:sym typeface="Avenir"/>
              </a:rPr>
              <a:t>‹#›</a:t>
            </a:fld>
            <a:endParaRPr sz="700" b="0" i="0" u="none" strike="noStrike" cap="none">
              <a:solidFill>
                <a:schemeClr val="dk2"/>
              </a:solidFill>
              <a:latin typeface="Avenir"/>
              <a:ea typeface="Avenir"/>
              <a:cs typeface="Avenir"/>
              <a:sym typeface="Avenir"/>
            </a:endParaRPr>
          </a:p>
        </p:txBody>
      </p:sp>
      <p:sp>
        <p:nvSpPr>
          <p:cNvPr id="112" name="Google Shape;112;p24"/>
          <p:cNvSpPr>
            <a:spLocks noGrp="1"/>
          </p:cNvSpPr>
          <p:nvPr>
            <p:ph type="pic" idx="2"/>
          </p:nvPr>
        </p:nvSpPr>
        <p:spPr>
          <a:xfrm>
            <a:off x="5568696" y="363474"/>
            <a:ext cx="3209700" cy="2146500"/>
          </a:xfrm>
          <a:prstGeom prst="rect">
            <a:avLst/>
          </a:prstGeom>
          <a:solidFill>
            <a:schemeClr val="accent6"/>
          </a:solidFill>
          <a:ln>
            <a:noFill/>
          </a:ln>
        </p:spPr>
      </p:sp>
      <p:sp>
        <p:nvSpPr>
          <p:cNvPr id="113" name="Google Shape;113;p24"/>
          <p:cNvSpPr>
            <a:spLocks noGrp="1"/>
          </p:cNvSpPr>
          <p:nvPr>
            <p:ph type="pic" idx="3"/>
          </p:nvPr>
        </p:nvSpPr>
        <p:spPr>
          <a:xfrm>
            <a:off x="5568696" y="2633472"/>
            <a:ext cx="3209700" cy="2146500"/>
          </a:xfrm>
          <a:prstGeom prst="rect">
            <a:avLst/>
          </a:prstGeom>
          <a:solidFill>
            <a:schemeClr val="accent6"/>
          </a:solid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able Chart Timeline" type="obj">
  <p:cSld name="OBJECT">
    <p:spTree>
      <p:nvGrpSpPr>
        <p:cNvPr id="1" name="Shape 114"/>
        <p:cNvGrpSpPr/>
        <p:nvPr/>
      </p:nvGrpSpPr>
      <p:grpSpPr>
        <a:xfrm>
          <a:off x="0" y="0"/>
          <a:ext cx="0" cy="0"/>
          <a:chOff x="0" y="0"/>
          <a:chExt cx="0" cy="0"/>
        </a:xfrm>
      </p:grpSpPr>
      <p:sp>
        <p:nvSpPr>
          <p:cNvPr id="115" name="Google Shape;115;p25"/>
          <p:cNvSpPr txBox="1">
            <a:spLocks noGrp="1"/>
          </p:cNvSpPr>
          <p:nvPr>
            <p:ph type="title"/>
          </p:nvPr>
        </p:nvSpPr>
        <p:spPr>
          <a:xfrm>
            <a:off x="628650" y="510778"/>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accent5"/>
              </a:buClr>
              <a:buSzPts val="14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16" name="Google Shape;116;p25"/>
          <p:cNvSpPr txBox="1">
            <a:spLocks noGrp="1"/>
          </p:cNvSpPr>
          <p:nvPr>
            <p:ph type="body" idx="1"/>
          </p:nvPr>
        </p:nvSpPr>
        <p:spPr>
          <a:xfrm>
            <a:off x="628650" y="1633993"/>
            <a:ext cx="7886700" cy="2998800"/>
          </a:xfrm>
          <a:prstGeom prst="rect">
            <a:avLst/>
          </a:prstGeom>
          <a:noFill/>
          <a:ln>
            <a:noFill/>
          </a:ln>
        </p:spPr>
        <p:txBody>
          <a:bodyPr spcFirstLastPara="1" wrap="square" lIns="68575" tIns="34275" rIns="68575" bIns="34275" anchor="t" anchorCtr="0">
            <a:normAutofit/>
          </a:bodyPr>
          <a:lstStyle>
            <a:lvl1pPr marL="457200" lvl="0" indent="-349250" algn="l" rtl="0">
              <a:lnSpc>
                <a:spcPct val="110000"/>
              </a:lnSpc>
              <a:spcBef>
                <a:spcPts val="800"/>
              </a:spcBef>
              <a:spcAft>
                <a:spcPts val="0"/>
              </a:spcAft>
              <a:buSzPts val="1900"/>
              <a:buFont typeface="Noto Sans Symbols"/>
              <a:buChar char="▪"/>
              <a:defRPr/>
            </a:lvl1pPr>
            <a:lvl2pPr marL="914400" lvl="1" indent="-336550" algn="l" rtl="0">
              <a:lnSpc>
                <a:spcPct val="110000"/>
              </a:lnSpc>
              <a:spcBef>
                <a:spcPts val="400"/>
              </a:spcBef>
              <a:spcAft>
                <a:spcPts val="0"/>
              </a:spcAft>
              <a:buSzPts val="1700"/>
              <a:buFont typeface="Noto Sans Symbols"/>
              <a:buChar char="▪"/>
              <a:defRPr/>
            </a:lvl2pPr>
            <a:lvl3pPr marL="1371600" lvl="2" indent="-317500" algn="l" rtl="0">
              <a:lnSpc>
                <a:spcPct val="110000"/>
              </a:lnSpc>
              <a:spcBef>
                <a:spcPts val="400"/>
              </a:spcBef>
              <a:spcAft>
                <a:spcPts val="0"/>
              </a:spcAft>
              <a:buSzPts val="1400"/>
              <a:buFont typeface="Noto Sans Symbols"/>
              <a:buChar char="▪"/>
              <a:defRPr/>
            </a:lvl3pPr>
            <a:lvl4pPr marL="1828800" lvl="3" indent="-304800" algn="l" rtl="0">
              <a:lnSpc>
                <a:spcPct val="110000"/>
              </a:lnSpc>
              <a:spcBef>
                <a:spcPts val="400"/>
              </a:spcBef>
              <a:spcAft>
                <a:spcPts val="0"/>
              </a:spcAft>
              <a:buSzPts val="1200"/>
              <a:buFont typeface="Noto Sans Symbols"/>
              <a:buChar char="▪"/>
              <a:defRPr/>
            </a:lvl4pPr>
            <a:lvl5pPr marL="2286000" lvl="4" indent="-304800" algn="l" rtl="0">
              <a:lnSpc>
                <a:spcPct val="110000"/>
              </a:lnSpc>
              <a:spcBef>
                <a:spcPts val="400"/>
              </a:spcBef>
              <a:spcAft>
                <a:spcPts val="0"/>
              </a:spcAft>
              <a:buSzPts val="1200"/>
              <a:buFont typeface="Noto Sans Symbols"/>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7" name="Google Shape;117;p25"/>
          <p:cNvSpPr txBox="1">
            <a:spLocks noGrp="1"/>
          </p:cNvSpPr>
          <p:nvPr>
            <p:ph type="dt" idx="10"/>
          </p:nvPr>
        </p:nvSpPr>
        <p:spPr>
          <a:xfrm>
            <a:off x="628650" y="4822031"/>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8" name="Google Shape;118;p25"/>
          <p:cNvSpPr txBox="1">
            <a:spLocks noGrp="1"/>
          </p:cNvSpPr>
          <p:nvPr>
            <p:ph type="ftr" idx="11"/>
          </p:nvPr>
        </p:nvSpPr>
        <p:spPr>
          <a:xfrm>
            <a:off x="3028950" y="4822031"/>
            <a:ext cx="30861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19" name="Google Shape;119;p25"/>
          <p:cNvSpPr txBox="1">
            <a:spLocks noGrp="1"/>
          </p:cNvSpPr>
          <p:nvPr>
            <p:ph type="sldNum" idx="12"/>
          </p:nvPr>
        </p:nvSpPr>
        <p:spPr>
          <a:xfrm>
            <a:off x="6457950" y="4822031"/>
            <a:ext cx="2057400" cy="273900"/>
          </a:xfrm>
          <a:prstGeom prst="rect">
            <a:avLst/>
          </a:prstGeom>
          <a:noFill/>
          <a:ln>
            <a:noFill/>
          </a:ln>
        </p:spPr>
        <p:txBody>
          <a:bodyPr spcFirstLastPara="1" wrap="square" lIns="68575" tIns="34275" rIns="68575" bIns="34275"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Section Break">
  <p:cSld name="Section Break">
    <p:spTree>
      <p:nvGrpSpPr>
        <p:cNvPr id="1" name="Shape 120"/>
        <p:cNvGrpSpPr/>
        <p:nvPr/>
      </p:nvGrpSpPr>
      <p:grpSpPr>
        <a:xfrm>
          <a:off x="0" y="0"/>
          <a:ext cx="0" cy="0"/>
          <a:chOff x="0" y="0"/>
          <a:chExt cx="0" cy="0"/>
        </a:xfrm>
      </p:grpSpPr>
      <p:sp>
        <p:nvSpPr>
          <p:cNvPr id="121" name="Google Shape;121;p26"/>
          <p:cNvSpPr/>
          <p:nvPr/>
        </p:nvSpPr>
        <p:spPr>
          <a:xfrm>
            <a:off x="6958" y="6958"/>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22" name="Google Shape;122;p26"/>
          <p:cNvSpPr/>
          <p:nvPr/>
        </p:nvSpPr>
        <p:spPr>
          <a:xfrm>
            <a:off x="9244" y="6958"/>
            <a:ext cx="9141900" cy="5143500"/>
          </a:xfrm>
          <a:prstGeom prst="rect">
            <a:avLst/>
          </a:prstGeom>
          <a:solidFill>
            <a:srgbClr val="FFFFFF"/>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23" name="Google Shape;123;p26"/>
          <p:cNvSpPr/>
          <p:nvPr/>
        </p:nvSpPr>
        <p:spPr>
          <a:xfrm>
            <a:off x="1143" y="0"/>
            <a:ext cx="9141900" cy="5143500"/>
          </a:xfrm>
          <a:prstGeom prst="rect">
            <a:avLst/>
          </a:prstGeom>
          <a:gradFill>
            <a:gsLst>
              <a:gs pos="0">
                <a:srgbClr val="58B6C0">
                  <a:alpha val="60000"/>
                </a:srgbClr>
              </a:gs>
              <a:gs pos="100000">
                <a:srgbClr val="3494BA">
                  <a:alpha val="60000"/>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24" name="Google Shape;124;p26"/>
          <p:cNvSpPr/>
          <p:nvPr/>
        </p:nvSpPr>
        <p:spPr>
          <a:xfrm>
            <a:off x="24890" y="6959"/>
            <a:ext cx="4327513" cy="1808378"/>
          </a:xfrm>
          <a:custGeom>
            <a:avLst/>
            <a:gdLst/>
            <a:ahLst/>
            <a:cxnLst/>
            <a:rect l="l" t="t" r="r" b="b"/>
            <a:pathLst>
              <a:path w="5770017" h="2411171" extrusionOk="0">
                <a:moveTo>
                  <a:pt x="0" y="0"/>
                </a:moveTo>
                <a:lnTo>
                  <a:pt x="5770017" y="0"/>
                </a:lnTo>
                <a:lnTo>
                  <a:pt x="5715824" y="124746"/>
                </a:lnTo>
                <a:cubicBezTo>
                  <a:pt x="5526044" y="533784"/>
                  <a:pt x="5262460" y="917027"/>
                  <a:pt x="4925072" y="1254414"/>
                </a:cubicBezTo>
                <a:cubicBezTo>
                  <a:pt x="3623720" y="2555767"/>
                  <a:pt x="1640148" y="2759102"/>
                  <a:pt x="125602" y="1864423"/>
                </a:cubicBezTo>
                <a:lnTo>
                  <a:pt x="0" y="1785927"/>
                </a:lnTo>
                <a:close/>
              </a:path>
            </a:pathLst>
          </a:cu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125" name="Google Shape;125;p26"/>
          <p:cNvSpPr/>
          <p:nvPr/>
        </p:nvSpPr>
        <p:spPr>
          <a:xfrm>
            <a:off x="1143" y="0"/>
            <a:ext cx="9141900" cy="5143500"/>
          </a:xfrm>
          <a:prstGeom prst="frame">
            <a:avLst>
              <a:gd name="adj1" fmla="val 7164"/>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dk1"/>
              </a:solidFill>
              <a:latin typeface="Avenir"/>
              <a:ea typeface="Avenir"/>
              <a:cs typeface="Avenir"/>
              <a:sym typeface="Avenir"/>
            </a:endParaRPr>
          </a:p>
        </p:txBody>
      </p:sp>
      <p:sp>
        <p:nvSpPr>
          <p:cNvPr id="126" name="Google Shape;126;p26"/>
          <p:cNvSpPr txBox="1">
            <a:spLocks noGrp="1"/>
          </p:cNvSpPr>
          <p:nvPr>
            <p:ph type="ctrTitle"/>
          </p:nvPr>
        </p:nvSpPr>
        <p:spPr>
          <a:xfrm>
            <a:off x="635608" y="848731"/>
            <a:ext cx="3991800" cy="17907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lt1"/>
              </a:buClr>
              <a:buSzPts val="3900"/>
              <a:buFont typeface="EB Garamond"/>
              <a:buNone/>
              <a:defRPr>
                <a:solidFill>
                  <a:schemeClr val="lt1"/>
                </a:solidFill>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27" name="Google Shape;127;p26"/>
          <p:cNvSpPr>
            <a:spLocks noGrp="1"/>
          </p:cNvSpPr>
          <p:nvPr>
            <p:ph type="pic" idx="2"/>
          </p:nvPr>
        </p:nvSpPr>
        <p:spPr>
          <a:xfrm>
            <a:off x="5088636" y="678942"/>
            <a:ext cx="3435600" cy="1838100"/>
          </a:xfrm>
          <a:prstGeom prst="rect">
            <a:avLst/>
          </a:prstGeom>
          <a:solidFill>
            <a:schemeClr val="accent6"/>
          </a:solidFill>
          <a:ln>
            <a:noFill/>
          </a:ln>
        </p:spPr>
      </p:sp>
      <p:sp>
        <p:nvSpPr>
          <p:cNvPr id="128" name="Google Shape;128;p26"/>
          <p:cNvSpPr>
            <a:spLocks noGrp="1"/>
          </p:cNvSpPr>
          <p:nvPr>
            <p:ph type="pic" idx="3"/>
          </p:nvPr>
        </p:nvSpPr>
        <p:spPr>
          <a:xfrm>
            <a:off x="5088636" y="2640330"/>
            <a:ext cx="3435600" cy="1838100"/>
          </a:xfrm>
          <a:prstGeom prst="rect">
            <a:avLst/>
          </a:prstGeom>
          <a:solidFill>
            <a:schemeClr val="accent6"/>
          </a:solidFill>
          <a:ln>
            <a:noFill/>
          </a:ln>
        </p:spPr>
      </p:sp>
      <p:sp>
        <p:nvSpPr>
          <p:cNvPr id="129" name="Google Shape;129;p26"/>
          <p:cNvSpPr txBox="1">
            <a:spLocks noGrp="1"/>
          </p:cNvSpPr>
          <p:nvPr>
            <p:ph type="body" idx="1"/>
          </p:nvPr>
        </p:nvSpPr>
        <p:spPr>
          <a:xfrm>
            <a:off x="628650" y="2700338"/>
            <a:ext cx="3992100" cy="1838100"/>
          </a:xfrm>
          <a:prstGeom prst="rect">
            <a:avLst/>
          </a:prstGeom>
          <a:noFill/>
          <a:ln>
            <a:noFill/>
          </a:ln>
        </p:spPr>
        <p:txBody>
          <a:bodyPr spcFirstLastPara="1" wrap="square" lIns="68575" tIns="34275" rIns="68575" bIns="34275" anchor="t" anchorCtr="0">
            <a:normAutofit/>
          </a:bodyPr>
          <a:lstStyle>
            <a:lvl1pPr marL="457200" lvl="0" indent="-228600" algn="l" rtl="0">
              <a:lnSpc>
                <a:spcPct val="110000"/>
              </a:lnSpc>
              <a:spcBef>
                <a:spcPts val="800"/>
              </a:spcBef>
              <a:spcAft>
                <a:spcPts val="0"/>
              </a:spcAft>
              <a:buSzPts val="1700"/>
              <a:buNone/>
              <a:defRPr sz="2100">
                <a:solidFill>
                  <a:schemeClr val="lt1"/>
                </a:solidFill>
                <a:latin typeface="Avenir"/>
                <a:ea typeface="Avenir"/>
                <a:cs typeface="Avenir"/>
                <a:sym typeface="Avenir"/>
              </a:defRPr>
            </a:lvl1pPr>
            <a:lvl2pPr marL="914400" lvl="1" indent="-298450" algn="l" rtl="0">
              <a:lnSpc>
                <a:spcPct val="110000"/>
              </a:lnSpc>
              <a:spcBef>
                <a:spcPts val="400"/>
              </a:spcBef>
              <a:spcAft>
                <a:spcPts val="0"/>
              </a:spcAft>
              <a:buSzPts val="1100"/>
              <a:buChar char="○"/>
              <a:defRPr/>
            </a:lvl2pPr>
            <a:lvl3pPr marL="1371600" lvl="2" indent="-298450" algn="l" rtl="0">
              <a:lnSpc>
                <a:spcPct val="110000"/>
              </a:lnSpc>
              <a:spcBef>
                <a:spcPts val="400"/>
              </a:spcBef>
              <a:spcAft>
                <a:spcPts val="0"/>
              </a:spcAft>
              <a:buSzPts val="1100"/>
              <a:buChar char="■"/>
              <a:defRPr/>
            </a:lvl3pPr>
            <a:lvl4pPr marL="1828800" lvl="3" indent="-298450" algn="l" rtl="0">
              <a:lnSpc>
                <a:spcPct val="110000"/>
              </a:lnSpc>
              <a:spcBef>
                <a:spcPts val="400"/>
              </a:spcBef>
              <a:spcAft>
                <a:spcPts val="0"/>
              </a:spcAft>
              <a:buSzPts val="1100"/>
              <a:buChar char="●"/>
              <a:defRPr/>
            </a:lvl4pPr>
            <a:lvl5pPr marL="2286000" lvl="4" indent="-298450" algn="l" rtl="0">
              <a:lnSpc>
                <a:spcPct val="110000"/>
              </a:lnSpc>
              <a:spcBef>
                <a:spcPts val="400"/>
              </a:spcBef>
              <a:spcAft>
                <a:spcPts val="0"/>
              </a:spcAft>
              <a:buSzPts val="11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5"/>
        <p:cNvGrpSpPr/>
        <p:nvPr/>
      </p:nvGrpSpPr>
      <p:grpSpPr>
        <a:xfrm>
          <a:off x="0" y="0"/>
          <a:ext cx="0" cy="0"/>
          <a:chOff x="0" y="0"/>
          <a:chExt cx="0" cy="0"/>
        </a:xfrm>
      </p:grpSpPr>
      <p:sp>
        <p:nvSpPr>
          <p:cNvPr id="136" name="Google Shape;136;p28"/>
          <p:cNvSpPr txBox="1">
            <a:spLocks noGrp="1"/>
          </p:cNvSpPr>
          <p:nvPr>
            <p:ph type="title"/>
          </p:nvPr>
        </p:nvSpPr>
        <p:spPr>
          <a:xfrm>
            <a:off x="722313" y="3305175"/>
            <a:ext cx="7772400" cy="1021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4000" b="1"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37" name="Google Shape;137;p28"/>
          <p:cNvSpPr txBox="1">
            <a:spLocks noGrp="1"/>
          </p:cNvSpPr>
          <p:nvPr>
            <p:ph type="body" idx="1"/>
          </p:nvPr>
        </p:nvSpPr>
        <p:spPr>
          <a:xfrm>
            <a:off x="722313" y="2180036"/>
            <a:ext cx="7772400" cy="11250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138" name="Google Shape;138;p28"/>
          <p:cNvSpPr txBox="1">
            <a:spLocks noGrp="1"/>
          </p:cNvSpPr>
          <p:nvPr>
            <p:ph type="dt" idx="10"/>
          </p:nvPr>
        </p:nvSpPr>
        <p:spPr>
          <a:xfrm>
            <a:off x="457200" y="4766806"/>
            <a:ext cx="2133600" cy="274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9" name="Google Shape;139;p28"/>
          <p:cNvSpPr txBox="1">
            <a:spLocks noGrp="1"/>
          </p:cNvSpPr>
          <p:nvPr>
            <p:ph type="ftr" idx="11"/>
          </p:nvPr>
        </p:nvSpPr>
        <p:spPr>
          <a:xfrm>
            <a:off x="3124200" y="4766806"/>
            <a:ext cx="2895600" cy="274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40" name="Google Shape;140;p28"/>
          <p:cNvSpPr txBox="1">
            <a:spLocks noGrp="1"/>
          </p:cNvSpPr>
          <p:nvPr>
            <p:ph type="sldNum" idx="12"/>
          </p:nvPr>
        </p:nvSpPr>
        <p:spPr>
          <a:xfrm>
            <a:off x="6553200" y="4766806"/>
            <a:ext cx="2133600" cy="2745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3"/>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9"/>
        <p:cNvGrpSpPr/>
        <p:nvPr/>
      </p:nvGrpSpPr>
      <p:grpSpPr>
        <a:xfrm>
          <a:off x="0" y="0"/>
          <a:ext cx="0" cy="0"/>
          <a:chOff x="0" y="0"/>
          <a:chExt cx="0" cy="0"/>
        </a:xfrm>
      </p:grpSpPr>
      <p:sp>
        <p:nvSpPr>
          <p:cNvPr id="150" name="Google Shape;150;p32"/>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51" name="Google Shape;151;p32"/>
          <p:cNvSpPr txBox="1">
            <a:spLocks noGrp="1"/>
          </p:cNvSpPr>
          <p:nvPr>
            <p:ph type="body" idx="1"/>
          </p:nvPr>
        </p:nvSpPr>
        <p:spPr>
          <a:xfrm>
            <a:off x="457200" y="1151334"/>
            <a:ext cx="4040100" cy="4797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2" name="Google Shape;152;p32"/>
          <p:cNvSpPr txBox="1">
            <a:spLocks noGrp="1"/>
          </p:cNvSpPr>
          <p:nvPr>
            <p:ph type="body" idx="2"/>
          </p:nvPr>
        </p:nvSpPr>
        <p:spPr>
          <a:xfrm>
            <a:off x="457200" y="1631156"/>
            <a:ext cx="4040100" cy="2963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3" name="Google Shape;153;p32"/>
          <p:cNvSpPr txBox="1">
            <a:spLocks noGrp="1"/>
          </p:cNvSpPr>
          <p:nvPr>
            <p:ph type="body" idx="3"/>
          </p:nvPr>
        </p:nvSpPr>
        <p:spPr>
          <a:xfrm>
            <a:off x="4645028" y="1151334"/>
            <a:ext cx="4041900" cy="479700"/>
          </a:xfrm>
          <a:prstGeom prst="rect">
            <a:avLst/>
          </a:prstGeom>
          <a:noFill/>
          <a:ln>
            <a:noFill/>
          </a:ln>
        </p:spPr>
        <p:txBody>
          <a:bodyPr spcFirstLastPara="1" wrap="square" lIns="91425" tIns="45700" rIns="91425" bIns="45700" anchor="b" anchorCtr="0">
            <a:noAutofit/>
          </a:bodyPr>
          <a:lstStyle>
            <a:lvl1pPr marL="457200" marR="0" lvl="0" indent="-228600" algn="l" rtl="0">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154" name="Google Shape;154;p32"/>
          <p:cNvSpPr txBox="1">
            <a:spLocks noGrp="1"/>
          </p:cNvSpPr>
          <p:nvPr>
            <p:ph type="body" idx="4"/>
          </p:nvPr>
        </p:nvSpPr>
        <p:spPr>
          <a:xfrm>
            <a:off x="4645028" y="1631156"/>
            <a:ext cx="4041900" cy="2963400"/>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155" name="Google Shape;155;p32"/>
          <p:cNvSpPr txBox="1">
            <a:spLocks noGrp="1"/>
          </p:cNvSpPr>
          <p:nvPr>
            <p:ph type="dt" idx="10"/>
          </p:nvPr>
        </p:nvSpPr>
        <p:spPr>
          <a:xfrm>
            <a:off x="457200" y="4766806"/>
            <a:ext cx="2133600" cy="274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6" name="Google Shape;156;p32"/>
          <p:cNvSpPr txBox="1">
            <a:spLocks noGrp="1"/>
          </p:cNvSpPr>
          <p:nvPr>
            <p:ph type="ftr" idx="11"/>
          </p:nvPr>
        </p:nvSpPr>
        <p:spPr>
          <a:xfrm>
            <a:off x="3124200" y="4766806"/>
            <a:ext cx="2895600" cy="274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57" name="Google Shape;157;p32"/>
          <p:cNvSpPr txBox="1">
            <a:spLocks noGrp="1"/>
          </p:cNvSpPr>
          <p:nvPr>
            <p:ph type="sldNum" idx="12"/>
          </p:nvPr>
        </p:nvSpPr>
        <p:spPr>
          <a:xfrm>
            <a:off x="6553200" y="4766806"/>
            <a:ext cx="2133600" cy="2745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3"/>
        <p:cNvGrpSpPr/>
        <p:nvPr/>
      </p:nvGrpSpPr>
      <p:grpSpPr>
        <a:xfrm>
          <a:off x="0" y="0"/>
          <a:ext cx="0" cy="0"/>
          <a:chOff x="0" y="0"/>
          <a:chExt cx="0" cy="0"/>
        </a:xfrm>
      </p:grpSpPr>
      <p:sp>
        <p:nvSpPr>
          <p:cNvPr id="164" name="Google Shape;164;p34"/>
          <p:cNvSpPr txBox="1">
            <a:spLocks noGrp="1"/>
          </p:cNvSpPr>
          <p:nvPr>
            <p:ph type="title"/>
          </p:nvPr>
        </p:nvSpPr>
        <p:spPr>
          <a:xfrm>
            <a:off x="457200" y="205788"/>
            <a:ext cx="8229600" cy="856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65" name="Google Shape;165;p34"/>
          <p:cNvSpPr txBox="1">
            <a:spLocks noGrp="1"/>
          </p:cNvSpPr>
          <p:nvPr>
            <p:ph type="body" idx="1"/>
          </p:nvPr>
        </p:nvSpPr>
        <p:spPr>
          <a:xfrm>
            <a:off x="457200" y="1199840"/>
            <a:ext cx="8229600" cy="33951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66" name="Google Shape;166;p34"/>
          <p:cNvSpPr txBox="1">
            <a:spLocks noGrp="1"/>
          </p:cNvSpPr>
          <p:nvPr>
            <p:ph type="dt" idx="10"/>
          </p:nvPr>
        </p:nvSpPr>
        <p:spPr>
          <a:xfrm>
            <a:off x="457200" y="4766806"/>
            <a:ext cx="2133600" cy="274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7" name="Google Shape;167;p34"/>
          <p:cNvSpPr txBox="1">
            <a:spLocks noGrp="1"/>
          </p:cNvSpPr>
          <p:nvPr>
            <p:ph type="ftr" idx="11"/>
          </p:nvPr>
        </p:nvSpPr>
        <p:spPr>
          <a:xfrm>
            <a:off x="3124200" y="4766806"/>
            <a:ext cx="2895600" cy="274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68" name="Google Shape;168;p34"/>
          <p:cNvSpPr txBox="1">
            <a:spLocks noGrp="1"/>
          </p:cNvSpPr>
          <p:nvPr>
            <p:ph type="sldNum" idx="12"/>
          </p:nvPr>
        </p:nvSpPr>
        <p:spPr>
          <a:xfrm>
            <a:off x="6553200" y="4766806"/>
            <a:ext cx="2133600" cy="2745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74"/>
        <p:cNvGrpSpPr/>
        <p:nvPr/>
      </p:nvGrpSpPr>
      <p:grpSpPr>
        <a:xfrm>
          <a:off x="0" y="0"/>
          <a:ext cx="0" cy="0"/>
          <a:chOff x="0" y="0"/>
          <a:chExt cx="0" cy="0"/>
        </a:xfrm>
      </p:grpSpPr>
      <p:sp>
        <p:nvSpPr>
          <p:cNvPr id="175" name="Google Shape;175;p36"/>
          <p:cNvSpPr txBox="1">
            <a:spLocks noGrp="1"/>
          </p:cNvSpPr>
          <p:nvPr>
            <p:ph type="title"/>
          </p:nvPr>
        </p:nvSpPr>
        <p:spPr>
          <a:xfrm>
            <a:off x="457200" y="205788"/>
            <a:ext cx="8229600" cy="856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76" name="Google Shape;176;p36"/>
          <p:cNvSpPr txBox="1">
            <a:spLocks noGrp="1"/>
          </p:cNvSpPr>
          <p:nvPr>
            <p:ph type="dt" idx="10"/>
          </p:nvPr>
        </p:nvSpPr>
        <p:spPr>
          <a:xfrm>
            <a:off x="457200" y="4766806"/>
            <a:ext cx="2133600" cy="274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7" name="Google Shape;177;p36"/>
          <p:cNvSpPr txBox="1">
            <a:spLocks noGrp="1"/>
          </p:cNvSpPr>
          <p:nvPr>
            <p:ph type="ftr" idx="11"/>
          </p:nvPr>
        </p:nvSpPr>
        <p:spPr>
          <a:xfrm>
            <a:off x="3124200" y="4766806"/>
            <a:ext cx="2895600" cy="274500"/>
          </a:xfrm>
          <a:prstGeom prst="rect">
            <a:avLst/>
          </a:prstGeom>
          <a:noFill/>
          <a:ln>
            <a:noFill/>
          </a:ln>
        </p:spPr>
        <p:txBody>
          <a:bodyPr spcFirstLastPara="1" wrap="square" lIns="91425" tIns="45700" rIns="91425" bIns="45700" anchor="t" anchorCtr="0">
            <a:noAutofit/>
          </a:bodyPr>
          <a:lstStyle>
            <a:lvl1pPr lvl="0" algn="l" rtl="0">
              <a:lnSpc>
                <a:spcPct val="100000"/>
              </a:lnSpc>
              <a:spcBef>
                <a:spcPts val="0"/>
              </a:spcBef>
              <a:spcAft>
                <a:spcPts val="0"/>
              </a:spcAft>
              <a:buSzPts val="1400"/>
              <a:buNone/>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78" name="Google Shape;178;p36"/>
          <p:cNvSpPr txBox="1">
            <a:spLocks noGrp="1"/>
          </p:cNvSpPr>
          <p:nvPr>
            <p:ph type="sldNum" idx="12"/>
          </p:nvPr>
        </p:nvSpPr>
        <p:spPr>
          <a:xfrm>
            <a:off x="6553200" y="4766806"/>
            <a:ext cx="2133600" cy="2745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26.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5.xml"/><Relationship Id="rId1" Type="http://schemas.openxmlformats.org/officeDocument/2006/relationships/slideLayout" Target="../slideLayouts/slideLayout2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6.xml"/><Relationship Id="rId1"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7.xml"/><Relationship Id="rId1"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52" name="Google Shape;52;p13"/>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mc:AlternateContent xmlns:mc="http://schemas.openxmlformats.org/markup-compatibility/2006" xmlns:p14="http://schemas.microsoft.com/office/powerpoint/2010/main">
    <mc:Choice Requires="p14">
      <p:transition spd="slow" p14:dur="1200">
        <p:push/>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pic>
        <p:nvPicPr>
          <p:cNvPr id="131" name="Google Shape;131;p27" descr="RDaSH-PPT-bkg-template-1.jpg"/>
          <p:cNvPicPr preferRelativeResize="0"/>
          <p:nvPr/>
        </p:nvPicPr>
        <p:blipFill rotWithShape="1">
          <a:blip r:embed="rId3">
            <a:alphaModFix/>
          </a:blip>
          <a:srcRect/>
          <a:stretch/>
        </p:blipFill>
        <p:spPr>
          <a:xfrm>
            <a:off x="0" y="1162"/>
            <a:ext cx="6696781" cy="5141174"/>
          </a:xfrm>
          <a:prstGeom prst="rect">
            <a:avLst/>
          </a:prstGeom>
          <a:noFill/>
          <a:ln>
            <a:noFill/>
          </a:ln>
        </p:spPr>
      </p:pic>
      <p:sp>
        <p:nvSpPr>
          <p:cNvPr id="132" name="Google Shape;132;p27"/>
          <p:cNvSpPr txBox="1">
            <a:spLocks noGrp="1"/>
          </p:cNvSpPr>
          <p:nvPr>
            <p:ph type="dt" idx="10"/>
          </p:nvPr>
        </p:nvSpPr>
        <p:spPr>
          <a:xfrm>
            <a:off x="457200" y="4766806"/>
            <a:ext cx="21336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3" name="Google Shape;133;p27"/>
          <p:cNvSpPr txBox="1">
            <a:spLocks noGrp="1"/>
          </p:cNvSpPr>
          <p:nvPr>
            <p:ph type="ftr" idx="11"/>
          </p:nvPr>
        </p:nvSpPr>
        <p:spPr>
          <a:xfrm>
            <a:off x="3124200" y="4766806"/>
            <a:ext cx="28956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4" name="Google Shape;134;p27"/>
          <p:cNvSpPr txBox="1">
            <a:spLocks noGrp="1"/>
          </p:cNvSpPr>
          <p:nvPr>
            <p:ph type="sldNum" idx="12"/>
          </p:nvPr>
        </p:nvSpPr>
        <p:spPr>
          <a:xfrm>
            <a:off x="6553200" y="4766806"/>
            <a:ext cx="2133600" cy="2745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1"/>
        <p:cNvGrpSpPr/>
        <p:nvPr/>
      </p:nvGrpSpPr>
      <p:grpSpPr>
        <a:xfrm>
          <a:off x="0" y="0"/>
          <a:ext cx="0" cy="0"/>
          <a:chOff x="0" y="0"/>
          <a:chExt cx="0" cy="0"/>
        </a:xfrm>
      </p:grpSpPr>
      <p:pic>
        <p:nvPicPr>
          <p:cNvPr id="142" name="Google Shape;142;p29" descr="RDaSH-PPT-bkg-template-1.jpg"/>
          <p:cNvPicPr preferRelativeResize="0"/>
          <p:nvPr/>
        </p:nvPicPr>
        <p:blipFill rotWithShape="1">
          <a:blip r:embed="rId3">
            <a:alphaModFix/>
          </a:blip>
          <a:srcRect/>
          <a:stretch/>
        </p:blipFill>
        <p:spPr>
          <a:xfrm>
            <a:off x="0" y="1162"/>
            <a:ext cx="6696781" cy="5141174"/>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4"/>
        <p:cNvGrpSpPr/>
        <p:nvPr/>
      </p:nvGrpSpPr>
      <p:grpSpPr>
        <a:xfrm>
          <a:off x="0" y="0"/>
          <a:ext cx="0" cy="0"/>
          <a:chOff x="0" y="0"/>
          <a:chExt cx="0" cy="0"/>
        </a:xfrm>
      </p:grpSpPr>
      <p:pic>
        <p:nvPicPr>
          <p:cNvPr id="145" name="Google Shape;145;p31" descr="RDaSH-PPT-bkg-template-1.jpg"/>
          <p:cNvPicPr preferRelativeResize="0"/>
          <p:nvPr/>
        </p:nvPicPr>
        <p:blipFill rotWithShape="1">
          <a:blip r:embed="rId3">
            <a:alphaModFix/>
          </a:blip>
          <a:srcRect/>
          <a:stretch/>
        </p:blipFill>
        <p:spPr>
          <a:xfrm>
            <a:off x="0" y="1162"/>
            <a:ext cx="6696781" cy="5141174"/>
          </a:xfrm>
          <a:prstGeom prst="rect">
            <a:avLst/>
          </a:prstGeom>
          <a:noFill/>
          <a:ln>
            <a:noFill/>
          </a:ln>
        </p:spPr>
      </p:pic>
      <p:sp>
        <p:nvSpPr>
          <p:cNvPr id="146" name="Google Shape;146;p31"/>
          <p:cNvSpPr txBox="1">
            <a:spLocks noGrp="1"/>
          </p:cNvSpPr>
          <p:nvPr>
            <p:ph type="dt" idx="10"/>
          </p:nvPr>
        </p:nvSpPr>
        <p:spPr>
          <a:xfrm>
            <a:off x="457200" y="4766806"/>
            <a:ext cx="21336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7" name="Google Shape;147;p31"/>
          <p:cNvSpPr txBox="1">
            <a:spLocks noGrp="1"/>
          </p:cNvSpPr>
          <p:nvPr>
            <p:ph type="ftr" idx="11"/>
          </p:nvPr>
        </p:nvSpPr>
        <p:spPr>
          <a:xfrm>
            <a:off x="3124200" y="4766806"/>
            <a:ext cx="28956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8" name="Google Shape;148;p31"/>
          <p:cNvSpPr txBox="1">
            <a:spLocks noGrp="1"/>
          </p:cNvSpPr>
          <p:nvPr>
            <p:ph type="sldNum" idx="12"/>
          </p:nvPr>
        </p:nvSpPr>
        <p:spPr>
          <a:xfrm>
            <a:off x="6553200" y="4766806"/>
            <a:ext cx="2133600" cy="2745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8"/>
        <p:cNvGrpSpPr/>
        <p:nvPr/>
      </p:nvGrpSpPr>
      <p:grpSpPr>
        <a:xfrm>
          <a:off x="0" y="0"/>
          <a:ext cx="0" cy="0"/>
          <a:chOff x="0" y="0"/>
          <a:chExt cx="0" cy="0"/>
        </a:xfrm>
      </p:grpSpPr>
      <p:pic>
        <p:nvPicPr>
          <p:cNvPr id="159" name="Google Shape;159;p33" descr="RDaSH-PPT-bkg-template-1.jpg"/>
          <p:cNvPicPr preferRelativeResize="0"/>
          <p:nvPr/>
        </p:nvPicPr>
        <p:blipFill rotWithShape="1">
          <a:blip r:embed="rId3">
            <a:alphaModFix/>
          </a:blip>
          <a:srcRect/>
          <a:stretch/>
        </p:blipFill>
        <p:spPr>
          <a:xfrm>
            <a:off x="0" y="1162"/>
            <a:ext cx="6696781" cy="5141174"/>
          </a:xfrm>
          <a:prstGeom prst="rect">
            <a:avLst/>
          </a:prstGeom>
          <a:noFill/>
          <a:ln>
            <a:noFill/>
          </a:ln>
        </p:spPr>
      </p:pic>
      <p:sp>
        <p:nvSpPr>
          <p:cNvPr id="160" name="Google Shape;160;p33"/>
          <p:cNvSpPr txBox="1">
            <a:spLocks noGrp="1"/>
          </p:cNvSpPr>
          <p:nvPr>
            <p:ph type="dt" idx="10"/>
          </p:nvPr>
        </p:nvSpPr>
        <p:spPr>
          <a:xfrm>
            <a:off x="457200" y="4766806"/>
            <a:ext cx="21336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1" name="Google Shape;161;p33"/>
          <p:cNvSpPr txBox="1">
            <a:spLocks noGrp="1"/>
          </p:cNvSpPr>
          <p:nvPr>
            <p:ph type="ftr" idx="11"/>
          </p:nvPr>
        </p:nvSpPr>
        <p:spPr>
          <a:xfrm>
            <a:off x="3124200" y="4766806"/>
            <a:ext cx="28956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2" name="Google Shape;162;p33"/>
          <p:cNvSpPr txBox="1">
            <a:spLocks noGrp="1"/>
          </p:cNvSpPr>
          <p:nvPr>
            <p:ph type="sldNum" idx="12"/>
          </p:nvPr>
        </p:nvSpPr>
        <p:spPr>
          <a:xfrm>
            <a:off x="6553200" y="4766806"/>
            <a:ext cx="2133600" cy="2745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pic>
        <p:nvPicPr>
          <p:cNvPr id="170" name="Google Shape;170;p35" descr="RDaSH-PPT-bkg-template-1.jpg"/>
          <p:cNvPicPr preferRelativeResize="0"/>
          <p:nvPr/>
        </p:nvPicPr>
        <p:blipFill rotWithShape="1">
          <a:blip r:embed="rId3">
            <a:alphaModFix/>
          </a:blip>
          <a:srcRect/>
          <a:stretch/>
        </p:blipFill>
        <p:spPr>
          <a:xfrm>
            <a:off x="0" y="1162"/>
            <a:ext cx="6696781" cy="5141174"/>
          </a:xfrm>
          <a:prstGeom prst="rect">
            <a:avLst/>
          </a:prstGeom>
          <a:noFill/>
          <a:ln>
            <a:noFill/>
          </a:ln>
        </p:spPr>
      </p:pic>
      <p:sp>
        <p:nvSpPr>
          <p:cNvPr id="171" name="Google Shape;171;p35"/>
          <p:cNvSpPr txBox="1">
            <a:spLocks noGrp="1"/>
          </p:cNvSpPr>
          <p:nvPr>
            <p:ph type="dt" idx="10"/>
          </p:nvPr>
        </p:nvSpPr>
        <p:spPr>
          <a:xfrm>
            <a:off x="457200" y="4766806"/>
            <a:ext cx="21336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2" name="Google Shape;172;p35"/>
          <p:cNvSpPr txBox="1">
            <a:spLocks noGrp="1"/>
          </p:cNvSpPr>
          <p:nvPr>
            <p:ph type="ftr" idx="11"/>
          </p:nvPr>
        </p:nvSpPr>
        <p:spPr>
          <a:xfrm>
            <a:off x="3124200" y="4766806"/>
            <a:ext cx="2895600" cy="2745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73" name="Google Shape;173;p35"/>
          <p:cNvSpPr txBox="1">
            <a:spLocks noGrp="1"/>
          </p:cNvSpPr>
          <p:nvPr>
            <p:ph type="sldNum" idx="12"/>
          </p:nvPr>
        </p:nvSpPr>
        <p:spPr>
          <a:xfrm>
            <a:off x="6553200" y="4766806"/>
            <a:ext cx="2133600" cy="2745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chemeClr val="dk1"/>
              </a:buClr>
              <a:buSzPts val="1800"/>
              <a:buFont typeface="Arial"/>
              <a:buNone/>
              <a:defRPr sz="1800" b="0" i="0" u="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sz="1400">
              <a:solidFill>
                <a:srgbClr val="000000"/>
              </a:solidFill>
            </a:endParaRPr>
          </a:p>
        </p:txBody>
      </p:sp>
    </p:spTree>
  </p:cSld>
  <p:clrMap bg1="lt1" tx1="dk1" bg2="dk2" tx2="lt2" accent1="accent1" accent2="accent2" accent3="accent3" accent4="accent4" accent5="accent5" accent6="accent6" hlink="hlink" folHlink="folHlink"/>
  <p:sldLayoutIdLst>
    <p:sldLayoutId id="214748367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mailto:rdash.rotherhamperinAtalservice@nhs.net" TargetMode="External"/><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forms.gle/toE8Nr2mXMKJwPxv7" TargetMode="External"/><Relationship Id="rId2" Type="http://schemas.openxmlformats.org/officeDocument/2006/relationships/notesSlide" Target="../notesSlides/notesSlide23.xml"/><Relationship Id="rId1" Type="http://schemas.openxmlformats.org/officeDocument/2006/relationships/slideLayout" Target="../slideLayouts/slideLayout14.xml"/><Relationship Id="rId5" Type="http://schemas.openxmlformats.org/officeDocument/2006/relationships/image" Target="../media/image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3.xml"/><Relationship Id="rId5" Type="http://schemas.openxmlformats.org/officeDocument/2006/relationships/hyperlink" Target="mailto:rgh-tr.birthinmindservice@nhs.net" TargetMode="Externa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7"/>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endParaRPr/>
          </a:p>
        </p:txBody>
      </p:sp>
      <p:sp>
        <p:nvSpPr>
          <p:cNvPr id="184" name="Google Shape;184;p37"/>
          <p:cNvSpPr txBox="1">
            <a:spLocks noGrp="1"/>
          </p:cNvSpPr>
          <p:nvPr>
            <p:ph type="subTitle" idx="1"/>
          </p:nvPr>
        </p:nvSpPr>
        <p:spPr>
          <a:xfrm>
            <a:off x="311700" y="3234125"/>
            <a:ext cx="8520600" cy="8139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595"/>
              <a:buNone/>
            </a:pPr>
            <a:r>
              <a:rPr lang="en-GB" sz="3500" b="1">
                <a:solidFill>
                  <a:srgbClr val="222222"/>
                </a:solidFill>
              </a:rPr>
              <a:t>Let’s Talk… Perinatal Mental Health</a:t>
            </a:r>
            <a:endParaRPr sz="3500" b="1">
              <a:solidFill>
                <a:srgbClr val="222222"/>
              </a:solidFill>
            </a:endParaRPr>
          </a:p>
        </p:txBody>
      </p:sp>
      <p:pic>
        <p:nvPicPr>
          <p:cNvPr id="185" name="Google Shape;185;p37"/>
          <p:cNvPicPr preferRelativeResize="0"/>
          <p:nvPr/>
        </p:nvPicPr>
        <p:blipFill rotWithShape="1">
          <a:blip r:embed="rId3">
            <a:alphaModFix/>
          </a:blip>
          <a:srcRect/>
          <a:stretch/>
        </p:blipFill>
        <p:spPr>
          <a:xfrm>
            <a:off x="1009683" y="1141033"/>
            <a:ext cx="7259250" cy="1656150"/>
          </a:xfrm>
          <a:prstGeom prst="rect">
            <a:avLst/>
          </a:prstGeom>
          <a:noFill/>
          <a:ln>
            <a:noFill/>
          </a:ln>
        </p:spPr>
      </p:pic>
      <p:sp>
        <p:nvSpPr>
          <p:cNvPr id="186" name="Google Shape;186;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4"/>
        <p:cNvGrpSpPr/>
        <p:nvPr/>
      </p:nvGrpSpPr>
      <p:grpSpPr>
        <a:xfrm>
          <a:off x="0" y="0"/>
          <a:ext cx="0" cy="0"/>
          <a:chOff x="0" y="0"/>
          <a:chExt cx="0" cy="0"/>
        </a:xfrm>
      </p:grpSpPr>
      <p:sp>
        <p:nvSpPr>
          <p:cNvPr id="285" name="Google Shape;285;p46"/>
          <p:cNvSpPr txBox="1">
            <a:spLocks noGrp="1"/>
          </p:cNvSpPr>
          <p:nvPr>
            <p:ph type="ctrTitle"/>
          </p:nvPr>
        </p:nvSpPr>
        <p:spPr>
          <a:xfrm>
            <a:off x="628649" y="642938"/>
            <a:ext cx="3436200" cy="1557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accent5"/>
              </a:buClr>
              <a:buSzPts val="3300"/>
              <a:buFont typeface="EB Garamond"/>
              <a:buNone/>
            </a:pPr>
            <a:r>
              <a:rPr lang="en-GB" sz="3300">
                <a:solidFill>
                  <a:schemeClr val="accent5"/>
                </a:solidFill>
              </a:rPr>
              <a:t>Thank you for listening</a:t>
            </a:r>
            <a:endParaRPr/>
          </a:p>
        </p:txBody>
      </p:sp>
      <p:pic>
        <p:nvPicPr>
          <p:cNvPr id="286" name="Google Shape;286;p46" descr="Wooden blocks with question marks"/>
          <p:cNvPicPr preferRelativeResize="0">
            <a:picLocks noGrp="1"/>
          </p:cNvPicPr>
          <p:nvPr>
            <p:ph type="pic" idx="2"/>
          </p:nvPr>
        </p:nvPicPr>
        <p:blipFill rotWithShape="1">
          <a:blip r:embed="rId3">
            <a:alphaModFix/>
          </a:blip>
          <a:srcRect l="12764" r="23601"/>
          <a:stretch/>
        </p:blipFill>
        <p:spPr>
          <a:xfrm>
            <a:off x="4572000" y="366433"/>
            <a:ext cx="4204824" cy="4410635"/>
          </a:xfrm>
          <a:prstGeom prst="rect">
            <a:avLst/>
          </a:prstGeom>
          <a:solidFill>
            <a:schemeClr val="accent6"/>
          </a:solidFill>
          <a:ln>
            <a:noFill/>
          </a:ln>
        </p:spPr>
      </p:pic>
      <p:sp>
        <p:nvSpPr>
          <p:cNvPr id="287" name="Google Shape;287;p46"/>
          <p:cNvSpPr txBox="1">
            <a:spLocks noGrp="1"/>
          </p:cNvSpPr>
          <p:nvPr>
            <p:ph type="body" idx="1"/>
          </p:nvPr>
        </p:nvSpPr>
        <p:spPr>
          <a:xfrm>
            <a:off x="628649" y="2393156"/>
            <a:ext cx="3436200" cy="2239500"/>
          </a:xfrm>
          <a:prstGeom prst="rect">
            <a:avLst/>
          </a:prstGeom>
          <a:noFill/>
          <a:ln>
            <a:noFill/>
          </a:ln>
        </p:spPr>
        <p:txBody>
          <a:bodyPr spcFirstLastPara="1" wrap="square" lIns="68575" tIns="34275" rIns="68575" bIns="34275" anchor="t" anchorCtr="0">
            <a:normAutofit/>
          </a:bodyPr>
          <a:lstStyle/>
          <a:p>
            <a:pPr marL="0" lvl="0" indent="63500" algn="l" rtl="0">
              <a:lnSpc>
                <a:spcPct val="110000"/>
              </a:lnSpc>
              <a:spcBef>
                <a:spcPts val="0"/>
              </a:spcBef>
              <a:spcAft>
                <a:spcPts val="0"/>
              </a:spcAft>
              <a:buSzPts val="1100"/>
              <a:buFont typeface="Noto Sans Symbols"/>
              <a:buNone/>
            </a:pPr>
            <a:endParaRPr sz="1400">
              <a:solidFill>
                <a:schemeClr val="dk2"/>
              </a:solidFill>
            </a:endParaRPr>
          </a:p>
          <a:p>
            <a:pPr marL="0" lvl="0" indent="0" algn="ctr" rtl="0">
              <a:lnSpc>
                <a:spcPct val="110000"/>
              </a:lnSpc>
              <a:spcBef>
                <a:spcPts val="800"/>
              </a:spcBef>
              <a:spcAft>
                <a:spcPts val="0"/>
              </a:spcAft>
              <a:buSzPts val="2400"/>
              <a:buNone/>
            </a:pPr>
            <a:r>
              <a:rPr lang="en-GB" sz="3000">
                <a:solidFill>
                  <a:schemeClr val="dk2"/>
                </a:solidFill>
              </a:rPr>
              <a:t>Questions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47"/>
          <p:cNvSpPr/>
          <p:nvPr/>
        </p:nvSpPr>
        <p:spPr>
          <a:xfrm rot="496575">
            <a:off x="1146921" y="424718"/>
            <a:ext cx="6143299" cy="3348635"/>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47"/>
          <p:cNvSpPr/>
          <p:nvPr/>
        </p:nvSpPr>
        <p:spPr>
          <a:xfrm>
            <a:off x="2609395" y="1406925"/>
            <a:ext cx="3218322"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294" name="Google Shape;294;p47"/>
          <p:cNvSpPr txBox="1"/>
          <p:nvPr/>
        </p:nvSpPr>
        <p:spPr>
          <a:xfrm>
            <a:off x="515475" y="3776375"/>
            <a:ext cx="84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Open Sans"/>
              <a:ea typeface="Open Sans"/>
              <a:cs typeface="Open Sans"/>
              <a:sym typeface="Open Sans"/>
            </a:endParaRPr>
          </a:p>
        </p:txBody>
      </p:sp>
      <p:sp>
        <p:nvSpPr>
          <p:cNvPr id="295" name="Google Shape;295;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11</a:t>
            </a:fld>
            <a:endParaRPr/>
          </a:p>
        </p:txBody>
      </p:sp>
      <p:pic>
        <p:nvPicPr>
          <p:cNvPr id="296" name="Google Shape;296;p47"/>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8"/>
          <p:cNvSpPr txBox="1">
            <a:spLocks noGrp="1"/>
          </p:cNvSpPr>
          <p:nvPr>
            <p:ph type="title"/>
          </p:nvPr>
        </p:nvSpPr>
        <p:spPr>
          <a:xfrm>
            <a:off x="539750" y="1201002"/>
            <a:ext cx="7955100" cy="11604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4000"/>
              <a:buFont typeface="Calibri"/>
              <a:buNone/>
            </a:pPr>
            <a:r>
              <a:rPr lang="en-GB" sz="4000" b="1" i="0" u="none">
                <a:solidFill>
                  <a:schemeClr val="dk1"/>
                </a:solidFill>
                <a:latin typeface="Calibri"/>
                <a:ea typeface="Calibri"/>
                <a:cs typeface="Calibri"/>
                <a:sym typeface="Calibri"/>
              </a:rPr>
              <a:t>ROTHERHAM PERINATAL MENTAL HEALTH TEAM</a:t>
            </a:r>
            <a:br>
              <a:rPr lang="en-GB" sz="4000" b="1" i="0" u="none">
                <a:solidFill>
                  <a:schemeClr val="dk1"/>
                </a:solidFill>
                <a:latin typeface="Calibri"/>
                <a:ea typeface="Calibri"/>
                <a:cs typeface="Calibri"/>
                <a:sym typeface="Calibri"/>
              </a:rPr>
            </a:br>
            <a:r>
              <a:rPr lang="en-GB" sz="2000" b="1" i="0" u="none">
                <a:solidFill>
                  <a:schemeClr val="accent1"/>
                </a:solidFill>
                <a:latin typeface="Calibri"/>
                <a:ea typeface="Calibri"/>
                <a:cs typeface="Calibri"/>
                <a:sym typeface="Calibri"/>
              </a:rPr>
              <a:t>HAYLEY HUNTER  - PERINATAL PRACTITIONER</a:t>
            </a:r>
            <a:r>
              <a:rPr lang="en-GB" sz="4000" b="1" i="0" u="none">
                <a:solidFill>
                  <a:schemeClr val="dk1"/>
                </a:solidFill>
                <a:latin typeface="Calibri"/>
                <a:ea typeface="Calibri"/>
                <a:cs typeface="Calibri"/>
                <a:sym typeface="Calibri"/>
              </a:rPr>
              <a:t/>
            </a:r>
            <a:br>
              <a:rPr lang="en-GB" sz="4000" b="1" i="0" u="none">
                <a:solidFill>
                  <a:schemeClr val="dk1"/>
                </a:solidFill>
                <a:latin typeface="Calibri"/>
                <a:ea typeface="Calibri"/>
                <a:cs typeface="Calibri"/>
                <a:sym typeface="Calibri"/>
              </a:rPr>
            </a:br>
            <a:r>
              <a:rPr lang="en-GB" sz="4000" b="1" i="0" u="none">
                <a:solidFill>
                  <a:schemeClr val="dk1"/>
                </a:solidFill>
                <a:latin typeface="Calibri"/>
                <a:ea typeface="Calibri"/>
                <a:cs typeface="Calibri"/>
                <a:sym typeface="Calibri"/>
              </a:rPr>
              <a:t/>
            </a:r>
            <a:br>
              <a:rPr lang="en-GB" sz="4000" b="1" i="0" u="none">
                <a:solidFill>
                  <a:schemeClr val="dk1"/>
                </a:solidFill>
                <a:latin typeface="Calibri"/>
                <a:ea typeface="Calibri"/>
                <a:cs typeface="Calibri"/>
                <a:sym typeface="Calibri"/>
              </a:rPr>
            </a:br>
            <a:r>
              <a:rPr lang="en-GB" sz="1800" b="1" i="0" u="sng">
                <a:solidFill>
                  <a:schemeClr val="dk1"/>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RDASH.ROTHERHAMPERINATALSERVICE@NHS.NET</a:t>
            </a:r>
            <a:r>
              <a:rPr lang="en-GB" sz="1800" b="1" i="0" u="none">
                <a:solidFill>
                  <a:schemeClr val="dk1"/>
                </a:solidFill>
                <a:latin typeface="Calibri"/>
                <a:ea typeface="Calibri"/>
                <a:cs typeface="Calibri"/>
                <a:sym typeface="Calibri"/>
              </a:rPr>
              <a:t/>
            </a:r>
            <a:br>
              <a:rPr lang="en-GB" sz="1800" b="1" i="0" u="none">
                <a:solidFill>
                  <a:schemeClr val="dk1"/>
                </a:solidFill>
                <a:latin typeface="Calibri"/>
                <a:ea typeface="Calibri"/>
                <a:cs typeface="Calibri"/>
                <a:sym typeface="Calibri"/>
              </a:rPr>
            </a:br>
            <a:r>
              <a:rPr lang="en-GB" sz="1800" b="1" i="0" u="none">
                <a:solidFill>
                  <a:schemeClr val="dk1"/>
                </a:solidFill>
                <a:latin typeface="Calibri"/>
                <a:ea typeface="Calibri"/>
                <a:cs typeface="Calibri"/>
                <a:sym typeface="Calibri"/>
              </a:rPr>
              <a:t/>
            </a:r>
            <a:br>
              <a:rPr lang="en-GB" sz="1800" b="1" i="0" u="none">
                <a:solidFill>
                  <a:schemeClr val="dk1"/>
                </a:solidFill>
                <a:latin typeface="Calibri"/>
                <a:ea typeface="Calibri"/>
                <a:cs typeface="Calibri"/>
                <a:sym typeface="Calibri"/>
              </a:rPr>
            </a:br>
            <a:r>
              <a:rPr lang="en-GB" sz="1800" b="1" i="0" u="none">
                <a:solidFill>
                  <a:schemeClr val="dk1"/>
                </a:solidFill>
                <a:latin typeface="Calibri"/>
                <a:ea typeface="Calibri"/>
                <a:cs typeface="Calibri"/>
                <a:sym typeface="Calibri"/>
              </a:rPr>
              <a:t>TELEPHONE 03000 215209</a:t>
            </a:r>
            <a:br>
              <a:rPr lang="en-GB" sz="1800" b="1" i="0" u="none">
                <a:solidFill>
                  <a:schemeClr val="dk1"/>
                </a:solidFill>
                <a:latin typeface="Calibri"/>
                <a:ea typeface="Calibri"/>
                <a:cs typeface="Calibri"/>
                <a:sym typeface="Calibri"/>
              </a:rPr>
            </a:br>
            <a:r>
              <a:rPr lang="en-GB" sz="1800" b="1" i="0" u="none">
                <a:solidFill>
                  <a:schemeClr val="dk1"/>
                </a:solidFill>
                <a:latin typeface="Calibri"/>
                <a:ea typeface="Calibri"/>
                <a:cs typeface="Calibri"/>
                <a:sym typeface="Calibri"/>
              </a:rPr>
              <a:t/>
            </a:r>
            <a:br>
              <a:rPr lang="en-GB" sz="1800" b="1" i="0" u="none">
                <a:solidFill>
                  <a:schemeClr val="dk1"/>
                </a:solidFill>
                <a:latin typeface="Calibri"/>
                <a:ea typeface="Calibri"/>
                <a:cs typeface="Calibri"/>
                <a:sym typeface="Calibri"/>
              </a:rPr>
            </a:br>
            <a:r>
              <a:rPr lang="en-GB" sz="1800" b="1" i="0" u="none">
                <a:solidFill>
                  <a:schemeClr val="dk1"/>
                </a:solidFill>
                <a:latin typeface="Calibri"/>
                <a:ea typeface="Calibri"/>
                <a:cs typeface="Calibri"/>
                <a:sym typeface="Calibri"/>
              </a:rPr>
              <a:t>220 BADLSEY MOOR LANE </a:t>
            </a:r>
            <a:br>
              <a:rPr lang="en-GB" sz="1800" b="1" i="0" u="none">
                <a:solidFill>
                  <a:schemeClr val="dk1"/>
                </a:solidFill>
                <a:latin typeface="Calibri"/>
                <a:ea typeface="Calibri"/>
                <a:cs typeface="Calibri"/>
                <a:sym typeface="Calibri"/>
              </a:rPr>
            </a:br>
            <a:r>
              <a:rPr lang="en-GB" sz="1800" b="1" i="0" u="none">
                <a:solidFill>
                  <a:schemeClr val="dk1"/>
                </a:solidFill>
                <a:latin typeface="Calibri"/>
                <a:ea typeface="Calibri"/>
                <a:cs typeface="Calibri"/>
                <a:sym typeface="Calibri"/>
              </a:rPr>
              <a:t>ROTHERHAM </a:t>
            </a:r>
            <a:br>
              <a:rPr lang="en-GB" sz="1800" b="1" i="0" u="none">
                <a:solidFill>
                  <a:schemeClr val="dk1"/>
                </a:solidFill>
                <a:latin typeface="Calibri"/>
                <a:ea typeface="Calibri"/>
                <a:cs typeface="Calibri"/>
                <a:sym typeface="Calibri"/>
              </a:rPr>
            </a:br>
            <a:r>
              <a:rPr lang="en-GB" sz="1800" b="1" i="0" u="none">
                <a:solidFill>
                  <a:schemeClr val="dk1"/>
                </a:solidFill>
                <a:latin typeface="Calibri"/>
                <a:ea typeface="Calibri"/>
                <a:cs typeface="Calibri"/>
                <a:sym typeface="Calibri"/>
              </a:rPr>
              <a:t>S65 2QU </a:t>
            </a:r>
            <a:br>
              <a:rPr lang="en-GB" sz="1800" b="1" i="0" u="none">
                <a:solidFill>
                  <a:schemeClr val="dk1"/>
                </a:solidFill>
                <a:latin typeface="Calibri"/>
                <a:ea typeface="Calibri"/>
                <a:cs typeface="Calibri"/>
                <a:sym typeface="Calibri"/>
              </a:rPr>
            </a:b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49"/>
          <p:cNvSpPr txBox="1"/>
          <p:nvPr/>
        </p:nvSpPr>
        <p:spPr>
          <a:xfrm>
            <a:off x="-607950" y="-124250"/>
            <a:ext cx="7093200" cy="6021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4400"/>
              <a:buFont typeface="Calibri"/>
              <a:buNone/>
            </a:pPr>
            <a:r>
              <a:rPr lang="en-GB" sz="4100" b="0" i="0" u="none" strike="noStrike" cap="none">
                <a:solidFill>
                  <a:schemeClr val="dk1"/>
                </a:solidFill>
                <a:latin typeface="Calibri"/>
                <a:ea typeface="Calibri"/>
                <a:cs typeface="Calibri"/>
                <a:sym typeface="Calibri"/>
              </a:rPr>
              <a:t>What is perinatal mental </a:t>
            </a:r>
            <a:endParaRPr sz="41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4400"/>
              <a:buFont typeface="Calibri"/>
              <a:buNone/>
            </a:pPr>
            <a:r>
              <a:rPr lang="en-GB" sz="4100" b="0" i="0" u="none" strike="noStrike" cap="none">
                <a:solidFill>
                  <a:schemeClr val="dk1"/>
                </a:solidFill>
                <a:latin typeface="Calibri"/>
                <a:ea typeface="Calibri"/>
                <a:cs typeface="Calibri"/>
                <a:sym typeface="Calibri"/>
              </a:rPr>
              <a:t>health?</a:t>
            </a:r>
            <a:endParaRPr sz="1100"/>
          </a:p>
        </p:txBody>
      </p:sp>
      <p:sp>
        <p:nvSpPr>
          <p:cNvPr id="309" name="Google Shape;309;p49"/>
          <p:cNvSpPr txBox="1"/>
          <p:nvPr/>
        </p:nvSpPr>
        <p:spPr>
          <a:xfrm>
            <a:off x="191712" y="1962983"/>
            <a:ext cx="5245200" cy="25323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898989"/>
              </a:buClr>
              <a:buSzPts val="1600"/>
              <a:buFont typeface="Calibri"/>
              <a:buNone/>
            </a:pPr>
            <a:endParaRPr sz="1600">
              <a:solidFill>
                <a:srgbClr val="898989"/>
              </a:solidFill>
              <a:latin typeface="Calibri"/>
              <a:ea typeface="Calibri"/>
              <a:cs typeface="Calibri"/>
              <a:sym typeface="Calibri"/>
            </a:endParaRPr>
          </a:p>
          <a:p>
            <a:pPr marL="0" marR="0" lvl="0" indent="0" algn="l" rtl="0">
              <a:lnSpc>
                <a:spcPct val="100000"/>
              </a:lnSpc>
              <a:spcBef>
                <a:spcPts val="0"/>
              </a:spcBef>
              <a:spcAft>
                <a:spcPts val="0"/>
              </a:spcAft>
              <a:buClr>
                <a:srgbClr val="898989"/>
              </a:buClr>
              <a:buSzPts val="1600"/>
              <a:buFont typeface="Calibri"/>
              <a:buNone/>
            </a:pPr>
            <a:endParaRPr sz="1600">
              <a:solidFill>
                <a:srgbClr val="898989"/>
              </a:solidFill>
              <a:latin typeface="Calibri"/>
              <a:ea typeface="Calibri"/>
              <a:cs typeface="Calibri"/>
              <a:sym typeface="Calibri"/>
            </a:endParaRPr>
          </a:p>
          <a:p>
            <a:pPr marL="0" marR="0" lvl="0" indent="0" algn="l" rtl="0">
              <a:lnSpc>
                <a:spcPct val="100000"/>
              </a:lnSpc>
              <a:spcBef>
                <a:spcPts val="0"/>
              </a:spcBef>
              <a:spcAft>
                <a:spcPts val="0"/>
              </a:spcAft>
              <a:buClr>
                <a:srgbClr val="898989"/>
              </a:buClr>
              <a:buSzPts val="1600"/>
              <a:buFont typeface="Calibri"/>
              <a:buNone/>
            </a:pPr>
            <a:endParaRPr sz="1600">
              <a:solidFill>
                <a:srgbClr val="898989"/>
              </a:solidFill>
              <a:latin typeface="Calibri"/>
              <a:ea typeface="Calibri"/>
              <a:cs typeface="Calibri"/>
              <a:sym typeface="Calibri"/>
            </a:endParaRPr>
          </a:p>
          <a:p>
            <a:pPr marL="0" marR="0" lvl="0" indent="0" algn="l" rtl="0">
              <a:lnSpc>
                <a:spcPct val="100000"/>
              </a:lnSpc>
              <a:spcBef>
                <a:spcPts val="0"/>
              </a:spcBef>
              <a:spcAft>
                <a:spcPts val="0"/>
              </a:spcAft>
              <a:buClr>
                <a:srgbClr val="898989"/>
              </a:buClr>
              <a:buSzPts val="1600"/>
              <a:buFont typeface="Calibri"/>
              <a:buNone/>
            </a:pPr>
            <a:r>
              <a:rPr lang="en-GB" sz="1600" b="0" i="0" u="none" strike="noStrike" cap="none">
                <a:solidFill>
                  <a:srgbClr val="898989"/>
                </a:solidFill>
                <a:latin typeface="Calibri"/>
                <a:ea typeface="Calibri"/>
                <a:cs typeface="Calibri"/>
                <a:sym typeface="Calibri"/>
              </a:rPr>
              <a:t>Having a baby is a big life event. It's natural to experience a range of emotions during pregnancy and after giving birth. But if any difficult feelings start to have a big effect on your day-to-day life, you might be experiencing a perinatal mental health problem. </a:t>
            </a:r>
            <a:endParaRPr/>
          </a:p>
          <a:p>
            <a:pPr marL="0" marR="0" lvl="0" indent="0" algn="l" rtl="0">
              <a:lnSpc>
                <a:spcPct val="100000"/>
              </a:lnSpc>
              <a:spcBef>
                <a:spcPts val="320"/>
              </a:spcBef>
              <a:spcAft>
                <a:spcPts val="0"/>
              </a:spcAft>
              <a:buClr>
                <a:schemeClr val="dk1"/>
              </a:buClr>
              <a:buSzPts val="1600"/>
              <a:buFont typeface="Arial"/>
              <a:buNone/>
            </a:pPr>
            <a:endParaRPr sz="1600" b="0" i="0" u="none" strike="noStrike" cap="none">
              <a:solidFill>
                <a:srgbClr val="898989"/>
              </a:solidFill>
              <a:latin typeface="Calibri"/>
              <a:ea typeface="Calibri"/>
              <a:cs typeface="Calibri"/>
              <a:sym typeface="Calibri"/>
            </a:endParaRPr>
          </a:p>
          <a:p>
            <a:pPr marL="0" marR="0" lvl="0" indent="0" algn="l" rtl="0">
              <a:lnSpc>
                <a:spcPct val="100000"/>
              </a:lnSpc>
              <a:spcBef>
                <a:spcPts val="320"/>
              </a:spcBef>
              <a:spcAft>
                <a:spcPts val="0"/>
              </a:spcAft>
              <a:buClr>
                <a:srgbClr val="202A30"/>
              </a:buClr>
              <a:buSzPts val="1600"/>
              <a:buFont typeface="Calibri"/>
              <a:buNone/>
            </a:pPr>
            <a:r>
              <a:rPr lang="en-GB" sz="1600" b="0" i="0" u="none" strike="noStrike" cap="none">
                <a:solidFill>
                  <a:srgbClr val="202A30"/>
                </a:solidFill>
                <a:latin typeface="Calibri"/>
                <a:ea typeface="Calibri"/>
                <a:cs typeface="Calibri"/>
                <a:sym typeface="Calibri"/>
              </a:rPr>
              <a:t>Perinatal mental health problems are those which occur during pregnancy or within the first year following the birth of a child. </a:t>
            </a:r>
            <a:r>
              <a:rPr lang="en-GB" sz="1600" b="0" i="0" u="none" strike="noStrike" cap="none">
                <a:solidFill>
                  <a:srgbClr val="898989"/>
                </a:solidFill>
                <a:latin typeface="Calibri"/>
                <a:ea typeface="Calibri"/>
                <a:cs typeface="Calibri"/>
                <a:sym typeface="Calibri"/>
              </a:rPr>
              <a:t>This can occur either for the first time or alongside ongoing mental health problems. </a:t>
            </a:r>
            <a:endParaRPr/>
          </a:p>
          <a:p>
            <a:pPr marL="0" marR="0" lvl="0" indent="0" algn="l" rtl="0">
              <a:lnSpc>
                <a:spcPct val="100000"/>
              </a:lnSpc>
              <a:spcBef>
                <a:spcPts val="320"/>
              </a:spcBef>
              <a:spcAft>
                <a:spcPts val="0"/>
              </a:spcAft>
              <a:buClr>
                <a:schemeClr val="dk1"/>
              </a:buClr>
              <a:buSzPts val="1600"/>
              <a:buFont typeface="Arial"/>
              <a:buNone/>
            </a:pPr>
            <a:endParaRPr sz="1600" b="0" i="0" u="none" strike="noStrike" cap="none">
              <a:solidFill>
                <a:srgbClr val="898989"/>
              </a:solidFill>
              <a:latin typeface="Calibri"/>
              <a:ea typeface="Calibri"/>
              <a:cs typeface="Calibri"/>
              <a:sym typeface="Calibri"/>
            </a:endParaRPr>
          </a:p>
          <a:p>
            <a:pPr marL="0" marR="0" lvl="0" indent="0" algn="l" rtl="0">
              <a:lnSpc>
                <a:spcPct val="100000"/>
              </a:lnSpc>
              <a:spcBef>
                <a:spcPts val="320"/>
              </a:spcBef>
              <a:spcAft>
                <a:spcPts val="0"/>
              </a:spcAft>
              <a:buClr>
                <a:srgbClr val="202A30"/>
              </a:buClr>
              <a:buSzPts val="1600"/>
              <a:buFont typeface="Calibri"/>
              <a:buNone/>
            </a:pPr>
            <a:r>
              <a:rPr lang="en-GB" sz="1600" b="0" i="0" u="none" strike="noStrike" cap="none">
                <a:solidFill>
                  <a:srgbClr val="202A30"/>
                </a:solidFill>
                <a:latin typeface="Calibri"/>
                <a:ea typeface="Calibri"/>
                <a:cs typeface="Calibri"/>
                <a:sym typeface="Calibri"/>
              </a:rPr>
              <a:t>Perinatal mental illness affects up to 20% of new and expectant mums and covers a wide range of conditions.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50"/>
          <p:cNvSpPr txBox="1"/>
          <p:nvPr/>
        </p:nvSpPr>
        <p:spPr>
          <a:xfrm>
            <a:off x="395287" y="1016144"/>
            <a:ext cx="79932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316" name="Google Shape;316;p50"/>
          <p:cNvSpPr txBox="1"/>
          <p:nvPr/>
        </p:nvSpPr>
        <p:spPr>
          <a:xfrm>
            <a:off x="447675" y="3765776"/>
            <a:ext cx="8120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GB" sz="1800" b="0" i="0" u="none">
                <a:solidFill>
                  <a:schemeClr val="dk1"/>
                </a:solidFill>
                <a:latin typeface="Arial"/>
                <a:ea typeface="Arial"/>
                <a:cs typeface="Arial"/>
                <a:sym typeface="Arial"/>
              </a:rPr>
              <a:t> </a:t>
            </a:r>
            <a:endParaRPr/>
          </a:p>
        </p:txBody>
      </p:sp>
      <p:sp>
        <p:nvSpPr>
          <p:cNvPr id="317" name="Google Shape;317;p50"/>
          <p:cNvSpPr txBox="1"/>
          <p:nvPr/>
        </p:nvSpPr>
        <p:spPr>
          <a:xfrm>
            <a:off x="-62088" y="115479"/>
            <a:ext cx="73455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n-GB" sz="2800" b="0" i="0" u="none">
                <a:solidFill>
                  <a:schemeClr val="dk1"/>
                </a:solidFill>
                <a:latin typeface="Arial"/>
                <a:ea typeface="Arial"/>
                <a:cs typeface="Arial"/>
                <a:sym typeface="Arial"/>
              </a:rPr>
              <a:t>What is Perinatal Mental Health ?</a:t>
            </a:r>
            <a:br>
              <a:rPr lang="en-GB" sz="2800" b="0" i="0" u="none">
                <a:solidFill>
                  <a:schemeClr val="dk1"/>
                </a:solidFill>
                <a:latin typeface="Arial"/>
                <a:ea typeface="Arial"/>
                <a:cs typeface="Arial"/>
                <a:sym typeface="Arial"/>
              </a:rPr>
            </a:br>
            <a:endParaRPr/>
          </a:p>
        </p:txBody>
      </p:sp>
      <p:sp>
        <p:nvSpPr>
          <p:cNvPr id="318" name="Google Shape;318;p50"/>
          <p:cNvSpPr txBox="1"/>
          <p:nvPr/>
        </p:nvSpPr>
        <p:spPr>
          <a:xfrm>
            <a:off x="395275" y="854375"/>
            <a:ext cx="7993200" cy="3694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GB" sz="1800" b="0" i="0" u="none">
                <a:solidFill>
                  <a:schemeClr val="dk1"/>
                </a:solidFill>
                <a:latin typeface="Calibri"/>
                <a:ea typeface="Calibri"/>
                <a:cs typeface="Calibri"/>
                <a:sym typeface="Calibri"/>
              </a:rPr>
              <a:t>This can include a range of difficulties including Antenatal and Postnatal Depression, Anxiety, Perinatal OCD, Post-Partum Psychosis, Tokophobia (fear of birth) and trauma resulting from pregnancy or birth amongst others.</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Calibri"/>
              <a:buNone/>
            </a:pPr>
            <a:r>
              <a:rPr lang="en-GB" sz="1800" b="0" i="0" u="none">
                <a:solidFill>
                  <a:schemeClr val="dk1"/>
                </a:solidFill>
                <a:latin typeface="Calibri"/>
                <a:ea typeface="Calibri"/>
                <a:cs typeface="Calibri"/>
                <a:sym typeface="Calibri"/>
              </a:rPr>
              <a:t>Pregnancy and childbirth can also be a trigger for women experiencing wider psychological problems. </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202A30"/>
              </a:buClr>
              <a:buSzPts val="1800"/>
              <a:buFont typeface="Calibri"/>
              <a:buNone/>
            </a:pPr>
            <a:r>
              <a:rPr lang="en-GB" sz="1800" b="0" i="0" u="none">
                <a:solidFill>
                  <a:srgbClr val="202A30"/>
                </a:solidFill>
                <a:latin typeface="Calibri"/>
                <a:ea typeface="Calibri"/>
                <a:cs typeface="Calibri"/>
                <a:sym typeface="Calibri"/>
              </a:rPr>
              <a:t>If left untreated, mental health issues can have significant and long-lasting effects on the woman, the child, and the wider family. Specialist Perinatal Mental Health services provide care and treatment for women with complex mental health needs and support the developing relationship between parent and baby. They also offer women with mental health needs advice for planning a pregnancy.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51"/>
          <p:cNvSpPr txBox="1">
            <a:spLocks noGrp="1"/>
          </p:cNvSpPr>
          <p:nvPr>
            <p:ph type="title"/>
          </p:nvPr>
        </p:nvSpPr>
        <p:spPr>
          <a:xfrm>
            <a:off x="457200" y="710370"/>
            <a:ext cx="5986500" cy="352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600"/>
              <a:buFont typeface="Calibri"/>
              <a:buNone/>
            </a:pPr>
            <a:r>
              <a:rPr lang="en-GB" sz="3600" b="0" i="0" u="none">
                <a:solidFill>
                  <a:schemeClr val="dk1"/>
                </a:solidFill>
                <a:latin typeface="Calibri"/>
                <a:ea typeface="Calibri"/>
                <a:cs typeface="Calibri"/>
                <a:sym typeface="Calibri"/>
              </a:rPr>
              <a:t>How can patients be referred?</a:t>
            </a:r>
            <a:endParaRPr/>
          </a:p>
        </p:txBody>
      </p:sp>
      <p:sp>
        <p:nvSpPr>
          <p:cNvPr id="324" name="Google Shape;324;p51"/>
          <p:cNvSpPr txBox="1">
            <a:spLocks noGrp="1"/>
          </p:cNvSpPr>
          <p:nvPr>
            <p:ph type="body" idx="1"/>
          </p:nvPr>
        </p:nvSpPr>
        <p:spPr>
          <a:xfrm>
            <a:off x="457200" y="1151009"/>
            <a:ext cx="4040100" cy="480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1"/>
              </a:buClr>
              <a:buSzPts val="2000"/>
              <a:buNone/>
            </a:pPr>
            <a:endParaRPr sz="2000" b="1" i="0" u="none">
              <a:solidFill>
                <a:srgbClr val="000000"/>
              </a:solidFill>
              <a:latin typeface="Calibri"/>
              <a:ea typeface="Calibri"/>
              <a:cs typeface="Calibri"/>
              <a:sym typeface="Calibri"/>
            </a:endParaRPr>
          </a:p>
          <a:p>
            <a:pPr marL="0" lvl="0" indent="0" algn="l" rtl="0">
              <a:lnSpc>
                <a:spcPct val="100000"/>
              </a:lnSpc>
              <a:spcBef>
                <a:spcPts val="400"/>
              </a:spcBef>
              <a:spcAft>
                <a:spcPts val="0"/>
              </a:spcAft>
              <a:buClr>
                <a:schemeClr val="dk1"/>
              </a:buClr>
              <a:buSzPts val="2000"/>
              <a:buNone/>
            </a:pPr>
            <a:endParaRPr sz="2000" b="1" i="0" u="none">
              <a:solidFill>
                <a:srgbClr val="000000"/>
              </a:solidFill>
              <a:latin typeface="Calibri"/>
              <a:ea typeface="Calibri"/>
              <a:cs typeface="Calibri"/>
              <a:sym typeface="Calibri"/>
            </a:endParaRPr>
          </a:p>
          <a:p>
            <a:pPr marL="0" lvl="0" indent="0" algn="l" rtl="0">
              <a:lnSpc>
                <a:spcPct val="100000"/>
              </a:lnSpc>
              <a:spcBef>
                <a:spcPts val="400"/>
              </a:spcBef>
              <a:spcAft>
                <a:spcPts val="0"/>
              </a:spcAft>
              <a:buClr>
                <a:schemeClr val="dk1"/>
              </a:buClr>
              <a:buSzPts val="2000"/>
              <a:buNone/>
            </a:pPr>
            <a:endParaRPr sz="2000" b="1" i="0" u="none">
              <a:solidFill>
                <a:srgbClr val="000000"/>
              </a:solidFill>
              <a:latin typeface="Calibri"/>
              <a:ea typeface="Calibri"/>
              <a:cs typeface="Calibri"/>
              <a:sym typeface="Calibri"/>
            </a:endParaRPr>
          </a:p>
          <a:p>
            <a:pPr marL="0" lvl="0" indent="0" algn="l" rtl="0">
              <a:spcBef>
                <a:spcPts val="400"/>
              </a:spcBef>
              <a:spcAft>
                <a:spcPts val="0"/>
              </a:spcAft>
              <a:buClr>
                <a:schemeClr val="dk1"/>
              </a:buClr>
              <a:buSzPts val="2000"/>
              <a:buNone/>
            </a:pPr>
            <a:endParaRPr sz="2000" b="1" i="0" u="none">
              <a:solidFill>
                <a:srgbClr val="000000"/>
              </a:solidFill>
              <a:latin typeface="Calibri"/>
              <a:ea typeface="Calibri"/>
              <a:cs typeface="Calibri"/>
              <a:sym typeface="Calibri"/>
            </a:endParaRPr>
          </a:p>
        </p:txBody>
      </p:sp>
      <p:sp>
        <p:nvSpPr>
          <p:cNvPr id="325" name="Google Shape;325;p51"/>
          <p:cNvSpPr txBox="1">
            <a:spLocks noGrp="1"/>
          </p:cNvSpPr>
          <p:nvPr>
            <p:ph type="body" idx="1"/>
          </p:nvPr>
        </p:nvSpPr>
        <p:spPr>
          <a:xfrm>
            <a:off x="457200" y="1253321"/>
            <a:ext cx="7499400" cy="29007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l" rtl="0">
              <a:lnSpc>
                <a:spcPct val="80000"/>
              </a:lnSpc>
              <a:spcBef>
                <a:spcPts val="0"/>
              </a:spcBef>
              <a:spcAft>
                <a:spcPts val="0"/>
              </a:spcAft>
              <a:buClr>
                <a:schemeClr val="dk1"/>
              </a:buClr>
              <a:buSzPct val="100000"/>
              <a:buFont typeface="Arial"/>
              <a:buNone/>
            </a:pPr>
            <a:r>
              <a:rPr lang="en-GB" sz="2200" b="0" i="0" u="none" strike="noStrike" cap="none">
                <a:solidFill>
                  <a:schemeClr val="dk1"/>
                </a:solidFill>
                <a:latin typeface="Calibri"/>
                <a:ea typeface="Calibri"/>
                <a:cs typeface="Calibri"/>
                <a:sym typeface="Calibri"/>
              </a:rPr>
              <a:t>All referrals into the Perinatal Mental Health service are for patients that are identified as being under a Rotherham GP, there may be times where there are exceptions to this however these will be looked at by the leadership team and advice given to the team around this.</a:t>
            </a:r>
            <a:endParaRPr/>
          </a:p>
          <a:p>
            <a:pPr marL="0" marR="0" lvl="0" indent="0" algn="l" rtl="0">
              <a:lnSpc>
                <a:spcPct val="80000"/>
              </a:lnSpc>
              <a:spcBef>
                <a:spcPts val="440"/>
              </a:spcBef>
              <a:spcAft>
                <a:spcPts val="0"/>
              </a:spcAft>
              <a:buClr>
                <a:schemeClr val="dk1"/>
              </a:buClr>
              <a:buSzPct val="100000"/>
              <a:buFont typeface="Arial"/>
              <a:buNone/>
            </a:pPr>
            <a:endParaRPr sz="2200" b="0" i="0" u="none" strike="noStrike" cap="none">
              <a:solidFill>
                <a:schemeClr val="dk1"/>
              </a:solidFill>
              <a:latin typeface="Calibri"/>
              <a:ea typeface="Calibri"/>
              <a:cs typeface="Calibri"/>
              <a:sym typeface="Calibri"/>
            </a:endParaRPr>
          </a:p>
          <a:p>
            <a:pPr marL="0" marR="0" lvl="0" indent="0" algn="l" rtl="0">
              <a:lnSpc>
                <a:spcPct val="80000"/>
              </a:lnSpc>
              <a:spcBef>
                <a:spcPts val="440"/>
              </a:spcBef>
              <a:spcAft>
                <a:spcPts val="0"/>
              </a:spcAft>
              <a:buClr>
                <a:schemeClr val="dk1"/>
              </a:buClr>
              <a:buSzPct val="100000"/>
              <a:buFont typeface="Arial"/>
              <a:buNone/>
            </a:pPr>
            <a:r>
              <a:rPr lang="en-GB" sz="2200" b="0" i="0" u="none" strike="noStrike" cap="none">
                <a:solidFill>
                  <a:schemeClr val="dk1"/>
                </a:solidFill>
                <a:latin typeface="Calibri"/>
                <a:ea typeface="Calibri"/>
                <a:cs typeface="Calibri"/>
                <a:sym typeface="Calibri"/>
              </a:rPr>
              <a:t>Sometimes patients do not need our service, but would still benefit from advice and support around their mental health. In this case, we signpost to other services such as </a:t>
            </a:r>
            <a:r>
              <a:rPr lang="en-GB" sz="1900" b="0" i="0" u="none" strike="noStrike" cap="none">
                <a:solidFill>
                  <a:srgbClr val="222222"/>
                </a:solidFill>
                <a:latin typeface="Calibri"/>
                <a:ea typeface="Calibri"/>
                <a:cs typeface="Calibri"/>
                <a:sym typeface="Calibri"/>
              </a:rPr>
              <a:t>Improving Access to Psychological Therapies </a:t>
            </a:r>
            <a:r>
              <a:rPr lang="en-GB" sz="2200" b="0" i="0" u="none" strike="noStrike" cap="none">
                <a:solidFill>
                  <a:schemeClr val="dk1"/>
                </a:solidFill>
                <a:latin typeface="Calibri"/>
                <a:ea typeface="Calibri"/>
                <a:cs typeface="Calibri"/>
                <a:sym typeface="Calibri"/>
              </a:rPr>
              <a:t>(IAPT) (whom prioritise perinatal patients), Light, who provide antenatal and postnatal support for anxiety and depression as well as other services that may be more specialised in other areas such as trauma.</a:t>
            </a:r>
            <a:endParaRPr/>
          </a:p>
          <a:p>
            <a:pPr marL="342900" marR="0" lvl="0" indent="-203200" algn="l" rtl="0">
              <a:spcBef>
                <a:spcPts val="440"/>
              </a:spcBef>
              <a:spcAft>
                <a:spcPts val="0"/>
              </a:spcAft>
              <a:buClr>
                <a:schemeClr val="dk1"/>
              </a:buClr>
              <a:buSzPct val="100000"/>
              <a:buFont typeface="Arial"/>
              <a:buNone/>
            </a:pPr>
            <a:endParaRPr sz="2200" b="0" i="0" u="none">
              <a:solidFill>
                <a:schemeClr val="dk1"/>
              </a:solidFill>
              <a:latin typeface="Calibri"/>
              <a:ea typeface="Calibri"/>
              <a:cs typeface="Calibri"/>
              <a:sym typeface="Calibri"/>
            </a:endParaRPr>
          </a:p>
        </p:txBody>
      </p:sp>
      <p:sp>
        <p:nvSpPr>
          <p:cNvPr id="326" name="Google Shape;326;p51"/>
          <p:cNvSpPr txBox="1">
            <a:spLocks noGrp="1"/>
          </p:cNvSpPr>
          <p:nvPr>
            <p:ph type="body" idx="2"/>
          </p:nvPr>
        </p:nvSpPr>
        <p:spPr>
          <a:xfrm>
            <a:off x="4645025" y="1631177"/>
            <a:ext cx="4041900" cy="2963400"/>
          </a:xfrm>
          <a:prstGeom prst="rect">
            <a:avLst/>
          </a:prstGeom>
          <a:noFill/>
          <a:ln>
            <a:noFill/>
          </a:ln>
        </p:spPr>
        <p:txBody>
          <a:bodyPr spcFirstLastPara="1" wrap="square" lIns="91425" tIns="45700" rIns="91425" bIns="45700" anchor="t" anchorCtr="0">
            <a:normAutofit/>
          </a:bodyPr>
          <a:lstStyle/>
          <a:p>
            <a:pPr marL="342900" marR="0" lvl="0" indent="-234950" algn="l" rtl="0">
              <a:lnSpc>
                <a:spcPct val="80000"/>
              </a:lnSpc>
              <a:spcBef>
                <a:spcPts val="0"/>
              </a:spcBef>
              <a:spcAft>
                <a:spcPts val="0"/>
              </a:spcAft>
              <a:buClr>
                <a:schemeClr val="dk1"/>
              </a:buClr>
              <a:buSzPts val="1700"/>
              <a:buFont typeface="Arial"/>
              <a:buNone/>
            </a:pPr>
            <a:endParaRPr sz="1700" b="0" i="0" u="none">
              <a:solidFill>
                <a:srgbClr val="000000"/>
              </a:solidFill>
              <a:latin typeface="Calibri"/>
              <a:ea typeface="Calibri"/>
              <a:cs typeface="Calibri"/>
              <a:sym typeface="Calibri"/>
            </a:endParaRPr>
          </a:p>
          <a:p>
            <a:pPr marL="342900" marR="0" lvl="0" indent="-234950" algn="l" rtl="0">
              <a:lnSpc>
                <a:spcPct val="80000"/>
              </a:lnSpc>
              <a:spcBef>
                <a:spcPts val="340"/>
              </a:spcBef>
              <a:spcAft>
                <a:spcPts val="0"/>
              </a:spcAft>
              <a:buClr>
                <a:schemeClr val="dk1"/>
              </a:buClr>
              <a:buSzPts val="1700"/>
              <a:buFont typeface="Arial"/>
              <a:buNone/>
            </a:pPr>
            <a:endParaRPr sz="1700" b="0" i="0" u="none">
              <a:solidFill>
                <a:srgbClr val="000000"/>
              </a:solidFill>
              <a:latin typeface="Calibri"/>
              <a:ea typeface="Calibri"/>
              <a:cs typeface="Calibri"/>
              <a:sym typeface="Calibri"/>
            </a:endParaRPr>
          </a:p>
          <a:p>
            <a:pPr marL="342900" marR="0" lvl="0" indent="-234950" algn="l" rtl="0">
              <a:lnSpc>
                <a:spcPct val="80000"/>
              </a:lnSpc>
              <a:spcBef>
                <a:spcPts val="340"/>
              </a:spcBef>
              <a:spcAft>
                <a:spcPts val="0"/>
              </a:spcAft>
              <a:buClr>
                <a:schemeClr val="dk1"/>
              </a:buClr>
              <a:buSzPts val="1700"/>
              <a:buFont typeface="Arial"/>
              <a:buNone/>
            </a:pPr>
            <a:endParaRPr sz="1700" b="0" i="0" u="none">
              <a:solidFill>
                <a:srgbClr val="000000"/>
              </a:solidFill>
              <a:latin typeface="Calibri"/>
              <a:ea typeface="Calibri"/>
              <a:cs typeface="Calibri"/>
              <a:sym typeface="Calibri"/>
            </a:endParaRPr>
          </a:p>
          <a:p>
            <a:pPr marL="342900" marR="0" lvl="0" indent="-234950" algn="l" rtl="0">
              <a:spcBef>
                <a:spcPts val="340"/>
              </a:spcBef>
              <a:spcAft>
                <a:spcPts val="0"/>
              </a:spcAft>
              <a:buClr>
                <a:schemeClr val="dk1"/>
              </a:buClr>
              <a:buSzPts val="1700"/>
              <a:buFont typeface="Arial"/>
              <a:buNone/>
            </a:pPr>
            <a:endParaRPr sz="1700" b="0" i="0" u="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52"/>
          <p:cNvSpPr txBox="1">
            <a:spLocks noGrp="1"/>
          </p:cNvSpPr>
          <p:nvPr>
            <p:ph type="title"/>
          </p:nvPr>
        </p:nvSpPr>
        <p:spPr>
          <a:xfrm>
            <a:off x="0" y="274382"/>
            <a:ext cx="7886700" cy="7149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Font typeface="Calibri"/>
              <a:buNone/>
            </a:pPr>
            <a:r>
              <a:rPr lang="en-GB" sz="3200" b="0" i="0" u="none">
                <a:solidFill>
                  <a:schemeClr val="dk1"/>
                </a:solidFill>
                <a:latin typeface="Calibri"/>
                <a:ea typeface="Calibri"/>
                <a:cs typeface="Calibri"/>
                <a:sym typeface="Calibri"/>
              </a:rPr>
              <a:t>            Referral Criteria </a:t>
            </a:r>
            <a:endParaRPr/>
          </a:p>
        </p:txBody>
      </p:sp>
      <p:sp>
        <p:nvSpPr>
          <p:cNvPr id="332" name="Google Shape;332;p52"/>
          <p:cNvSpPr txBox="1">
            <a:spLocks noGrp="1"/>
          </p:cNvSpPr>
          <p:nvPr>
            <p:ph type="body" idx="1"/>
          </p:nvPr>
        </p:nvSpPr>
        <p:spPr>
          <a:xfrm>
            <a:off x="628650" y="989403"/>
            <a:ext cx="7886700" cy="33087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To access the service patients must be referred by a health or social care professional. This could be through GP, Community Mental Health Teams, Midwife or Health Visitor.</a:t>
            </a:r>
            <a:endParaRPr/>
          </a:p>
          <a:p>
            <a:pPr marL="0" marR="0" lvl="0" indent="0" algn="l" rtl="0">
              <a:lnSpc>
                <a:spcPct val="100000"/>
              </a:lnSpc>
              <a:spcBef>
                <a:spcPts val="400"/>
              </a:spcBef>
              <a:spcAft>
                <a:spcPts val="0"/>
              </a:spcAft>
              <a:buClr>
                <a:schemeClr val="dk1"/>
              </a:buClr>
              <a:buSzPts val="2000"/>
              <a:buFont typeface="Arial"/>
              <a:buNone/>
            </a:pPr>
            <a:r>
              <a:rPr lang="en-GB" sz="2000" b="0" i="0" u="none" strike="noStrike" cap="none">
                <a:solidFill>
                  <a:schemeClr val="dk1"/>
                </a:solidFill>
                <a:latin typeface="Calibri"/>
                <a:ea typeface="Calibri"/>
                <a:cs typeface="Calibri"/>
                <a:sym typeface="Calibri"/>
              </a:rPr>
              <a:t>All referral forms are provided with completed guidance indicating the perinatal mental health need and should meet at least one of the following criteria:</a:t>
            </a:r>
            <a:endParaRPr sz="2000" b="0" i="0" u="none" strike="noStrike" cap="none">
              <a:solidFill>
                <a:schemeClr val="dk1"/>
              </a:solidFill>
              <a:latin typeface="Calibri"/>
              <a:ea typeface="Calibri"/>
              <a:cs typeface="Calibri"/>
              <a:sym typeface="Calibri"/>
            </a:endParaRPr>
          </a:p>
          <a:p>
            <a:pPr marL="0" marR="0" lvl="0" indent="-127000" algn="l" rtl="0">
              <a:lnSpc>
                <a:spcPct val="100000"/>
              </a:lnSpc>
              <a:spcBef>
                <a:spcPts val="400"/>
              </a:spcBef>
              <a:spcAft>
                <a:spcPts val="0"/>
              </a:spcAft>
              <a:buClr>
                <a:schemeClr val="dk1"/>
              </a:buClr>
              <a:buSzPts val="2000"/>
              <a:buFont typeface="Noto Sans Symbols"/>
              <a:buChar char="∙"/>
            </a:pPr>
            <a:r>
              <a:rPr lang="en-GB" sz="2000" b="0" i="0" u="none" strike="noStrike" cap="none">
                <a:solidFill>
                  <a:schemeClr val="dk1"/>
                </a:solidFill>
                <a:latin typeface="Calibri"/>
                <a:ea typeface="Calibri"/>
                <a:cs typeface="Calibri"/>
                <a:sym typeface="Calibri"/>
              </a:rPr>
              <a:t>a woman with a known mental health problem is considering trying to become pregnant</a:t>
            </a:r>
            <a:endParaRPr sz="2000" b="0" i="0" u="none" strike="noStrike" cap="none">
              <a:solidFill>
                <a:schemeClr val="dk1"/>
              </a:solidFill>
              <a:latin typeface="Calibri"/>
              <a:ea typeface="Calibri"/>
              <a:cs typeface="Calibri"/>
              <a:sym typeface="Calibri"/>
            </a:endParaRPr>
          </a:p>
          <a:p>
            <a:pPr marL="0" marR="0" lvl="0" indent="-127000" algn="l" rtl="0">
              <a:lnSpc>
                <a:spcPct val="100000"/>
              </a:lnSpc>
              <a:spcBef>
                <a:spcPts val="400"/>
              </a:spcBef>
              <a:spcAft>
                <a:spcPts val="0"/>
              </a:spcAft>
              <a:buClr>
                <a:schemeClr val="dk1"/>
              </a:buClr>
              <a:buSzPts val="2000"/>
              <a:buFont typeface="Noto Sans Symbols"/>
              <a:buChar char="∙"/>
            </a:pPr>
            <a:r>
              <a:rPr lang="en-GB" sz="2000" b="0" i="0" u="none" strike="noStrike" cap="none">
                <a:solidFill>
                  <a:schemeClr val="dk1"/>
                </a:solidFill>
                <a:latin typeface="Calibri"/>
                <a:ea typeface="Calibri"/>
                <a:cs typeface="Calibri"/>
                <a:sym typeface="Calibri"/>
              </a:rPr>
              <a:t>a woman in the perinatal period (pre-conception to the child’s first birthday) is suffering or thought to be suffering from a mental health problem that is severe and complex</a:t>
            </a:r>
            <a:endParaRPr sz="2000" b="0" i="0" u="none" strike="noStrike" cap="none">
              <a:solidFill>
                <a:schemeClr val="dk1"/>
              </a:solidFill>
              <a:latin typeface="Calibri"/>
              <a:ea typeface="Calibri"/>
              <a:cs typeface="Calibri"/>
              <a:sym typeface="Calibri"/>
            </a:endParaRPr>
          </a:p>
          <a:p>
            <a:pPr marL="0" marR="0" lvl="0" indent="-127000" algn="l" rtl="0">
              <a:lnSpc>
                <a:spcPct val="100000"/>
              </a:lnSpc>
              <a:spcBef>
                <a:spcPts val="400"/>
              </a:spcBef>
              <a:spcAft>
                <a:spcPts val="0"/>
              </a:spcAft>
              <a:buClr>
                <a:schemeClr val="dk1"/>
              </a:buClr>
              <a:buSzPts val="2000"/>
              <a:buFont typeface="Noto Sans Symbols"/>
              <a:buChar char="∙"/>
            </a:pPr>
            <a:r>
              <a:rPr lang="en-GB" sz="2000" b="0" i="0" u="none" strike="noStrike" cap="none">
                <a:solidFill>
                  <a:schemeClr val="dk1"/>
                </a:solidFill>
                <a:latin typeface="Calibri"/>
                <a:ea typeface="Calibri"/>
                <a:cs typeface="Calibri"/>
                <a:sym typeface="Calibri"/>
              </a:rPr>
              <a:t>a woman in the perinatal period is well currently but has either a personal or family history of a mental health problem that is severe or complex.</a:t>
            </a:r>
            <a:endParaRPr sz="2000" b="0" i="0" u="none" strike="noStrike" cap="none">
              <a:solidFill>
                <a:schemeClr val="dk1"/>
              </a:solidFill>
              <a:latin typeface="Calibri"/>
              <a:ea typeface="Calibri"/>
              <a:cs typeface="Calibri"/>
              <a:sym typeface="Calibri"/>
            </a:endParaRPr>
          </a:p>
          <a:p>
            <a:pPr marL="342900" marR="0" lvl="0" indent="-215900" algn="l" rtl="0">
              <a:spcBef>
                <a:spcPts val="400"/>
              </a:spcBef>
              <a:spcAft>
                <a:spcPts val="0"/>
              </a:spcAft>
              <a:buClr>
                <a:schemeClr val="dk1"/>
              </a:buClr>
              <a:buSzPts val="2000"/>
              <a:buFont typeface="Arial"/>
              <a:buNone/>
            </a:pPr>
            <a:endParaRPr sz="2000" b="0" i="0" u="none">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3"/>
          <p:cNvSpPr txBox="1"/>
          <p:nvPr/>
        </p:nvSpPr>
        <p:spPr>
          <a:xfrm>
            <a:off x="611187" y="306936"/>
            <a:ext cx="7489800" cy="5571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endParaRPr sz="18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3200"/>
              <a:buFont typeface="Calibri"/>
              <a:buNone/>
            </a:pPr>
            <a:r>
              <a:rPr lang="en-GB" sz="3200" b="1" i="0" u="none">
                <a:solidFill>
                  <a:srgbClr val="000000"/>
                </a:solidFill>
                <a:latin typeface="Calibri"/>
                <a:ea typeface="Calibri"/>
                <a:cs typeface="Calibri"/>
                <a:sym typeface="Calibri"/>
              </a:rPr>
              <a:t>WHAT DO WE DO?</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GB" sz="1800" b="0" i="0" u="none">
                <a:solidFill>
                  <a:srgbClr val="000000"/>
                </a:solidFill>
                <a:latin typeface="Calibri"/>
                <a:ea typeface="Calibri"/>
                <a:cs typeface="Calibri"/>
                <a:sym typeface="Calibri"/>
              </a:rPr>
              <a:t>Once a referral has been received by our service we carry out a triage process to see whether a Perinatal Mental Health assessment needs to be offered or whether we can identify and signpost onto other services that would better meet an individual’s need. If an assessment is carried out to gather further information we would then discuss each case within our multidisciplinary team as to whether we would accept or continue to signpost onto other services.</a:t>
            </a:r>
            <a:endParaRPr/>
          </a:p>
          <a:p>
            <a:pPr marL="0" marR="0" lvl="0" indent="0" algn="l" rtl="0">
              <a:lnSpc>
                <a:spcPct val="100000"/>
              </a:lnSpc>
              <a:spcBef>
                <a:spcPts val="0"/>
              </a:spcBef>
              <a:spcAft>
                <a:spcPts val="0"/>
              </a:spcAft>
              <a:buClr>
                <a:schemeClr val="dk1"/>
              </a:buClr>
              <a:buSzPts val="1800"/>
              <a:buFont typeface="Arial"/>
              <a:buNone/>
            </a:pPr>
            <a:endParaRPr sz="1800" b="0" i="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Calibri"/>
              <a:buNone/>
            </a:pPr>
            <a:r>
              <a:rPr lang="en-GB" sz="1800" b="0" i="0" u="none">
                <a:solidFill>
                  <a:srgbClr val="000000"/>
                </a:solidFill>
                <a:latin typeface="Calibri"/>
                <a:ea typeface="Calibri"/>
                <a:cs typeface="Calibri"/>
                <a:sym typeface="Calibri"/>
              </a:rPr>
              <a:t>Following acceptance into the Perinatal Mental Health Service one to one appointments are offered with an allocated lead professional whom will then identify what input would be required in relation to managing their mental health and access to other professionals within the team. Examples of this may include, Anxiety Management, Birth Care Planning, Graded Exposure, Nursery Nurse/Support Worker input, Psychology interventions and medication reviews.</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4"/>
          <p:cNvSpPr txBox="1">
            <a:spLocks noGrp="1"/>
          </p:cNvSpPr>
          <p:nvPr>
            <p:ph type="title"/>
          </p:nvPr>
        </p:nvSpPr>
        <p:spPr>
          <a:xfrm>
            <a:off x="565675" y="-179114"/>
            <a:ext cx="8229600" cy="856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600"/>
              <a:buFont typeface="Calibri"/>
              <a:buNone/>
            </a:pPr>
            <a:r>
              <a:rPr lang="en-GB" sz="3600" b="0" i="0" u="sng">
                <a:solidFill>
                  <a:schemeClr val="dk1"/>
                </a:solidFill>
                <a:latin typeface="Calibri"/>
                <a:ea typeface="Calibri"/>
                <a:cs typeface="Calibri"/>
                <a:sym typeface="Calibri"/>
              </a:rPr>
              <a:t/>
            </a:r>
            <a:br>
              <a:rPr lang="en-GB" sz="3600" b="0" i="0" u="sng">
                <a:solidFill>
                  <a:schemeClr val="dk1"/>
                </a:solidFill>
                <a:latin typeface="Calibri"/>
                <a:ea typeface="Calibri"/>
                <a:cs typeface="Calibri"/>
                <a:sym typeface="Calibri"/>
              </a:rPr>
            </a:br>
            <a:r>
              <a:rPr lang="en-GB" sz="3600" b="0" i="0" u="sng">
                <a:solidFill>
                  <a:schemeClr val="dk1"/>
                </a:solidFill>
                <a:latin typeface="Calibri"/>
                <a:ea typeface="Calibri"/>
                <a:cs typeface="Calibri"/>
                <a:sym typeface="Calibri"/>
              </a:rPr>
              <a:t>WHAT DO WE DO ?</a:t>
            </a:r>
            <a:endParaRPr/>
          </a:p>
        </p:txBody>
      </p:sp>
      <p:sp>
        <p:nvSpPr>
          <p:cNvPr id="345" name="Google Shape;345;p54"/>
          <p:cNvSpPr txBox="1"/>
          <p:nvPr/>
        </p:nvSpPr>
        <p:spPr>
          <a:xfrm>
            <a:off x="380912" y="1069963"/>
            <a:ext cx="8075700" cy="341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libri"/>
              <a:buNone/>
            </a:pPr>
            <a:r>
              <a:rPr lang="en-GB" sz="1800" b="0" i="0" u="none">
                <a:solidFill>
                  <a:srgbClr val="000000"/>
                </a:solidFill>
                <a:latin typeface="Calibri"/>
                <a:ea typeface="Calibri"/>
                <a:cs typeface="Calibri"/>
                <a:sym typeface="Calibri"/>
              </a:rPr>
              <a:t>The Perinatal Mental Health Team works with women from 12 weeks pregnant up until one year post delivery, however input varies on each individual’s need. </a:t>
            </a:r>
            <a:endParaRPr sz="1200"/>
          </a:p>
          <a:p>
            <a:pPr marL="0" marR="0" lvl="0" indent="0" algn="l" rtl="0">
              <a:lnSpc>
                <a:spcPct val="100000"/>
              </a:lnSpc>
              <a:spcBef>
                <a:spcPts val="0"/>
              </a:spcBef>
              <a:spcAft>
                <a:spcPts val="0"/>
              </a:spcAft>
              <a:buClr>
                <a:srgbClr val="000000"/>
              </a:buClr>
              <a:buSzPts val="2000"/>
              <a:buFont typeface="Calibri"/>
              <a:buNone/>
            </a:pPr>
            <a:r>
              <a:rPr lang="en-GB" sz="1800" b="0" i="0" u="none">
                <a:solidFill>
                  <a:srgbClr val="000000"/>
                </a:solidFill>
                <a:latin typeface="Calibri"/>
                <a:ea typeface="Calibri"/>
                <a:cs typeface="Calibri"/>
                <a:sym typeface="Calibri"/>
              </a:rPr>
              <a:t>The women we work with might be pregnant and at risk of developing a serious mental health condition due to pregnancy or birth and require monitoring and support to stay well, or are struggling with a mental health condition which has developed or worsened due to pregnancy or birth and require support and intervention.</a:t>
            </a:r>
            <a:endParaRPr sz="1200"/>
          </a:p>
          <a:p>
            <a:pPr marL="0" marR="0" lvl="0" indent="0" algn="l" rtl="0">
              <a:lnSpc>
                <a:spcPct val="100000"/>
              </a:lnSpc>
              <a:spcBef>
                <a:spcPts val="0"/>
              </a:spcBef>
              <a:spcAft>
                <a:spcPts val="0"/>
              </a:spcAft>
              <a:buClr>
                <a:srgbClr val="000000"/>
              </a:buClr>
              <a:buSzPts val="2000"/>
              <a:buFont typeface="Calibri"/>
              <a:buNone/>
            </a:pPr>
            <a:r>
              <a:rPr lang="en-GB" sz="1800" b="0" i="0" u="none">
                <a:solidFill>
                  <a:srgbClr val="000000"/>
                </a:solidFill>
                <a:latin typeface="Calibri"/>
                <a:ea typeface="Calibri"/>
                <a:cs typeface="Calibri"/>
                <a:sym typeface="Calibri"/>
              </a:rPr>
              <a:t>A woman does not always necessarily have to be pregnant to utilise our service as we also offer </a:t>
            </a:r>
            <a:r>
              <a:rPr lang="en-GB" sz="1800" b="0" i="0" u="none">
                <a:solidFill>
                  <a:srgbClr val="0F0F0F"/>
                </a:solidFill>
                <a:latin typeface="Calibri"/>
                <a:ea typeface="Calibri"/>
                <a:cs typeface="Calibri"/>
                <a:sym typeface="Calibri"/>
              </a:rPr>
              <a:t>pre-conceptual advice for women managing a pre-existing mental health condition that are planning on becoming pregnant within the future.</a:t>
            </a:r>
            <a:endParaRPr sz="1800" b="0" i="0" u="none">
              <a:solidFill>
                <a:srgbClr val="0F0F0F"/>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000"/>
              <a:buFont typeface="Calibri"/>
              <a:buNone/>
            </a:pPr>
            <a:r>
              <a:rPr lang="en-GB" sz="1800" b="0" i="0" u="none">
                <a:solidFill>
                  <a:srgbClr val="000000"/>
                </a:solidFill>
                <a:latin typeface="Calibri"/>
                <a:ea typeface="Calibri"/>
                <a:cs typeface="Calibri"/>
                <a:sym typeface="Calibri"/>
              </a:rPr>
              <a:t>We work in partnership with our women, their families and other services that may be involved to maintain continuity and quality of support and care. </a:t>
            </a:r>
            <a:endParaRPr sz="1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45">
                                            <p:txEl>
                                              <p:pRg st="0" end="0"/>
                                            </p:txEl>
                                          </p:spTgt>
                                        </p:tgtEl>
                                        <p:attrNameLst>
                                          <p:attrName>style.visibility</p:attrName>
                                        </p:attrNameLst>
                                      </p:cBhvr>
                                      <p:to>
                                        <p:strVal val="visible"/>
                                      </p:to>
                                    </p:set>
                                    <p:anim calcmode="lin" valueType="num">
                                      <p:cBhvr additive="base">
                                        <p:cTn id="7" dur="500"/>
                                        <p:tgtEl>
                                          <p:spTgt spid="34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45">
                                            <p:txEl>
                                              <p:pRg st="1" end="1"/>
                                            </p:txEl>
                                          </p:spTgt>
                                        </p:tgtEl>
                                        <p:attrNameLst>
                                          <p:attrName>style.visibility</p:attrName>
                                        </p:attrNameLst>
                                      </p:cBhvr>
                                      <p:to>
                                        <p:strVal val="visible"/>
                                      </p:to>
                                    </p:set>
                                    <p:anim calcmode="lin" valueType="num">
                                      <p:cBhvr additive="base">
                                        <p:cTn id="12" dur="500"/>
                                        <p:tgtEl>
                                          <p:spTgt spid="34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45">
                                            <p:txEl>
                                              <p:pRg st="2" end="2"/>
                                            </p:txEl>
                                          </p:spTgt>
                                        </p:tgtEl>
                                        <p:attrNameLst>
                                          <p:attrName>style.visibility</p:attrName>
                                        </p:attrNameLst>
                                      </p:cBhvr>
                                      <p:to>
                                        <p:strVal val="visible"/>
                                      </p:to>
                                    </p:set>
                                    <p:anim calcmode="lin" valueType="num">
                                      <p:cBhvr additive="base">
                                        <p:cTn id="17" dur="500"/>
                                        <p:tgtEl>
                                          <p:spTgt spid="34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45">
                                            <p:txEl>
                                              <p:pRg st="3" end="3"/>
                                            </p:txEl>
                                          </p:spTgt>
                                        </p:tgtEl>
                                        <p:attrNameLst>
                                          <p:attrName>style.visibility</p:attrName>
                                        </p:attrNameLst>
                                      </p:cBhvr>
                                      <p:to>
                                        <p:strVal val="visible"/>
                                      </p:to>
                                    </p:set>
                                    <p:anim calcmode="lin" valueType="num">
                                      <p:cBhvr additive="base">
                                        <p:cTn id="22" dur="500"/>
                                        <p:tgtEl>
                                          <p:spTgt spid="34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5"/>
          <p:cNvSpPr txBox="1">
            <a:spLocks noGrp="1"/>
          </p:cNvSpPr>
          <p:nvPr>
            <p:ph type="title"/>
          </p:nvPr>
        </p:nvSpPr>
        <p:spPr>
          <a:xfrm>
            <a:off x="163625" y="-174864"/>
            <a:ext cx="7993200" cy="4113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4000"/>
              <a:buFont typeface="Calibri"/>
              <a:buNone/>
            </a:pPr>
            <a:r>
              <a:rPr lang="en-GB" sz="3800" b="0" i="0" u="none">
                <a:solidFill>
                  <a:schemeClr val="dk1"/>
                </a:solidFill>
                <a:latin typeface="Calibri"/>
                <a:ea typeface="Calibri"/>
                <a:cs typeface="Calibri"/>
                <a:sym typeface="Calibri"/>
              </a:rPr>
              <a:t>Who’s on the team?</a:t>
            </a:r>
            <a:endParaRPr sz="3800" b="0" i="0" u="none">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4000"/>
              <a:buFont typeface="Calibri"/>
              <a:buNone/>
            </a:pPr>
            <a:endParaRPr sz="4000"/>
          </a:p>
          <a:p>
            <a:pPr marL="0" lvl="0" indent="0" algn="l" rtl="0">
              <a:lnSpc>
                <a:spcPct val="100000"/>
              </a:lnSpc>
              <a:spcBef>
                <a:spcPts val="0"/>
              </a:spcBef>
              <a:spcAft>
                <a:spcPts val="0"/>
              </a:spcAft>
              <a:buClr>
                <a:schemeClr val="dk1"/>
              </a:buClr>
              <a:buSzPts val="4000"/>
              <a:buFont typeface="Calibri"/>
              <a:buNone/>
            </a:pPr>
            <a:r>
              <a:rPr lang="en-GB" sz="1800" b="0" i="0" u="none">
                <a:solidFill>
                  <a:schemeClr val="dk1"/>
                </a:solidFill>
                <a:latin typeface="Calibri"/>
                <a:ea typeface="Calibri"/>
                <a:cs typeface="Calibri"/>
                <a:sym typeface="Calibri"/>
              </a:rPr>
              <a:t>The Rotherham Perinatal Mental Health Multidisciplinary Team is made   up   of a number of different professionals including:</a:t>
            </a:r>
            <a:br>
              <a:rPr lang="en-GB" sz="1800" b="0" i="0" u="none">
                <a:solidFill>
                  <a:schemeClr val="dk1"/>
                </a:solidFill>
                <a:latin typeface="Calibri"/>
                <a:ea typeface="Calibri"/>
                <a:cs typeface="Calibri"/>
                <a:sym typeface="Calibri"/>
              </a:rPr>
            </a:br>
            <a:r>
              <a:rPr lang="en-GB" sz="1800" b="0" i="0" u="none">
                <a:solidFill>
                  <a:schemeClr val="dk1"/>
                </a:solidFill>
                <a:latin typeface="Calibri"/>
                <a:ea typeface="Calibri"/>
                <a:cs typeface="Calibri"/>
                <a:sym typeface="Calibri"/>
              </a:rPr>
              <a:t>        * Perinatal Clinical Lead</a:t>
            </a:r>
            <a:br>
              <a:rPr lang="en-GB" sz="1800" b="0" i="0" u="none">
                <a:solidFill>
                  <a:schemeClr val="dk1"/>
                </a:solidFill>
                <a:latin typeface="Calibri"/>
                <a:ea typeface="Calibri"/>
                <a:cs typeface="Calibri"/>
                <a:sym typeface="Calibri"/>
              </a:rPr>
            </a:br>
            <a:r>
              <a:rPr lang="en-GB" sz="1800" b="0" i="0" u="none">
                <a:solidFill>
                  <a:schemeClr val="dk1"/>
                </a:solidFill>
                <a:latin typeface="Calibri"/>
                <a:ea typeface="Calibri"/>
                <a:cs typeface="Calibri"/>
                <a:sym typeface="Calibri"/>
              </a:rPr>
              <a:t>        * Mental Health Nurses</a:t>
            </a:r>
            <a:br>
              <a:rPr lang="en-GB" sz="1800" b="0" i="0" u="none">
                <a:solidFill>
                  <a:schemeClr val="dk1"/>
                </a:solidFill>
                <a:latin typeface="Calibri"/>
                <a:ea typeface="Calibri"/>
                <a:cs typeface="Calibri"/>
                <a:sym typeface="Calibri"/>
              </a:rPr>
            </a:br>
            <a:r>
              <a:rPr lang="en-GB" sz="1800" b="0" i="0" u="none">
                <a:solidFill>
                  <a:schemeClr val="dk1"/>
                </a:solidFill>
                <a:latin typeface="Calibri"/>
                <a:ea typeface="Calibri"/>
                <a:cs typeface="Calibri"/>
                <a:sym typeface="Calibri"/>
              </a:rPr>
              <a:t>        * Perinatal Social worker</a:t>
            </a:r>
            <a:br>
              <a:rPr lang="en-GB" sz="1800" b="0" i="0" u="none">
                <a:solidFill>
                  <a:schemeClr val="dk1"/>
                </a:solidFill>
                <a:latin typeface="Calibri"/>
                <a:ea typeface="Calibri"/>
                <a:cs typeface="Calibri"/>
                <a:sym typeface="Calibri"/>
              </a:rPr>
            </a:br>
            <a:r>
              <a:rPr lang="en-GB" sz="1800" b="0" i="0" u="none">
                <a:solidFill>
                  <a:schemeClr val="dk1"/>
                </a:solidFill>
                <a:latin typeface="Calibri"/>
                <a:ea typeface="Calibri"/>
                <a:cs typeface="Calibri"/>
                <a:sym typeface="Calibri"/>
              </a:rPr>
              <a:t>        * Occupational Therapist</a:t>
            </a:r>
            <a:br>
              <a:rPr lang="en-GB" sz="1800" b="0" i="0" u="none">
                <a:solidFill>
                  <a:schemeClr val="dk1"/>
                </a:solidFill>
                <a:latin typeface="Calibri"/>
                <a:ea typeface="Calibri"/>
                <a:cs typeface="Calibri"/>
                <a:sym typeface="Calibri"/>
              </a:rPr>
            </a:br>
            <a:r>
              <a:rPr lang="en-GB" sz="1800" b="0" i="0" u="none">
                <a:solidFill>
                  <a:schemeClr val="dk1"/>
                </a:solidFill>
                <a:latin typeface="Calibri"/>
                <a:ea typeface="Calibri"/>
                <a:cs typeface="Calibri"/>
                <a:sym typeface="Calibri"/>
              </a:rPr>
              <a:t>        * Support Worker</a:t>
            </a:r>
            <a:br>
              <a:rPr lang="en-GB" sz="1800" b="0" i="0" u="none">
                <a:solidFill>
                  <a:schemeClr val="dk1"/>
                </a:solidFill>
                <a:latin typeface="Calibri"/>
                <a:ea typeface="Calibri"/>
                <a:cs typeface="Calibri"/>
                <a:sym typeface="Calibri"/>
              </a:rPr>
            </a:br>
            <a:r>
              <a:rPr lang="en-GB" sz="1800" b="0" i="0" u="none">
                <a:solidFill>
                  <a:schemeClr val="dk1"/>
                </a:solidFill>
                <a:latin typeface="Calibri"/>
                <a:ea typeface="Calibri"/>
                <a:cs typeface="Calibri"/>
                <a:sym typeface="Calibri"/>
              </a:rPr>
              <a:t>        *Administrators</a:t>
            </a:r>
            <a:br>
              <a:rPr lang="en-GB" sz="1800" b="0" i="0" u="none">
                <a:solidFill>
                  <a:schemeClr val="dk1"/>
                </a:solidFill>
                <a:latin typeface="Calibri"/>
                <a:ea typeface="Calibri"/>
                <a:cs typeface="Calibri"/>
                <a:sym typeface="Calibri"/>
              </a:rPr>
            </a:br>
            <a:r>
              <a:rPr lang="en-GB" sz="1800" b="0" i="0" u="none">
                <a:solidFill>
                  <a:schemeClr val="dk1"/>
                </a:solidFill>
                <a:latin typeface="Calibri"/>
                <a:ea typeface="Calibri"/>
                <a:cs typeface="Calibri"/>
                <a:sym typeface="Calibri"/>
              </a:rPr>
              <a:t>        * Nursery Nurse</a:t>
            </a:r>
            <a:br>
              <a:rPr lang="en-GB" sz="1800" b="0" i="0" u="none">
                <a:solidFill>
                  <a:schemeClr val="dk1"/>
                </a:solidFill>
                <a:latin typeface="Calibri"/>
                <a:ea typeface="Calibri"/>
                <a:cs typeface="Calibri"/>
                <a:sym typeface="Calibri"/>
              </a:rPr>
            </a:br>
            <a:r>
              <a:rPr lang="en-GB" sz="1800" b="0" i="0" u="none">
                <a:solidFill>
                  <a:schemeClr val="dk1"/>
                </a:solidFill>
                <a:latin typeface="Calibri"/>
                <a:ea typeface="Calibri"/>
                <a:cs typeface="Calibri"/>
                <a:sym typeface="Calibri"/>
              </a:rPr>
              <a:t>        * Psychologist and Assistant Psychologist</a:t>
            </a:r>
            <a:br>
              <a:rPr lang="en-GB" sz="1800" b="0" i="0" u="none">
                <a:solidFill>
                  <a:schemeClr val="dk1"/>
                </a:solidFill>
                <a:latin typeface="Calibri"/>
                <a:ea typeface="Calibri"/>
                <a:cs typeface="Calibri"/>
                <a:sym typeface="Calibri"/>
              </a:rPr>
            </a:br>
            <a:r>
              <a:rPr lang="en-GB" sz="1800" b="0" i="0" u="none">
                <a:solidFill>
                  <a:schemeClr val="dk1"/>
                </a:solidFill>
                <a:latin typeface="Calibri"/>
                <a:ea typeface="Calibri"/>
                <a:cs typeface="Calibri"/>
                <a:sym typeface="Calibri"/>
              </a:rPr>
              <a:t>        * Psychiatrist</a:t>
            </a:r>
            <a:br>
              <a:rPr lang="en-GB" sz="1800" b="0" i="0" u="none">
                <a:solidFill>
                  <a:schemeClr val="dk1"/>
                </a:solidFill>
                <a:latin typeface="Calibri"/>
                <a:ea typeface="Calibri"/>
                <a:cs typeface="Calibri"/>
                <a:sym typeface="Calibri"/>
              </a:rPr>
            </a:br>
            <a:r>
              <a:rPr lang="en-GB" sz="1800" b="0" i="0" u="none">
                <a:solidFill>
                  <a:schemeClr val="dk1"/>
                </a:solidFill>
                <a:latin typeface="Calibri"/>
                <a:ea typeface="Calibri"/>
                <a:cs typeface="Calibri"/>
                <a:sym typeface="Calibri"/>
              </a:rPr>
              <a:t>With further expansion within the team later on in the year!</a:t>
            </a:r>
            <a:br>
              <a:rPr lang="en-GB" sz="1800" b="0" i="0" u="none">
                <a:solidFill>
                  <a:schemeClr val="dk1"/>
                </a:solidFill>
                <a:latin typeface="Calibri"/>
                <a:ea typeface="Calibri"/>
                <a:cs typeface="Calibri"/>
                <a:sym typeface="Calibri"/>
              </a:rPr>
            </a:br>
            <a:r>
              <a:rPr lang="en-GB" sz="4000" b="0" i="0" u="none">
                <a:solidFill>
                  <a:schemeClr val="dk1"/>
                </a:solidFill>
                <a:latin typeface="Calibri"/>
                <a:ea typeface="Calibri"/>
                <a:cs typeface="Calibri"/>
                <a:sym typeface="Calibri"/>
              </a:rPr>
              <a:t/>
            </a:r>
            <a:br>
              <a:rPr lang="en-GB" sz="4000" b="0" i="0" u="none">
                <a:solidFill>
                  <a:schemeClr val="dk1"/>
                </a:solidFill>
                <a:latin typeface="Calibri"/>
                <a:ea typeface="Calibri"/>
                <a:cs typeface="Calibri"/>
                <a:sym typeface="Calibri"/>
              </a:rPr>
            </a:b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8"/>
          <p:cNvSpPr txBox="1">
            <a:spLocks noGrp="1"/>
          </p:cNvSpPr>
          <p:nvPr>
            <p:ph type="title"/>
          </p:nvPr>
        </p:nvSpPr>
        <p:spPr>
          <a:xfrm>
            <a:off x="311700" y="51800"/>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u="sng">
                <a:solidFill>
                  <a:srgbClr val="2F3D85"/>
                </a:solidFill>
                <a:latin typeface="Open Sans"/>
                <a:ea typeface="Open Sans"/>
                <a:cs typeface="Open Sans"/>
                <a:sym typeface="Open Sans"/>
              </a:rPr>
              <a:t>Ground Rules</a:t>
            </a:r>
            <a:endParaRPr u="sng">
              <a:solidFill>
                <a:srgbClr val="2F3D85"/>
              </a:solidFill>
              <a:latin typeface="Open Sans"/>
              <a:ea typeface="Open Sans"/>
              <a:cs typeface="Open Sans"/>
              <a:sym typeface="Open Sans"/>
            </a:endParaRPr>
          </a:p>
        </p:txBody>
      </p:sp>
      <p:sp>
        <p:nvSpPr>
          <p:cNvPr id="192" name="Google Shape;192;p38"/>
          <p:cNvSpPr txBox="1">
            <a:spLocks noGrp="1"/>
          </p:cNvSpPr>
          <p:nvPr>
            <p:ph type="body" idx="1"/>
          </p:nvPr>
        </p:nvSpPr>
        <p:spPr>
          <a:xfrm>
            <a:off x="66600" y="630300"/>
            <a:ext cx="5484000" cy="4513200"/>
          </a:xfrm>
          <a:prstGeom prst="rect">
            <a:avLst/>
          </a:prstGeom>
          <a:noFill/>
          <a:ln>
            <a:noFill/>
          </a:ln>
        </p:spPr>
        <p:txBody>
          <a:bodyPr spcFirstLastPara="1" wrap="square" lIns="91425" tIns="91425" rIns="91425" bIns="91425" anchor="t" anchorCtr="0">
            <a:noAutofit/>
          </a:bodyPr>
          <a:lstStyle/>
          <a:p>
            <a:pPr marL="457200" lvl="0" indent="-310832" algn="l" rtl="0">
              <a:lnSpc>
                <a:spcPct val="150000"/>
              </a:lnSpc>
              <a:spcBef>
                <a:spcPts val="0"/>
              </a:spcBef>
              <a:spcAft>
                <a:spcPts val="0"/>
              </a:spcAft>
              <a:buClr>
                <a:srgbClr val="000000"/>
              </a:buClr>
              <a:buSzPts val="1295"/>
              <a:buChar char="●"/>
            </a:pPr>
            <a:r>
              <a:rPr lang="en-GB" sz="1295">
                <a:solidFill>
                  <a:srgbClr val="2F3D85"/>
                </a:solidFill>
              </a:rPr>
              <a:t>If we lose you during the session or you have wifi connection issues, please rejoin the meeting, following the same link/meeting ID and password.</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To limit background noise, please keep your microphone off unless speaking.</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This is an information giving session, rather than a clinical advice session.</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Any questions for our guest speakers should be asked at the end of their presentation, during the Q&amp;A section.</a:t>
            </a:r>
            <a:endParaRPr sz="1295">
              <a:solidFill>
                <a:srgbClr val="2F3D85"/>
              </a:solidFill>
            </a:endParaRPr>
          </a:p>
          <a:p>
            <a:pPr marL="457200" lvl="0" indent="-310832" algn="l" rtl="0">
              <a:lnSpc>
                <a:spcPct val="150000"/>
              </a:lnSpc>
              <a:spcBef>
                <a:spcPts val="0"/>
              </a:spcBef>
              <a:spcAft>
                <a:spcPts val="0"/>
              </a:spcAft>
              <a:buClr>
                <a:srgbClr val="2F3D85"/>
              </a:buClr>
              <a:buSzPts val="1295"/>
              <a:buChar char="●"/>
            </a:pPr>
            <a:r>
              <a:rPr lang="en-GB" sz="1295">
                <a:solidFill>
                  <a:srgbClr val="2F3D85"/>
                </a:solidFill>
              </a:rPr>
              <a:t>Please use the chat or raise your hand to connect with our guest </a:t>
            </a:r>
            <a:endParaRPr sz="1295">
              <a:solidFill>
                <a:srgbClr val="2F3D85"/>
              </a:solidFill>
            </a:endParaRPr>
          </a:p>
          <a:p>
            <a:pPr marL="0" lvl="0" indent="0" algn="ctr" rtl="0">
              <a:lnSpc>
                <a:spcPct val="150000"/>
              </a:lnSpc>
              <a:spcBef>
                <a:spcPts val="0"/>
              </a:spcBef>
              <a:spcAft>
                <a:spcPts val="0"/>
              </a:spcAft>
              <a:buSzPts val="1400"/>
              <a:buNone/>
            </a:pPr>
            <a:r>
              <a:rPr lang="en-GB" sz="1295">
                <a:solidFill>
                  <a:srgbClr val="2F3D85"/>
                </a:solidFill>
              </a:rPr>
              <a:t>……. And lastly ..…..</a:t>
            </a:r>
            <a:endParaRPr sz="1295">
              <a:solidFill>
                <a:srgbClr val="2F3D85"/>
              </a:solidFill>
            </a:endParaRPr>
          </a:p>
          <a:p>
            <a:pPr marL="0" lvl="0" indent="0" algn="ctr" rtl="0">
              <a:lnSpc>
                <a:spcPct val="150000"/>
              </a:lnSpc>
              <a:spcBef>
                <a:spcPts val="0"/>
              </a:spcBef>
              <a:spcAft>
                <a:spcPts val="0"/>
              </a:spcAft>
              <a:buSzPts val="1400"/>
              <a:buNone/>
            </a:pPr>
            <a:r>
              <a:rPr lang="en-GB" sz="1295">
                <a:solidFill>
                  <a:srgbClr val="2F3D85"/>
                </a:solidFill>
              </a:rPr>
              <a:t>Please be respectful to each other and each others opinions.</a:t>
            </a:r>
            <a:r>
              <a:rPr lang="en-GB" sz="1495" b="1">
                <a:solidFill>
                  <a:srgbClr val="2F3D85"/>
                </a:solidFill>
              </a:rPr>
              <a:t> </a:t>
            </a:r>
            <a:endParaRPr sz="1495" b="1">
              <a:solidFill>
                <a:srgbClr val="2F3D85"/>
              </a:solidFill>
            </a:endParaRPr>
          </a:p>
          <a:p>
            <a:pPr marL="0" lvl="0" indent="0" algn="ctr" rtl="0">
              <a:lnSpc>
                <a:spcPct val="150000"/>
              </a:lnSpc>
              <a:spcBef>
                <a:spcPts val="0"/>
              </a:spcBef>
              <a:spcAft>
                <a:spcPts val="0"/>
              </a:spcAft>
              <a:buSzPts val="1400"/>
              <a:buNone/>
            </a:pPr>
            <a:endParaRPr sz="395" b="1">
              <a:solidFill>
                <a:srgbClr val="2F3D85"/>
              </a:solidFill>
            </a:endParaRPr>
          </a:p>
          <a:p>
            <a:pPr marL="0" lvl="0" indent="0" algn="ctr" rtl="0">
              <a:lnSpc>
                <a:spcPct val="150000"/>
              </a:lnSpc>
              <a:spcBef>
                <a:spcPts val="0"/>
              </a:spcBef>
              <a:spcAft>
                <a:spcPts val="0"/>
              </a:spcAft>
              <a:buSzPts val="1400"/>
              <a:buNone/>
            </a:pPr>
            <a:r>
              <a:rPr lang="en-GB" sz="1295" b="1">
                <a:solidFill>
                  <a:srgbClr val="2F3D85"/>
                </a:solidFill>
              </a:rPr>
              <a:t>Thank you for attending and we hope you enjoy the session.</a:t>
            </a:r>
            <a:endParaRPr sz="1295" b="1">
              <a:solidFill>
                <a:srgbClr val="2F3D85"/>
              </a:solidFill>
            </a:endParaRPr>
          </a:p>
        </p:txBody>
      </p:sp>
      <p:pic>
        <p:nvPicPr>
          <p:cNvPr id="193" name="Google Shape;193;p38"/>
          <p:cNvPicPr preferRelativeResize="0"/>
          <p:nvPr/>
        </p:nvPicPr>
        <p:blipFill rotWithShape="1">
          <a:blip r:embed="rId3">
            <a:alphaModFix/>
          </a:blip>
          <a:srcRect/>
          <a:stretch/>
        </p:blipFill>
        <p:spPr>
          <a:xfrm>
            <a:off x="6496045" y="4539370"/>
            <a:ext cx="2647951" cy="604125"/>
          </a:xfrm>
          <a:prstGeom prst="rect">
            <a:avLst/>
          </a:prstGeom>
          <a:noFill/>
          <a:ln>
            <a:noFill/>
          </a:ln>
        </p:spPr>
      </p:pic>
      <p:sp>
        <p:nvSpPr>
          <p:cNvPr id="194" name="Google Shape;194;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a:t>
            </a:fld>
            <a:endParaRPr/>
          </a:p>
        </p:txBody>
      </p:sp>
      <p:pic>
        <p:nvPicPr>
          <p:cNvPr id="195" name="Google Shape;195;p38"/>
          <p:cNvPicPr preferRelativeResize="0"/>
          <p:nvPr/>
        </p:nvPicPr>
        <p:blipFill rotWithShape="1">
          <a:blip r:embed="rId4">
            <a:alphaModFix/>
          </a:blip>
          <a:srcRect/>
          <a:stretch/>
        </p:blipFill>
        <p:spPr>
          <a:xfrm>
            <a:off x="0" y="-263875"/>
            <a:ext cx="996550" cy="996550"/>
          </a:xfrm>
          <a:prstGeom prst="rect">
            <a:avLst/>
          </a:prstGeom>
          <a:noFill/>
          <a:ln>
            <a:noFill/>
          </a:ln>
        </p:spPr>
      </p:pic>
      <p:pic>
        <p:nvPicPr>
          <p:cNvPr id="196" name="Google Shape;196;p38"/>
          <p:cNvPicPr preferRelativeResize="0"/>
          <p:nvPr/>
        </p:nvPicPr>
        <p:blipFill rotWithShape="1">
          <a:blip r:embed="rId4">
            <a:alphaModFix/>
          </a:blip>
          <a:srcRect/>
          <a:stretch/>
        </p:blipFill>
        <p:spPr>
          <a:xfrm>
            <a:off x="8147450" y="-192400"/>
            <a:ext cx="996550" cy="9965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1000"/>
                                        <p:tgtEl>
                                          <p:spTgt spid="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56"/>
          <p:cNvSpPr txBox="1"/>
          <p:nvPr/>
        </p:nvSpPr>
        <p:spPr>
          <a:xfrm>
            <a:off x="971550" y="1042884"/>
            <a:ext cx="67692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sz="2000" b="1" i="0" u="sng">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000" b="1" i="0" u="sng">
              <a:solidFill>
                <a:schemeClr val="dk1"/>
              </a:solidFill>
              <a:latin typeface="Calibri"/>
              <a:ea typeface="Calibri"/>
              <a:cs typeface="Calibri"/>
              <a:sym typeface="Calibri"/>
            </a:endParaRPr>
          </a:p>
        </p:txBody>
      </p:sp>
      <p:sp>
        <p:nvSpPr>
          <p:cNvPr id="356" name="Google Shape;356;p56"/>
          <p:cNvSpPr txBox="1"/>
          <p:nvPr/>
        </p:nvSpPr>
        <p:spPr>
          <a:xfrm>
            <a:off x="171275" y="127610"/>
            <a:ext cx="7272300" cy="4425000"/>
          </a:xfrm>
          <a:prstGeom prst="rect">
            <a:avLst/>
          </a:prstGeom>
          <a:noFill/>
          <a:ln>
            <a:noFill/>
          </a:ln>
        </p:spPr>
        <p:txBody>
          <a:bodyPr spcFirstLastPara="1" wrap="square" lIns="91425" tIns="45700" rIns="91425" bIns="45700" anchor="t" anchorCtr="0">
            <a:spAutoFit/>
          </a:bodyPr>
          <a:lstStyle/>
          <a:p>
            <a:pPr marL="0" marR="0" lvl="0" indent="0" algn="l" rtl="0">
              <a:lnSpc>
                <a:spcPct val="119000"/>
              </a:lnSpc>
              <a:spcBef>
                <a:spcPts val="0"/>
              </a:spcBef>
              <a:spcAft>
                <a:spcPts val="0"/>
              </a:spcAft>
              <a:buClr>
                <a:srgbClr val="4475A1"/>
              </a:buClr>
              <a:buSzPts val="2800"/>
              <a:buFont typeface="Calibri"/>
              <a:buNone/>
            </a:pPr>
            <a:r>
              <a:rPr lang="en-GB" sz="2800" b="0" i="0" u="sng">
                <a:solidFill>
                  <a:srgbClr val="4475A1"/>
                </a:solidFill>
                <a:latin typeface="Calibri"/>
                <a:ea typeface="Calibri"/>
                <a:cs typeface="Calibri"/>
                <a:sym typeface="Calibri"/>
              </a:rPr>
              <a:t>LIGHT SERVICE</a:t>
            </a:r>
            <a:endParaRPr/>
          </a:p>
          <a:p>
            <a:pPr marL="0" marR="0" lvl="0" indent="0" algn="l" rtl="0">
              <a:lnSpc>
                <a:spcPct val="119000"/>
              </a:lnSpc>
              <a:spcBef>
                <a:spcPts val="600"/>
              </a:spcBef>
              <a:spcAft>
                <a:spcPts val="0"/>
              </a:spcAft>
              <a:buClr>
                <a:srgbClr val="4475A1"/>
              </a:buClr>
              <a:buSzPts val="2800"/>
              <a:buFont typeface="Calibri"/>
              <a:buNone/>
            </a:pPr>
            <a:r>
              <a:rPr lang="en-GB" sz="2800" b="0" i="0" u="none">
                <a:solidFill>
                  <a:srgbClr val="4475A1"/>
                </a:solidFill>
                <a:latin typeface="Calibri"/>
                <a:ea typeface="Calibri"/>
                <a:cs typeface="Calibri"/>
                <a:sym typeface="Calibri"/>
              </a:rPr>
              <a:t>Pregnancy and Post-natal   Support</a:t>
            </a:r>
            <a:endParaRPr/>
          </a:p>
          <a:p>
            <a:pPr marL="0" marR="0" lvl="0" indent="0" algn="l" rtl="0">
              <a:lnSpc>
                <a:spcPct val="119000"/>
              </a:lnSpc>
              <a:spcBef>
                <a:spcPts val="600"/>
              </a:spcBef>
              <a:spcAft>
                <a:spcPts val="0"/>
              </a:spcAft>
              <a:buClr>
                <a:schemeClr val="dk1"/>
              </a:buClr>
              <a:buSzPts val="2800"/>
              <a:buFont typeface="Arial"/>
              <a:buNone/>
            </a:pPr>
            <a:endParaRPr sz="2800" b="0" i="0" u="none">
              <a:solidFill>
                <a:srgbClr val="000000"/>
              </a:solidFill>
              <a:latin typeface="Calibri"/>
              <a:ea typeface="Calibri"/>
              <a:cs typeface="Calibri"/>
              <a:sym typeface="Calibri"/>
            </a:endParaRPr>
          </a:p>
          <a:p>
            <a:pPr marL="0" marR="0" lvl="0" indent="0" algn="l" rtl="0">
              <a:lnSpc>
                <a:spcPct val="119000"/>
              </a:lnSpc>
              <a:spcBef>
                <a:spcPts val="600"/>
              </a:spcBef>
              <a:spcAft>
                <a:spcPts val="0"/>
              </a:spcAft>
              <a:buClr>
                <a:srgbClr val="000000"/>
              </a:buClr>
              <a:buSzPts val="1800"/>
              <a:buFont typeface="Calibri"/>
              <a:buNone/>
            </a:pPr>
            <a:r>
              <a:rPr lang="en-GB" sz="1800" b="0" i="0" u="none">
                <a:solidFill>
                  <a:srgbClr val="000000"/>
                </a:solidFill>
                <a:latin typeface="Calibri"/>
                <a:ea typeface="Calibri"/>
                <a:cs typeface="Calibri"/>
                <a:sym typeface="Calibri"/>
              </a:rPr>
              <a:t>Light provides emotional support from pregnancy up to 2 years post-natal, delivered by trained peer support workers and volunteer counsellors. </a:t>
            </a:r>
            <a:endParaRPr/>
          </a:p>
          <a:p>
            <a:pPr marL="0" marR="0" lvl="0" indent="0" algn="l" rtl="0">
              <a:lnSpc>
                <a:spcPct val="119000"/>
              </a:lnSpc>
              <a:spcBef>
                <a:spcPts val="600"/>
              </a:spcBef>
              <a:spcAft>
                <a:spcPts val="0"/>
              </a:spcAft>
              <a:buClr>
                <a:srgbClr val="000000"/>
              </a:buClr>
              <a:buSzPts val="1800"/>
              <a:buFont typeface="Calibri"/>
              <a:buNone/>
            </a:pPr>
            <a:r>
              <a:rPr lang="en-GB" sz="1800" b="0" i="0" u="none">
                <a:solidFill>
                  <a:srgbClr val="000000"/>
                </a:solidFill>
                <a:latin typeface="Calibri"/>
                <a:ea typeface="Calibri"/>
                <a:cs typeface="Calibri"/>
                <a:sym typeface="Calibri"/>
              </a:rPr>
              <a:t>Light hosts weekly support groups, alongside monthly classes e.g., baby massage and also offers 1:1 lived experience support and 1:1 counselling.</a:t>
            </a:r>
            <a:endParaRPr/>
          </a:p>
          <a:p>
            <a:pPr marL="0" marR="0" lvl="0" indent="0" algn="l" rtl="0">
              <a:lnSpc>
                <a:spcPct val="119000"/>
              </a:lnSpc>
              <a:spcBef>
                <a:spcPts val="600"/>
              </a:spcBef>
              <a:spcAft>
                <a:spcPts val="0"/>
              </a:spcAft>
              <a:buClr>
                <a:srgbClr val="000000"/>
              </a:buClr>
              <a:buSzPts val="1800"/>
              <a:buFont typeface="Calibri"/>
              <a:buNone/>
            </a:pPr>
            <a:r>
              <a:rPr lang="en-GB" sz="1800" b="0" i="0" u="none">
                <a:solidFill>
                  <a:srgbClr val="000000"/>
                </a:solidFill>
                <a:latin typeface="Calibri"/>
                <a:ea typeface="Calibri"/>
                <a:cs typeface="Calibri"/>
                <a:sym typeface="Calibri"/>
              </a:rPr>
              <a:t>contactus@lightsheffield.org.uk </a:t>
            </a:r>
            <a:endParaRPr/>
          </a:p>
          <a:p>
            <a:pPr marL="0" marR="0" lvl="0" indent="0" algn="l" rtl="0">
              <a:lnSpc>
                <a:spcPct val="119000"/>
              </a:lnSpc>
              <a:spcBef>
                <a:spcPts val="600"/>
              </a:spcBef>
              <a:spcAft>
                <a:spcPts val="0"/>
              </a:spcAft>
              <a:buClr>
                <a:srgbClr val="000000"/>
              </a:buClr>
              <a:buSzPts val="1800"/>
              <a:buFont typeface="Calibri"/>
              <a:buNone/>
            </a:pPr>
            <a:r>
              <a:rPr lang="en-GB" sz="1800" b="0" i="0" u="none">
                <a:solidFill>
                  <a:srgbClr val="000000"/>
                </a:solidFill>
                <a:latin typeface="Calibri"/>
                <a:ea typeface="Calibri"/>
                <a:cs typeface="Calibri"/>
                <a:sym typeface="Calibri"/>
              </a:rPr>
              <a:t>Telephone 0114 4388962</a:t>
            </a:r>
            <a:endParaRPr/>
          </a:p>
          <a:p>
            <a:pPr marL="0" marR="0" lvl="0" indent="0" algn="l" rtl="0">
              <a:lnSpc>
                <a:spcPct val="119000"/>
              </a:lnSpc>
              <a:spcBef>
                <a:spcPts val="600"/>
              </a:spcBef>
              <a:spcAft>
                <a:spcPts val="0"/>
              </a:spcAft>
              <a:buClr>
                <a:srgbClr val="000000"/>
              </a:buClr>
              <a:buSzPts val="1800"/>
              <a:buFont typeface="Calibri"/>
              <a:buNone/>
            </a:pPr>
            <a:r>
              <a:rPr lang="en-GB" sz="1800" b="0" i="0" u="none">
                <a:solidFill>
                  <a:srgbClr val="000000"/>
                </a:solidFill>
                <a:latin typeface="Calibri"/>
                <a:ea typeface="Calibri"/>
                <a:cs typeface="Calibri"/>
                <a:sym typeface="Calibri"/>
              </a:rPr>
              <a:t>Self– referrals via referral form on website</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57"/>
          <p:cNvSpPr txBox="1"/>
          <p:nvPr/>
        </p:nvSpPr>
        <p:spPr>
          <a:xfrm>
            <a:off x="267325" y="122064"/>
            <a:ext cx="7345500" cy="4245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endParaRPr sz="1800" b="1" i="0" u="sng">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1" i="0" u="sng">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GB" sz="1700" b="1" i="0" u="sng">
                <a:solidFill>
                  <a:schemeClr val="dk1"/>
                </a:solidFill>
                <a:latin typeface="Arial"/>
                <a:ea typeface="Arial"/>
                <a:cs typeface="Arial"/>
                <a:sym typeface="Arial"/>
              </a:rPr>
              <a:t>ROTHERHAM PERINATAL MENTAL HEALTH TEAM</a:t>
            </a:r>
            <a:r>
              <a:rPr lang="en-GB" sz="1800" b="1" i="0" u="sng">
                <a:solidFill>
                  <a:schemeClr val="dk1"/>
                </a:solidFill>
                <a:latin typeface="Arial"/>
                <a:ea typeface="Arial"/>
                <a:cs typeface="Arial"/>
                <a:sym typeface="Arial"/>
              </a:rPr>
              <a:t> </a:t>
            </a:r>
            <a:endParaRPr/>
          </a:p>
          <a:p>
            <a:pPr marL="0" marR="0" lvl="0" indent="0" algn="l" rtl="0">
              <a:lnSpc>
                <a:spcPct val="100000"/>
              </a:lnSpc>
              <a:spcBef>
                <a:spcPts val="0"/>
              </a:spcBef>
              <a:spcAft>
                <a:spcPts val="0"/>
              </a:spcAft>
              <a:buClr>
                <a:schemeClr val="dk1"/>
              </a:buClr>
              <a:buSzPts val="1800"/>
              <a:buFont typeface="Arial"/>
              <a:buNone/>
            </a:pPr>
            <a:endParaRPr sz="1800" b="1" i="0" u="sng">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Calibri"/>
              <a:buNone/>
            </a:pPr>
            <a:r>
              <a:rPr lang="en-GB" sz="1800" b="0" i="0" u="none">
                <a:solidFill>
                  <a:schemeClr val="dk1"/>
                </a:solidFill>
                <a:latin typeface="Calibri"/>
                <a:ea typeface="Calibri"/>
                <a:cs typeface="Calibri"/>
                <a:sym typeface="Calibri"/>
              </a:rPr>
              <a:t>If you or anyone you know is pregnant or has given birth within the last 12 months and have any concerns around mental health please access professional support and they can make a referral.</a:t>
            </a:r>
            <a:endParaRPr/>
          </a:p>
          <a:p>
            <a:pPr marL="0" marR="0" lvl="0" indent="0" algn="ctr" rtl="0">
              <a:lnSpc>
                <a:spcPct val="100000"/>
              </a:lnSpc>
              <a:spcBef>
                <a:spcPts val="0"/>
              </a:spcBef>
              <a:spcAft>
                <a:spcPts val="0"/>
              </a:spcAft>
              <a:buClr>
                <a:schemeClr val="dk1"/>
              </a:buClr>
              <a:buSzPts val="1800"/>
              <a:buFont typeface="Arial"/>
              <a:buNone/>
            </a:pPr>
            <a:endParaRPr sz="1800" b="1" i="0" u="sng">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800"/>
              <a:buFont typeface="Calibri"/>
              <a:buNone/>
            </a:pPr>
            <a:r>
              <a:rPr lang="en-GB" sz="1800" b="1" i="0" u="sng">
                <a:solidFill>
                  <a:schemeClr val="dk1"/>
                </a:solidFill>
                <a:latin typeface="Calibri"/>
                <a:ea typeface="Calibri"/>
                <a:cs typeface="Calibri"/>
                <a:sym typeface="Calibri"/>
              </a:rPr>
              <a:t>Contact details</a:t>
            </a:r>
            <a:endParaRPr/>
          </a:p>
          <a:p>
            <a:pPr marL="0" marR="0" lvl="0" indent="0" algn="l" rtl="0">
              <a:lnSpc>
                <a:spcPct val="120000"/>
              </a:lnSpc>
              <a:spcBef>
                <a:spcPts val="0"/>
              </a:spcBef>
              <a:spcAft>
                <a:spcPts val="0"/>
              </a:spcAft>
              <a:buClr>
                <a:schemeClr val="dk1"/>
              </a:buClr>
              <a:buSzPts val="1800"/>
              <a:buFont typeface="Arial"/>
              <a:buNone/>
            </a:pPr>
            <a:r>
              <a:rPr lang="en-GB" sz="1800" b="0" i="0" u="none">
                <a:solidFill>
                  <a:schemeClr val="dk1"/>
                </a:solidFill>
                <a:latin typeface="Arial"/>
                <a:ea typeface="Arial"/>
                <a:cs typeface="Arial"/>
                <a:sym typeface="Arial"/>
              </a:rPr>
              <a:t>Rotherham Perinatal Mental Health Team </a:t>
            </a:r>
            <a:endParaRPr sz="1800" b="0" i="0" u="none">
              <a:solidFill>
                <a:schemeClr val="dk1"/>
              </a:solidFill>
              <a:latin typeface="Calibri"/>
              <a:ea typeface="Calibri"/>
              <a:cs typeface="Calibri"/>
              <a:sym typeface="Calibri"/>
            </a:endParaRPr>
          </a:p>
          <a:p>
            <a:pPr marL="0" marR="0" lvl="0" indent="0" algn="l" rtl="0">
              <a:lnSpc>
                <a:spcPct val="120000"/>
              </a:lnSpc>
              <a:spcBef>
                <a:spcPts val="1000"/>
              </a:spcBef>
              <a:spcAft>
                <a:spcPts val="0"/>
              </a:spcAft>
              <a:buClr>
                <a:schemeClr val="dk1"/>
              </a:buClr>
              <a:buSzPts val="1800"/>
              <a:buFont typeface="Arial"/>
              <a:buNone/>
            </a:pPr>
            <a:r>
              <a:rPr lang="en-GB" sz="1800" b="0" i="0" u="none">
                <a:solidFill>
                  <a:schemeClr val="dk1"/>
                </a:solidFill>
                <a:latin typeface="Arial"/>
                <a:ea typeface="Arial"/>
                <a:cs typeface="Arial"/>
                <a:sym typeface="Arial"/>
              </a:rPr>
              <a:t>220 Badsley Moor Lane, Rotherham, South Yorkshire, S65 2QU</a:t>
            </a:r>
            <a:endParaRPr/>
          </a:p>
          <a:p>
            <a:pPr marL="0" marR="0" lvl="0" indent="0" algn="l" rtl="0">
              <a:lnSpc>
                <a:spcPct val="120000"/>
              </a:lnSpc>
              <a:spcBef>
                <a:spcPts val="1000"/>
              </a:spcBef>
              <a:spcAft>
                <a:spcPts val="0"/>
              </a:spcAft>
              <a:buClr>
                <a:schemeClr val="dk1"/>
              </a:buClr>
              <a:buSzPts val="1800"/>
              <a:buFont typeface="Arial"/>
              <a:buNone/>
            </a:pPr>
            <a:r>
              <a:rPr lang="en-GB" sz="1800" b="0" i="0" u="none">
                <a:solidFill>
                  <a:schemeClr val="dk1"/>
                </a:solidFill>
                <a:latin typeface="Arial"/>
                <a:ea typeface="Arial"/>
                <a:cs typeface="Arial"/>
                <a:sym typeface="Arial"/>
              </a:rPr>
              <a:t>Telephone: 03000 215209</a:t>
            </a:r>
            <a:endParaRPr/>
          </a:p>
          <a:p>
            <a:pPr marL="0" marR="0" lvl="0" indent="0" algn="l" rtl="0">
              <a:lnSpc>
                <a:spcPct val="120000"/>
              </a:lnSpc>
              <a:spcBef>
                <a:spcPts val="1000"/>
              </a:spcBef>
              <a:spcAft>
                <a:spcPts val="0"/>
              </a:spcAft>
              <a:buClr>
                <a:schemeClr val="dk1"/>
              </a:buClr>
              <a:buSzPts val="1800"/>
              <a:buFont typeface="Arial"/>
              <a:buNone/>
            </a:pPr>
            <a:r>
              <a:rPr lang="en-GB" sz="1800" b="0" i="0" u="none">
                <a:solidFill>
                  <a:schemeClr val="dk1"/>
                </a:solidFill>
                <a:latin typeface="Arial"/>
                <a:ea typeface="Arial"/>
                <a:cs typeface="Arial"/>
                <a:sym typeface="Arial"/>
              </a:rPr>
              <a:t>Email: rdash.rotherhamperinatalservice@nhs.net</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58"/>
          <p:cNvSpPr/>
          <p:nvPr/>
        </p:nvSpPr>
        <p:spPr>
          <a:xfrm rot="496575">
            <a:off x="1146921" y="424718"/>
            <a:ext cx="6143299" cy="3348635"/>
          </a:xfrm>
          <a:prstGeom prst="cloud">
            <a:avLst/>
          </a:prstGeom>
          <a:solidFill>
            <a:srgbClr val="3C78D8"/>
          </a:solidFill>
          <a:ln w="9525" cap="flat" cmpd="sng">
            <a:solidFill>
              <a:srgbClr val="EA99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58"/>
          <p:cNvSpPr/>
          <p:nvPr/>
        </p:nvSpPr>
        <p:spPr>
          <a:xfrm>
            <a:off x="2609395" y="1406925"/>
            <a:ext cx="3218322" cy="1218920"/>
          </a:xfrm>
          <a:prstGeom prst="rect">
            <a:avLst/>
          </a:prstGeom>
        </p:spPr>
        <p:txBody>
          <a:bodyPr>
            <a:prstTxWarp prst="textPlain">
              <a:avLst/>
            </a:prstTxWarp>
          </a:bodyPr>
          <a:lstStyle/>
          <a:p>
            <a:pPr lvl="0" algn="ctr"/>
            <a:r>
              <a:rPr b="0" i="0">
                <a:ln w="9525" cap="flat" cmpd="sng">
                  <a:solidFill>
                    <a:schemeClr val="dk2"/>
                  </a:solidFill>
                  <a:prstDash val="solid"/>
                  <a:round/>
                  <a:headEnd type="none" w="sm" len="sm"/>
                  <a:tailEnd type="none" w="sm" len="sm"/>
                </a:ln>
                <a:solidFill>
                  <a:srgbClr val="FF00FF"/>
                </a:solidFill>
                <a:latin typeface="Arial"/>
              </a:rPr>
              <a:t>Q&amp;A</a:t>
            </a:r>
          </a:p>
        </p:txBody>
      </p:sp>
      <p:sp>
        <p:nvSpPr>
          <p:cNvPr id="368" name="Google Shape;368;p58"/>
          <p:cNvSpPr txBox="1"/>
          <p:nvPr/>
        </p:nvSpPr>
        <p:spPr>
          <a:xfrm>
            <a:off x="515475" y="3776375"/>
            <a:ext cx="84717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000"/>
              <a:buFont typeface="Arial"/>
              <a:buNone/>
            </a:pPr>
            <a:endParaRPr sz="1400" b="0" i="0" u="none" strike="noStrike" cap="none">
              <a:solidFill>
                <a:srgbClr val="000000"/>
              </a:solidFill>
              <a:latin typeface="Open Sans"/>
              <a:ea typeface="Open Sans"/>
              <a:cs typeface="Open Sans"/>
              <a:sym typeface="Open Sans"/>
            </a:endParaRPr>
          </a:p>
        </p:txBody>
      </p:sp>
      <p:sp>
        <p:nvSpPr>
          <p:cNvPr id="369" name="Google Shape;369;p5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22</a:t>
            </a:fld>
            <a:endParaRPr/>
          </a:p>
        </p:txBody>
      </p:sp>
      <p:pic>
        <p:nvPicPr>
          <p:cNvPr id="370" name="Google Shape;370;p58"/>
          <p:cNvPicPr preferRelativeResize="0"/>
          <p:nvPr/>
        </p:nvPicPr>
        <p:blipFill rotWithShape="1">
          <a:blip r:embed="rId3">
            <a:alphaModFix/>
          </a:blip>
          <a:srcRect/>
          <a:stretch/>
        </p:blipFill>
        <p:spPr>
          <a:xfrm>
            <a:off x="6496045" y="4409820"/>
            <a:ext cx="2647951" cy="6041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5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11111"/>
              <a:buNone/>
            </a:pPr>
            <a:r>
              <a:rPr lang="en-GB">
                <a:solidFill>
                  <a:srgbClr val="004B88"/>
                </a:solidFill>
              </a:rPr>
              <a:t>Feedback survey:</a:t>
            </a:r>
            <a:endParaRPr>
              <a:solidFill>
                <a:srgbClr val="004B88"/>
              </a:solidFill>
            </a:endParaRPr>
          </a:p>
        </p:txBody>
      </p:sp>
      <p:sp>
        <p:nvSpPr>
          <p:cNvPr id="376" name="Google Shape;376;p59"/>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GB">
                <a:solidFill>
                  <a:srgbClr val="004B88"/>
                </a:solidFill>
              </a:rPr>
              <a:t>We would really appreciate some feedback from these ‘Let’s Talk’ sessions, so we can constantly improve.</a:t>
            </a:r>
            <a:endParaRPr>
              <a:solidFill>
                <a:srgbClr val="004B88"/>
              </a:solidFill>
            </a:endParaRPr>
          </a:p>
          <a:p>
            <a:pPr marL="0" lvl="0" indent="0" algn="l" rtl="0">
              <a:lnSpc>
                <a:spcPct val="115000"/>
              </a:lnSpc>
              <a:spcBef>
                <a:spcPts val="0"/>
              </a:spcBef>
              <a:spcAft>
                <a:spcPts val="0"/>
              </a:spcAft>
              <a:buSzPts val="1800"/>
              <a:buNone/>
            </a:pPr>
            <a:endParaRPr>
              <a:solidFill>
                <a:srgbClr val="004B88"/>
              </a:solidFill>
            </a:endParaRPr>
          </a:p>
          <a:p>
            <a:pPr marL="0" lvl="0" indent="0" algn="l" rtl="0">
              <a:lnSpc>
                <a:spcPct val="115000"/>
              </a:lnSpc>
              <a:spcBef>
                <a:spcPts val="0"/>
              </a:spcBef>
              <a:spcAft>
                <a:spcPts val="0"/>
              </a:spcAft>
              <a:buSzPts val="1800"/>
              <a:buNone/>
            </a:pPr>
            <a:r>
              <a:rPr lang="en-GB">
                <a:solidFill>
                  <a:srgbClr val="004B88"/>
                </a:solidFill>
              </a:rPr>
              <a:t>Please take 5 minutes to fill out this short survey. All feedback will be anonymous. Thank you.</a:t>
            </a:r>
            <a:endParaRPr>
              <a:solidFill>
                <a:srgbClr val="004B88"/>
              </a:solidFill>
            </a:endParaRPr>
          </a:p>
          <a:p>
            <a:pPr marL="0" lvl="0" indent="0" algn="l" rtl="0">
              <a:lnSpc>
                <a:spcPct val="115000"/>
              </a:lnSpc>
              <a:spcBef>
                <a:spcPts val="0"/>
              </a:spcBef>
              <a:spcAft>
                <a:spcPts val="0"/>
              </a:spcAft>
              <a:buSzPts val="1800"/>
              <a:buNone/>
            </a:pPr>
            <a:endParaRPr>
              <a:solidFill>
                <a:srgbClr val="004B88"/>
              </a:solidFill>
            </a:endParaRPr>
          </a:p>
          <a:p>
            <a:pPr marL="0" lvl="0" indent="0" algn="l" rtl="0">
              <a:lnSpc>
                <a:spcPct val="115000"/>
              </a:lnSpc>
              <a:spcBef>
                <a:spcPts val="0"/>
              </a:spcBef>
              <a:spcAft>
                <a:spcPts val="0"/>
              </a:spcAft>
              <a:buSzPts val="1800"/>
              <a:buNone/>
            </a:pPr>
            <a:r>
              <a:rPr lang="en-GB" sz="1700" b="1" u="sng">
                <a:solidFill>
                  <a:srgbClr val="004B88"/>
                </a:solidFill>
              </a:rPr>
              <a:t>Survey link:</a:t>
            </a:r>
            <a:endParaRPr sz="1700" b="1" u="sng">
              <a:solidFill>
                <a:srgbClr val="004B88"/>
              </a:solidFill>
            </a:endParaRPr>
          </a:p>
          <a:p>
            <a:pPr marL="0" lvl="0" indent="0" algn="l" rtl="0">
              <a:lnSpc>
                <a:spcPct val="115000"/>
              </a:lnSpc>
              <a:spcBef>
                <a:spcPts val="0"/>
              </a:spcBef>
              <a:spcAft>
                <a:spcPts val="0"/>
              </a:spcAft>
              <a:buSzPts val="1800"/>
              <a:buNone/>
            </a:pPr>
            <a:endParaRPr/>
          </a:p>
          <a:p>
            <a:pPr marL="0" lvl="0" indent="0" algn="l" rtl="0">
              <a:lnSpc>
                <a:spcPct val="115000"/>
              </a:lnSpc>
              <a:spcBef>
                <a:spcPts val="0"/>
              </a:spcBef>
              <a:spcAft>
                <a:spcPts val="0"/>
              </a:spcAft>
              <a:buSzPts val="1800"/>
              <a:buNone/>
            </a:pPr>
            <a:r>
              <a:rPr lang="en-GB" u="sng">
                <a:solidFill>
                  <a:schemeClr val="hlink"/>
                </a:solidFill>
                <a:hlinkClick r:id="rId3"/>
              </a:rPr>
              <a:t>https://forms.gle/toE8Nr2mXMKJwPxv7</a:t>
            </a:r>
            <a:r>
              <a:rPr lang="en-GB"/>
              <a:t> </a:t>
            </a:r>
            <a:endParaRPr/>
          </a:p>
        </p:txBody>
      </p:sp>
      <p:pic>
        <p:nvPicPr>
          <p:cNvPr id="377" name="Google Shape;377;p59"/>
          <p:cNvPicPr preferRelativeResize="0"/>
          <p:nvPr/>
        </p:nvPicPr>
        <p:blipFill rotWithShape="1">
          <a:blip r:embed="rId4">
            <a:alphaModFix/>
          </a:blip>
          <a:srcRect/>
          <a:stretch/>
        </p:blipFill>
        <p:spPr>
          <a:xfrm>
            <a:off x="1" y="1"/>
            <a:ext cx="1164426" cy="1164426"/>
          </a:xfrm>
          <a:prstGeom prst="rect">
            <a:avLst/>
          </a:prstGeom>
          <a:noFill/>
          <a:ln>
            <a:noFill/>
          </a:ln>
        </p:spPr>
      </p:pic>
      <p:pic>
        <p:nvPicPr>
          <p:cNvPr id="378" name="Google Shape;378;p59"/>
          <p:cNvPicPr preferRelativeResize="0"/>
          <p:nvPr/>
        </p:nvPicPr>
        <p:blipFill rotWithShape="1">
          <a:blip r:embed="rId4">
            <a:alphaModFix/>
          </a:blip>
          <a:srcRect/>
          <a:stretch/>
        </p:blipFill>
        <p:spPr>
          <a:xfrm>
            <a:off x="7979576" y="1"/>
            <a:ext cx="1164426" cy="1164426"/>
          </a:xfrm>
          <a:prstGeom prst="rect">
            <a:avLst/>
          </a:prstGeom>
          <a:noFill/>
          <a:ln>
            <a:noFill/>
          </a:ln>
        </p:spPr>
      </p:pic>
      <p:pic>
        <p:nvPicPr>
          <p:cNvPr id="379" name="Google Shape;379;p59"/>
          <p:cNvPicPr preferRelativeResize="0"/>
          <p:nvPr/>
        </p:nvPicPr>
        <p:blipFill rotWithShape="1">
          <a:blip r:embed="rId5">
            <a:alphaModFix/>
          </a:blip>
          <a:srcRect/>
          <a:stretch/>
        </p:blipFill>
        <p:spPr>
          <a:xfrm>
            <a:off x="6496045" y="4409820"/>
            <a:ext cx="2647951" cy="604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6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3200">
                <a:solidFill>
                  <a:srgbClr val="222222"/>
                </a:solidFill>
                <a:latin typeface="Open Sans"/>
                <a:ea typeface="Open Sans"/>
                <a:cs typeface="Open Sans"/>
                <a:sym typeface="Open Sans"/>
              </a:rPr>
              <a:t>Upcoming Let’s Talk Event:</a:t>
            </a:r>
            <a:endParaRPr sz="3200">
              <a:solidFill>
                <a:srgbClr val="222222"/>
              </a:solidFill>
              <a:latin typeface="Open Sans"/>
              <a:ea typeface="Open Sans"/>
              <a:cs typeface="Open Sans"/>
              <a:sym typeface="Open Sans"/>
            </a:endParaRPr>
          </a:p>
        </p:txBody>
      </p:sp>
      <p:sp>
        <p:nvSpPr>
          <p:cNvPr id="385" name="Google Shape;385;p60"/>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lnSpcReduction="20000"/>
          </a:bodyPr>
          <a:lstStyle/>
          <a:p>
            <a:pPr marL="0" lvl="0" indent="0" algn="l" rtl="0">
              <a:lnSpc>
                <a:spcPct val="115000"/>
              </a:lnSpc>
              <a:spcBef>
                <a:spcPts val="1200"/>
              </a:spcBef>
              <a:spcAft>
                <a:spcPts val="0"/>
              </a:spcAft>
              <a:buSzPts val="1800"/>
              <a:buNone/>
            </a:pPr>
            <a:endParaRPr sz="2000" b="1"/>
          </a:p>
          <a:p>
            <a:pPr marL="0" lvl="0" indent="0" algn="ctr" rtl="0">
              <a:lnSpc>
                <a:spcPct val="115000"/>
              </a:lnSpc>
              <a:spcBef>
                <a:spcPts val="1200"/>
              </a:spcBef>
              <a:spcAft>
                <a:spcPts val="0"/>
              </a:spcAft>
              <a:buSzPts val="1800"/>
              <a:buNone/>
            </a:pPr>
            <a:r>
              <a:rPr lang="en-GB" sz="2600" b="1">
                <a:solidFill>
                  <a:srgbClr val="222222"/>
                </a:solidFill>
              </a:rPr>
              <a:t>‘Let’s Talk… BreastFeeding Awareness’</a:t>
            </a:r>
            <a:endParaRPr sz="2600" b="1">
              <a:solidFill>
                <a:srgbClr val="222222"/>
              </a:solidFill>
            </a:endParaRPr>
          </a:p>
          <a:p>
            <a:pPr marL="0" lvl="0" indent="0" algn="ctr" rtl="0">
              <a:lnSpc>
                <a:spcPct val="115000"/>
              </a:lnSpc>
              <a:spcBef>
                <a:spcPts val="1200"/>
              </a:spcBef>
              <a:spcAft>
                <a:spcPts val="0"/>
              </a:spcAft>
              <a:buSzPts val="1799"/>
              <a:buNone/>
            </a:pPr>
            <a:endParaRPr sz="2341" b="1">
              <a:solidFill>
                <a:srgbClr val="222222"/>
              </a:solidFill>
            </a:endParaRPr>
          </a:p>
          <a:p>
            <a:pPr marL="0" lvl="0" indent="0" algn="ctr" rtl="0">
              <a:lnSpc>
                <a:spcPct val="115000"/>
              </a:lnSpc>
              <a:spcBef>
                <a:spcPts val="1200"/>
              </a:spcBef>
              <a:spcAft>
                <a:spcPts val="0"/>
              </a:spcAft>
              <a:buSzPts val="1800"/>
              <a:buNone/>
            </a:pPr>
            <a:r>
              <a:rPr lang="en-GB" sz="2000" b="1">
                <a:solidFill>
                  <a:srgbClr val="222222"/>
                </a:solidFill>
              </a:rPr>
              <a:t>Open to both the public and professionals</a:t>
            </a:r>
            <a:endParaRPr sz="2000" b="1">
              <a:solidFill>
                <a:srgbClr val="222222"/>
              </a:solidFill>
            </a:endParaRPr>
          </a:p>
          <a:p>
            <a:pPr marL="0" lvl="0" indent="0" algn="ctr" rtl="0">
              <a:lnSpc>
                <a:spcPct val="115000"/>
              </a:lnSpc>
              <a:spcBef>
                <a:spcPts val="1200"/>
              </a:spcBef>
              <a:spcAft>
                <a:spcPts val="0"/>
              </a:spcAft>
              <a:buSzPts val="1800"/>
              <a:buNone/>
            </a:pPr>
            <a:r>
              <a:rPr lang="en-GB" sz="2000" b="1">
                <a:solidFill>
                  <a:srgbClr val="222222"/>
                </a:solidFill>
              </a:rPr>
              <a:t>18th August :11:30am-12:30pm at Hygge Community Cafe</a:t>
            </a:r>
            <a:endParaRPr sz="2000" b="1">
              <a:solidFill>
                <a:srgbClr val="222222"/>
              </a:solidFill>
            </a:endParaRPr>
          </a:p>
          <a:p>
            <a:pPr marL="0" lvl="0" indent="0" algn="ctr" rtl="0">
              <a:lnSpc>
                <a:spcPct val="115000"/>
              </a:lnSpc>
              <a:spcBef>
                <a:spcPts val="1200"/>
              </a:spcBef>
              <a:spcAft>
                <a:spcPts val="0"/>
              </a:spcAft>
              <a:buSzPts val="1800"/>
              <a:buNone/>
            </a:pPr>
            <a:r>
              <a:rPr lang="en-GB" sz="2000" b="1">
                <a:solidFill>
                  <a:srgbClr val="222222"/>
                </a:solidFill>
              </a:rPr>
              <a:t>31st August : 11am-12pm via Zoom </a:t>
            </a:r>
            <a:endParaRPr sz="2000" b="1">
              <a:solidFill>
                <a:srgbClr val="222222"/>
              </a:solidFill>
            </a:endParaRPr>
          </a:p>
          <a:p>
            <a:pPr marL="0" lvl="0" indent="0" algn="l" rtl="0">
              <a:lnSpc>
                <a:spcPct val="115000"/>
              </a:lnSpc>
              <a:spcBef>
                <a:spcPts val="1200"/>
              </a:spcBef>
              <a:spcAft>
                <a:spcPts val="1200"/>
              </a:spcAft>
              <a:buSzPts val="1800"/>
              <a:buNone/>
            </a:pPr>
            <a:endParaRPr/>
          </a:p>
        </p:txBody>
      </p:sp>
      <p:sp>
        <p:nvSpPr>
          <p:cNvPr id="386" name="Google Shape;386;p6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24</a:t>
            </a:fld>
            <a:endParaRPr/>
          </a:p>
        </p:txBody>
      </p:sp>
      <p:pic>
        <p:nvPicPr>
          <p:cNvPr id="387" name="Google Shape;387;p60"/>
          <p:cNvPicPr preferRelativeResize="0"/>
          <p:nvPr/>
        </p:nvPicPr>
        <p:blipFill rotWithShape="1">
          <a:blip r:embed="rId3">
            <a:alphaModFix/>
          </a:blip>
          <a:srcRect/>
          <a:stretch/>
        </p:blipFill>
        <p:spPr>
          <a:xfrm>
            <a:off x="6496045" y="4409820"/>
            <a:ext cx="2647951" cy="604125"/>
          </a:xfrm>
          <a:prstGeom prst="rect">
            <a:avLst/>
          </a:prstGeom>
          <a:noFill/>
          <a:ln>
            <a:noFill/>
          </a:ln>
        </p:spPr>
      </p:pic>
      <p:pic>
        <p:nvPicPr>
          <p:cNvPr id="388" name="Google Shape;388;p60"/>
          <p:cNvPicPr preferRelativeResize="0"/>
          <p:nvPr/>
        </p:nvPicPr>
        <p:blipFill rotWithShape="1">
          <a:blip r:embed="rId4">
            <a:alphaModFix/>
          </a:blip>
          <a:srcRect/>
          <a:stretch/>
        </p:blipFill>
        <p:spPr>
          <a:xfrm>
            <a:off x="1" y="1"/>
            <a:ext cx="1164426" cy="1164426"/>
          </a:xfrm>
          <a:prstGeom prst="rect">
            <a:avLst/>
          </a:prstGeom>
          <a:noFill/>
          <a:ln>
            <a:noFill/>
          </a:ln>
        </p:spPr>
      </p:pic>
      <p:pic>
        <p:nvPicPr>
          <p:cNvPr id="389" name="Google Shape;389;p60"/>
          <p:cNvPicPr preferRelativeResize="0"/>
          <p:nvPr/>
        </p:nvPicPr>
        <p:blipFill rotWithShape="1">
          <a:blip r:embed="rId4">
            <a:alphaModFix/>
          </a:blip>
          <a:srcRect/>
          <a:stretch/>
        </p:blipFill>
        <p:spPr>
          <a:xfrm>
            <a:off x="7979576" y="7701"/>
            <a:ext cx="1164426" cy="1164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9"/>
          <p:cNvSpPr txBox="1">
            <a:spLocks noGrp="1"/>
          </p:cNvSpPr>
          <p:nvPr>
            <p:ph type="title"/>
          </p:nvPr>
        </p:nvSpPr>
        <p:spPr>
          <a:xfrm>
            <a:off x="311700" y="46225"/>
            <a:ext cx="8520600" cy="7074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GB" sz="3200" u="sng">
                <a:solidFill>
                  <a:srgbClr val="2F3D85"/>
                </a:solidFill>
                <a:latin typeface="Open Sans"/>
                <a:ea typeface="Open Sans"/>
                <a:cs typeface="Open Sans"/>
                <a:sym typeface="Open Sans"/>
              </a:rPr>
              <a:t>Today’s Programme</a:t>
            </a:r>
            <a:endParaRPr sz="3200" u="sng">
              <a:solidFill>
                <a:srgbClr val="2F3D85"/>
              </a:solidFill>
              <a:latin typeface="Open Sans"/>
              <a:ea typeface="Open Sans"/>
              <a:cs typeface="Open Sans"/>
              <a:sym typeface="Open Sans"/>
            </a:endParaRPr>
          </a:p>
        </p:txBody>
      </p:sp>
      <p:sp>
        <p:nvSpPr>
          <p:cNvPr id="202" name="Google Shape;202;p39"/>
          <p:cNvSpPr txBox="1">
            <a:spLocks noGrp="1"/>
          </p:cNvSpPr>
          <p:nvPr>
            <p:ph type="body" idx="1"/>
          </p:nvPr>
        </p:nvSpPr>
        <p:spPr>
          <a:xfrm>
            <a:off x="97375" y="820250"/>
            <a:ext cx="4124700" cy="25017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600"/>
              </a:spcBef>
              <a:spcAft>
                <a:spcPts val="0"/>
              </a:spcAft>
              <a:buClr>
                <a:schemeClr val="dk1"/>
              </a:buClr>
              <a:buSzPts val="1100"/>
              <a:buFont typeface="Arial"/>
              <a:buNone/>
            </a:pPr>
            <a:r>
              <a:rPr lang="en-GB" sz="1450" b="1">
                <a:solidFill>
                  <a:srgbClr val="2F3D85"/>
                </a:solidFill>
              </a:rPr>
              <a:t>Let’s get to know each other...</a:t>
            </a:r>
            <a:endParaRPr sz="1450">
              <a:solidFill>
                <a:srgbClr val="2F3D85"/>
              </a:solidFill>
            </a:endParaRPr>
          </a:p>
          <a:p>
            <a:pPr marL="0" lvl="0" indent="0" algn="l" rtl="0">
              <a:lnSpc>
                <a:spcPct val="115000"/>
              </a:lnSpc>
              <a:spcBef>
                <a:spcPts val="1600"/>
              </a:spcBef>
              <a:spcAft>
                <a:spcPts val="0"/>
              </a:spcAft>
              <a:buSzPts val="1400"/>
              <a:buNone/>
            </a:pPr>
            <a:r>
              <a:rPr lang="en-GB" sz="1450">
                <a:solidFill>
                  <a:srgbClr val="2F3D85"/>
                </a:solidFill>
              </a:rPr>
              <a:t>What is your name and where are you from? (Add it to the chat box) </a:t>
            </a:r>
            <a:endParaRPr sz="1450">
              <a:solidFill>
                <a:srgbClr val="2F3D85"/>
              </a:solidFill>
            </a:endParaRPr>
          </a:p>
          <a:p>
            <a:pPr marL="0" lvl="0" indent="0" algn="l" rtl="0">
              <a:lnSpc>
                <a:spcPct val="115000"/>
              </a:lnSpc>
              <a:spcBef>
                <a:spcPts val="1600"/>
              </a:spcBef>
              <a:spcAft>
                <a:spcPts val="0"/>
              </a:spcAft>
              <a:buSzPts val="1400"/>
              <a:buNone/>
            </a:pPr>
            <a:endParaRPr>
              <a:solidFill>
                <a:srgbClr val="000000"/>
              </a:solidFill>
            </a:endParaRPr>
          </a:p>
          <a:p>
            <a:pPr marL="0" lvl="0" indent="0" algn="l" rtl="0">
              <a:lnSpc>
                <a:spcPct val="115000"/>
              </a:lnSpc>
              <a:spcBef>
                <a:spcPts val="1600"/>
              </a:spcBef>
              <a:spcAft>
                <a:spcPts val="1600"/>
              </a:spcAft>
              <a:buSzPts val="1400"/>
              <a:buNone/>
            </a:pPr>
            <a:endParaRPr b="1"/>
          </a:p>
        </p:txBody>
      </p:sp>
      <p:sp>
        <p:nvSpPr>
          <p:cNvPr id="203" name="Google Shape;203;p39"/>
          <p:cNvSpPr txBox="1">
            <a:spLocks noGrp="1"/>
          </p:cNvSpPr>
          <p:nvPr>
            <p:ph type="body" idx="2"/>
          </p:nvPr>
        </p:nvSpPr>
        <p:spPr>
          <a:xfrm>
            <a:off x="4572000" y="596000"/>
            <a:ext cx="4503300" cy="4547400"/>
          </a:xfrm>
          <a:prstGeom prst="rect">
            <a:avLst/>
          </a:prstGeom>
          <a:noFill/>
          <a:ln>
            <a:noFill/>
          </a:ln>
        </p:spPr>
        <p:txBody>
          <a:bodyPr spcFirstLastPara="1" wrap="square" lIns="91425" tIns="91425" rIns="91425" bIns="91425" anchor="t" anchorCtr="0">
            <a:noAutofit/>
          </a:bodyPr>
          <a:lstStyle/>
          <a:p>
            <a:pPr marL="457200" lvl="0" indent="0" algn="ctr" rtl="0">
              <a:lnSpc>
                <a:spcPct val="115000"/>
              </a:lnSpc>
              <a:spcBef>
                <a:spcPts val="0"/>
              </a:spcBef>
              <a:spcAft>
                <a:spcPts val="0"/>
              </a:spcAft>
              <a:buSzPts val="1400"/>
              <a:buNone/>
            </a:pPr>
            <a:r>
              <a:rPr lang="en-GB" sz="1450" b="1" u="sng">
                <a:solidFill>
                  <a:srgbClr val="2F3D85"/>
                </a:solidFill>
                <a:latin typeface="Trebuchet MS"/>
                <a:ea typeface="Trebuchet MS"/>
                <a:cs typeface="Trebuchet MS"/>
                <a:sym typeface="Trebuchet MS"/>
              </a:rPr>
              <a:t>Session Overview:</a:t>
            </a:r>
            <a:endParaRPr sz="1450" b="1" u="sng">
              <a:solidFill>
                <a:srgbClr val="2F3D85"/>
              </a:solidFill>
              <a:latin typeface="Trebuchet MS"/>
              <a:ea typeface="Trebuchet MS"/>
              <a:cs typeface="Trebuchet MS"/>
              <a:sym typeface="Trebuchet MS"/>
            </a:endParaRPr>
          </a:p>
          <a:p>
            <a:pPr marL="0" lvl="0" indent="0" algn="l" rtl="0">
              <a:lnSpc>
                <a:spcPct val="150000"/>
              </a:lnSpc>
              <a:spcBef>
                <a:spcPts val="1600"/>
              </a:spcBef>
              <a:spcAft>
                <a:spcPts val="0"/>
              </a:spcAft>
              <a:buSzPts val="1400"/>
              <a:buNone/>
            </a:pPr>
            <a:r>
              <a:rPr lang="en-GB" sz="1050" b="1" u="sng">
                <a:solidFill>
                  <a:srgbClr val="2F3D85"/>
                </a:solidFill>
                <a:latin typeface="Trebuchet MS"/>
                <a:ea typeface="Trebuchet MS"/>
                <a:cs typeface="Trebuchet MS"/>
                <a:sym typeface="Trebuchet MS"/>
              </a:rPr>
              <a:t>Emma Foster, Emma Williamson, Alison Morison, Nicola Summers - Rotherham Birth In Mind </a:t>
            </a:r>
            <a:endParaRPr sz="1050" b="1" u="sng">
              <a:solidFill>
                <a:srgbClr val="2F3D85"/>
              </a:solidFill>
              <a:latin typeface="Trebuchet MS"/>
              <a:ea typeface="Trebuchet MS"/>
              <a:cs typeface="Trebuchet MS"/>
              <a:sym typeface="Trebuchet MS"/>
            </a:endParaRPr>
          </a:p>
          <a:p>
            <a:pPr marL="457200" lvl="0" indent="-295275" algn="l" rtl="0">
              <a:lnSpc>
                <a:spcPct val="150000"/>
              </a:lnSpc>
              <a:spcBef>
                <a:spcPts val="160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Who are Birth in Mind</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Service model Overview</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How to access the service</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Question &amp; Answer opportunity</a:t>
            </a:r>
            <a:endParaRPr sz="1050" b="1">
              <a:solidFill>
                <a:srgbClr val="2F3D85"/>
              </a:solidFill>
              <a:latin typeface="Trebuchet MS"/>
              <a:ea typeface="Trebuchet MS"/>
              <a:cs typeface="Trebuchet MS"/>
              <a:sym typeface="Trebuchet MS"/>
            </a:endParaRPr>
          </a:p>
          <a:p>
            <a:pPr marL="0" lvl="0" indent="0" algn="l" rtl="0">
              <a:lnSpc>
                <a:spcPct val="150000"/>
              </a:lnSpc>
              <a:spcBef>
                <a:spcPts val="1600"/>
              </a:spcBef>
              <a:spcAft>
                <a:spcPts val="0"/>
              </a:spcAft>
              <a:buSzPts val="1400"/>
              <a:buNone/>
            </a:pPr>
            <a:r>
              <a:rPr lang="en-GB" sz="1050" b="1" u="sng">
                <a:solidFill>
                  <a:srgbClr val="2F3D85"/>
                </a:solidFill>
                <a:latin typeface="Trebuchet MS"/>
                <a:ea typeface="Trebuchet MS"/>
                <a:cs typeface="Trebuchet MS"/>
                <a:sym typeface="Trebuchet MS"/>
              </a:rPr>
              <a:t>Hayley Hunter - Rotherham Perinatal Mental Health:</a:t>
            </a:r>
            <a:endParaRPr sz="1050" b="1" u="sng">
              <a:solidFill>
                <a:srgbClr val="2F3D85"/>
              </a:solidFill>
              <a:latin typeface="Trebuchet MS"/>
              <a:ea typeface="Trebuchet MS"/>
              <a:cs typeface="Trebuchet MS"/>
              <a:sym typeface="Trebuchet MS"/>
            </a:endParaRPr>
          </a:p>
          <a:p>
            <a:pPr marL="457200" lvl="0" indent="-295275" algn="l" rtl="0">
              <a:lnSpc>
                <a:spcPct val="150000"/>
              </a:lnSpc>
              <a:spcBef>
                <a:spcPts val="160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What is Perinatal Mental Health</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How to access service</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Service overview - how they support</a:t>
            </a:r>
            <a:endParaRPr sz="1050" b="1">
              <a:solidFill>
                <a:srgbClr val="2F3D85"/>
              </a:solidFill>
              <a:latin typeface="Trebuchet MS"/>
              <a:ea typeface="Trebuchet MS"/>
              <a:cs typeface="Trebuchet MS"/>
              <a:sym typeface="Trebuchet MS"/>
            </a:endParaRPr>
          </a:p>
          <a:p>
            <a:pPr marL="457200" lvl="0" indent="-295275" algn="l" rtl="0">
              <a:lnSpc>
                <a:spcPct val="150000"/>
              </a:lnSpc>
              <a:spcBef>
                <a:spcPts val="0"/>
              </a:spcBef>
              <a:spcAft>
                <a:spcPts val="0"/>
              </a:spcAft>
              <a:buClr>
                <a:srgbClr val="2F3D85"/>
              </a:buClr>
              <a:buSzPts val="1050"/>
              <a:buFont typeface="Trebuchet MS"/>
              <a:buChar char="●"/>
            </a:pPr>
            <a:r>
              <a:rPr lang="en-GB" sz="1050" b="1">
                <a:solidFill>
                  <a:srgbClr val="2F3D85"/>
                </a:solidFill>
                <a:latin typeface="Trebuchet MS"/>
                <a:ea typeface="Trebuchet MS"/>
                <a:cs typeface="Trebuchet MS"/>
                <a:sym typeface="Trebuchet MS"/>
              </a:rPr>
              <a:t>Question &amp; Answer opportunity</a:t>
            </a:r>
            <a:endParaRPr sz="1050">
              <a:solidFill>
                <a:srgbClr val="2F3D85"/>
              </a:solidFill>
              <a:latin typeface="Trebuchet MS"/>
              <a:ea typeface="Trebuchet MS"/>
              <a:cs typeface="Trebuchet MS"/>
              <a:sym typeface="Trebuchet MS"/>
            </a:endParaRPr>
          </a:p>
          <a:p>
            <a:pPr marL="0" lvl="0" indent="0" algn="l" rtl="0">
              <a:lnSpc>
                <a:spcPct val="150000"/>
              </a:lnSpc>
              <a:spcBef>
                <a:spcPts val="0"/>
              </a:spcBef>
              <a:spcAft>
                <a:spcPts val="0"/>
              </a:spcAft>
              <a:buSzPts val="1400"/>
              <a:buNone/>
            </a:pPr>
            <a:r>
              <a:rPr lang="en-GB" sz="1050" b="1" u="sng">
                <a:solidFill>
                  <a:srgbClr val="2F3D85"/>
                </a:solidFill>
                <a:latin typeface="Trebuchet MS"/>
                <a:ea typeface="Trebuchet MS"/>
                <a:cs typeface="Trebuchet MS"/>
                <a:sym typeface="Trebuchet MS"/>
              </a:rPr>
              <a:t>Any other Business and August ‘Let’s Talk’ Event Details</a:t>
            </a:r>
            <a:endParaRPr sz="1050" b="1" u="sng">
              <a:solidFill>
                <a:srgbClr val="2F3D85"/>
              </a:solidFill>
              <a:latin typeface="Trebuchet MS"/>
              <a:ea typeface="Trebuchet MS"/>
              <a:cs typeface="Trebuchet MS"/>
              <a:sym typeface="Trebuchet MS"/>
            </a:endParaRPr>
          </a:p>
        </p:txBody>
      </p:sp>
      <p:pic>
        <p:nvPicPr>
          <p:cNvPr id="204" name="Google Shape;204;p39"/>
          <p:cNvPicPr preferRelativeResize="0"/>
          <p:nvPr/>
        </p:nvPicPr>
        <p:blipFill rotWithShape="1">
          <a:blip r:embed="rId3">
            <a:alphaModFix/>
          </a:blip>
          <a:srcRect/>
          <a:stretch/>
        </p:blipFill>
        <p:spPr>
          <a:xfrm>
            <a:off x="-5" y="4539370"/>
            <a:ext cx="2647951" cy="604125"/>
          </a:xfrm>
          <a:prstGeom prst="rect">
            <a:avLst/>
          </a:prstGeom>
          <a:noFill/>
          <a:ln>
            <a:noFill/>
          </a:ln>
        </p:spPr>
      </p:pic>
      <p:sp>
        <p:nvSpPr>
          <p:cNvPr id="205" name="Google Shape;205;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n-GB"/>
              <a:t>3</a:t>
            </a:fld>
            <a:endParaRPr/>
          </a:p>
        </p:txBody>
      </p:sp>
      <p:pic>
        <p:nvPicPr>
          <p:cNvPr id="206" name="Google Shape;206;p39"/>
          <p:cNvPicPr preferRelativeResize="0"/>
          <p:nvPr/>
        </p:nvPicPr>
        <p:blipFill rotWithShape="1">
          <a:blip r:embed="rId4">
            <a:alphaModFix/>
          </a:blip>
          <a:srcRect/>
          <a:stretch/>
        </p:blipFill>
        <p:spPr>
          <a:xfrm>
            <a:off x="194423" y="1284645"/>
            <a:ext cx="3686826" cy="3686854"/>
          </a:xfrm>
          <a:prstGeom prst="rect">
            <a:avLst/>
          </a:prstGeom>
          <a:noFill/>
          <a:ln>
            <a:noFill/>
          </a:ln>
        </p:spPr>
      </p:pic>
      <p:pic>
        <p:nvPicPr>
          <p:cNvPr id="207" name="Google Shape;207;p39"/>
          <p:cNvPicPr preferRelativeResize="0"/>
          <p:nvPr/>
        </p:nvPicPr>
        <p:blipFill rotWithShape="1">
          <a:blip r:embed="rId5">
            <a:alphaModFix/>
          </a:blip>
          <a:srcRect/>
          <a:stretch/>
        </p:blipFill>
        <p:spPr>
          <a:xfrm>
            <a:off x="0" y="0"/>
            <a:ext cx="932250" cy="932250"/>
          </a:xfrm>
          <a:prstGeom prst="rect">
            <a:avLst/>
          </a:prstGeom>
          <a:noFill/>
          <a:ln>
            <a:noFill/>
          </a:ln>
        </p:spPr>
      </p:pic>
      <p:pic>
        <p:nvPicPr>
          <p:cNvPr id="208" name="Google Shape;208;p39"/>
          <p:cNvPicPr preferRelativeResize="0"/>
          <p:nvPr/>
        </p:nvPicPr>
        <p:blipFill rotWithShape="1">
          <a:blip r:embed="rId5">
            <a:alphaModFix/>
          </a:blip>
          <a:srcRect/>
          <a:stretch/>
        </p:blipFill>
        <p:spPr>
          <a:xfrm>
            <a:off x="8326050" y="0"/>
            <a:ext cx="866774" cy="86677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fade">
                                      <p:cBhvr>
                                        <p:cTn id="7" dur="10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3"/>
                                        </p:tgtEl>
                                        <p:attrNameLst>
                                          <p:attrName>style.visibility</p:attrName>
                                        </p:attrNameLst>
                                      </p:cBhvr>
                                      <p:to>
                                        <p:strVal val="visible"/>
                                      </p:to>
                                    </p:set>
                                    <p:animEffect transition="in" filter="fade">
                                      <p:cBhvr>
                                        <p:cTn id="12"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40"/>
          <p:cNvSpPr txBox="1">
            <a:spLocks noGrp="1"/>
          </p:cNvSpPr>
          <p:nvPr>
            <p:ph type="ctrTitle"/>
          </p:nvPr>
        </p:nvSpPr>
        <p:spPr>
          <a:xfrm>
            <a:off x="1143000" y="841772"/>
            <a:ext cx="6858000" cy="13794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accent5"/>
              </a:buClr>
              <a:buSzPts val="3300"/>
              <a:buFont typeface="EB Garamond"/>
              <a:buNone/>
            </a:pPr>
            <a:r>
              <a:rPr lang="en-GB" sz="3300" b="1"/>
              <a:t>Let’s talk perinatal mental health webinar </a:t>
            </a:r>
            <a:endParaRPr/>
          </a:p>
        </p:txBody>
      </p:sp>
      <p:sp>
        <p:nvSpPr>
          <p:cNvPr id="214" name="Google Shape;214;p40"/>
          <p:cNvSpPr txBox="1">
            <a:spLocks noGrp="1"/>
          </p:cNvSpPr>
          <p:nvPr>
            <p:ph type="subTitle" idx="1"/>
          </p:nvPr>
        </p:nvSpPr>
        <p:spPr>
          <a:xfrm>
            <a:off x="1143000" y="2466363"/>
            <a:ext cx="6858000" cy="1476900"/>
          </a:xfrm>
          <a:prstGeom prst="rect">
            <a:avLst/>
          </a:prstGeom>
          <a:noFill/>
          <a:ln>
            <a:noFill/>
          </a:ln>
        </p:spPr>
        <p:txBody>
          <a:bodyPr spcFirstLastPara="1" wrap="square" lIns="68575" tIns="34275" rIns="68575" bIns="34275" anchor="t" anchorCtr="0">
            <a:normAutofit fontScale="92500" lnSpcReduction="20000"/>
          </a:bodyPr>
          <a:lstStyle/>
          <a:p>
            <a:pPr marL="0" lvl="0" indent="0" algn="ctr" rtl="0">
              <a:lnSpc>
                <a:spcPct val="110000"/>
              </a:lnSpc>
              <a:spcBef>
                <a:spcPts val="0"/>
              </a:spcBef>
              <a:spcAft>
                <a:spcPts val="0"/>
              </a:spcAft>
              <a:buSzPct val="58333"/>
              <a:buNone/>
            </a:pPr>
            <a:endParaRPr/>
          </a:p>
          <a:p>
            <a:pPr marL="0" lvl="0" indent="0" algn="ctr" rtl="0">
              <a:lnSpc>
                <a:spcPct val="110000"/>
              </a:lnSpc>
              <a:spcBef>
                <a:spcPts val="800"/>
              </a:spcBef>
              <a:spcAft>
                <a:spcPts val="0"/>
              </a:spcAft>
              <a:buSzPct val="78787"/>
              <a:buNone/>
            </a:pPr>
            <a:r>
              <a:rPr lang="en-GB" sz="3300" b="1"/>
              <a:t>Rotherham Birth in Mind Service</a:t>
            </a:r>
            <a:endParaRPr/>
          </a:p>
          <a:p>
            <a:pPr marL="0" lvl="0" indent="0" algn="ctr" rtl="0">
              <a:lnSpc>
                <a:spcPct val="110000"/>
              </a:lnSpc>
              <a:spcBef>
                <a:spcPts val="800"/>
              </a:spcBef>
              <a:spcAft>
                <a:spcPts val="0"/>
              </a:spcAft>
              <a:buSzPct val="78787"/>
              <a:buNone/>
            </a:pPr>
            <a:r>
              <a:rPr lang="en-GB" sz="3300" b="1"/>
              <a:t>27</a:t>
            </a:r>
            <a:r>
              <a:rPr lang="en-GB" sz="3300" b="1" baseline="30000"/>
              <a:t>th</a:t>
            </a:r>
            <a:r>
              <a:rPr lang="en-GB" sz="3300" b="1"/>
              <a:t> July 2022</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8"/>
        <p:cNvGrpSpPr/>
        <p:nvPr/>
      </p:nvGrpSpPr>
      <p:grpSpPr>
        <a:xfrm>
          <a:off x="0" y="0"/>
          <a:ext cx="0" cy="0"/>
          <a:chOff x="0" y="0"/>
          <a:chExt cx="0" cy="0"/>
        </a:xfrm>
      </p:grpSpPr>
      <p:sp>
        <p:nvSpPr>
          <p:cNvPr id="219" name="Google Shape;219;p41"/>
          <p:cNvSpPr/>
          <p:nvPr/>
        </p:nvSpPr>
        <p:spPr>
          <a:xfrm>
            <a:off x="0" y="0"/>
            <a:ext cx="9141900" cy="5143500"/>
          </a:xfrm>
          <a:prstGeom prst="frame">
            <a:avLst>
              <a:gd name="adj1" fmla="val 7164"/>
            </a:avLst>
          </a:prstGeom>
          <a:gradFill>
            <a:gsLst>
              <a:gs pos="0">
                <a:srgbClr val="58B6C0">
                  <a:alpha val="40000"/>
                </a:srgbClr>
              </a:gs>
              <a:gs pos="100000">
                <a:srgbClr val="3494BA">
                  <a:alpha val="40000"/>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220" name="Google Shape;220;p41"/>
          <p:cNvSpPr/>
          <p:nvPr/>
        </p:nvSpPr>
        <p:spPr>
          <a:xfrm>
            <a:off x="0"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221" name="Google Shape;221;p41"/>
          <p:cNvSpPr/>
          <p:nvPr/>
        </p:nvSpPr>
        <p:spPr>
          <a:xfrm>
            <a:off x="0" y="0"/>
            <a:ext cx="9141900" cy="5143500"/>
          </a:xfrm>
          <a:prstGeom prst="frame">
            <a:avLst>
              <a:gd name="adj1" fmla="val 7164"/>
            </a:avLst>
          </a:prstGeom>
          <a:gradFill>
            <a:gsLst>
              <a:gs pos="0">
                <a:srgbClr val="58B6C0">
                  <a:alpha val="40000"/>
                </a:srgbClr>
              </a:gs>
              <a:gs pos="100000">
                <a:srgbClr val="3494BA">
                  <a:alpha val="40000"/>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222" name="Google Shape;222;p41"/>
          <p:cNvSpPr txBox="1">
            <a:spLocks noGrp="1"/>
          </p:cNvSpPr>
          <p:nvPr>
            <p:ph type="title"/>
          </p:nvPr>
        </p:nvSpPr>
        <p:spPr>
          <a:xfrm>
            <a:off x="628649" y="642938"/>
            <a:ext cx="3436200" cy="15576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chemeClr val="accent5"/>
              </a:buClr>
              <a:buSzPts val="3300"/>
              <a:buFont typeface="EB Garamond"/>
              <a:buNone/>
            </a:pPr>
            <a:r>
              <a:rPr lang="en-GB" sz="3300" b="1">
                <a:solidFill>
                  <a:schemeClr val="accent5"/>
                </a:solidFill>
              </a:rPr>
              <a:t>Rotherham Birth in Mind Service</a:t>
            </a:r>
            <a:br>
              <a:rPr lang="en-GB" sz="3300" b="1">
                <a:solidFill>
                  <a:schemeClr val="accent5"/>
                </a:solidFill>
              </a:rPr>
            </a:br>
            <a:r>
              <a:rPr lang="en-GB" sz="3300" b="1">
                <a:solidFill>
                  <a:schemeClr val="accent5"/>
                </a:solidFill>
              </a:rPr>
              <a:t>Who we are</a:t>
            </a:r>
            <a:endParaRPr/>
          </a:p>
        </p:txBody>
      </p:sp>
      <p:sp>
        <p:nvSpPr>
          <p:cNvPr id="223" name="Google Shape;223;p41"/>
          <p:cNvSpPr txBox="1">
            <a:spLocks noGrp="1"/>
          </p:cNvSpPr>
          <p:nvPr>
            <p:ph type="body" idx="1"/>
          </p:nvPr>
        </p:nvSpPr>
        <p:spPr>
          <a:xfrm>
            <a:off x="628649" y="2393156"/>
            <a:ext cx="3436200" cy="2239500"/>
          </a:xfrm>
          <a:prstGeom prst="rect">
            <a:avLst/>
          </a:prstGeom>
          <a:noFill/>
          <a:ln>
            <a:noFill/>
          </a:ln>
        </p:spPr>
        <p:txBody>
          <a:bodyPr spcFirstLastPara="1" wrap="square" lIns="68575" tIns="34275" rIns="68575" bIns="34275" anchor="t" anchorCtr="0">
            <a:normAutofit/>
          </a:bodyPr>
          <a:lstStyle/>
          <a:p>
            <a:pPr marL="0" lvl="0" indent="-6350" algn="l" rtl="0">
              <a:lnSpc>
                <a:spcPct val="110000"/>
              </a:lnSpc>
              <a:spcBef>
                <a:spcPts val="0"/>
              </a:spcBef>
              <a:spcAft>
                <a:spcPts val="0"/>
              </a:spcAft>
              <a:buSzPts val="1100"/>
              <a:buFont typeface="Noto Sans Symbols"/>
              <a:buChar char="▪"/>
            </a:pPr>
            <a:r>
              <a:rPr lang="en-GB" sz="1400">
                <a:solidFill>
                  <a:schemeClr val="dk2"/>
                </a:solidFill>
              </a:rPr>
              <a:t>Integrated Service: Midwifery and Psychology</a:t>
            </a:r>
            <a:endParaRPr/>
          </a:p>
          <a:p>
            <a:pPr marL="0" lvl="0" indent="-6350" algn="l" rtl="0">
              <a:lnSpc>
                <a:spcPct val="110000"/>
              </a:lnSpc>
              <a:spcBef>
                <a:spcPts val="800"/>
              </a:spcBef>
              <a:spcAft>
                <a:spcPts val="0"/>
              </a:spcAft>
              <a:buSzPts val="1100"/>
              <a:buFont typeface="Noto Sans Symbols"/>
              <a:buChar char="▪"/>
            </a:pPr>
            <a:r>
              <a:rPr lang="en-GB" sz="1400">
                <a:solidFill>
                  <a:schemeClr val="dk2"/>
                </a:solidFill>
              </a:rPr>
              <a:t>Based at Rotherham Hospital</a:t>
            </a:r>
            <a:endParaRPr/>
          </a:p>
          <a:p>
            <a:pPr marL="0" lvl="0" indent="-6350" algn="l" rtl="0">
              <a:lnSpc>
                <a:spcPct val="110000"/>
              </a:lnSpc>
              <a:spcBef>
                <a:spcPts val="800"/>
              </a:spcBef>
              <a:spcAft>
                <a:spcPts val="0"/>
              </a:spcAft>
              <a:buSzPts val="1100"/>
              <a:buFont typeface="Noto Sans Symbols"/>
              <a:buChar char="▪"/>
            </a:pPr>
            <a:r>
              <a:rPr lang="en-GB" sz="1400">
                <a:solidFill>
                  <a:schemeClr val="dk2"/>
                </a:solidFill>
              </a:rPr>
              <a:t>Specialist midwife – Alison Morison</a:t>
            </a:r>
            <a:endParaRPr/>
          </a:p>
          <a:p>
            <a:pPr marL="0" lvl="0" indent="-6350" algn="l" rtl="0">
              <a:lnSpc>
                <a:spcPct val="110000"/>
              </a:lnSpc>
              <a:spcBef>
                <a:spcPts val="800"/>
              </a:spcBef>
              <a:spcAft>
                <a:spcPts val="0"/>
              </a:spcAft>
              <a:buSzPts val="1100"/>
              <a:buFont typeface="Noto Sans Symbols"/>
              <a:buChar char="▪"/>
            </a:pPr>
            <a:r>
              <a:rPr lang="en-GB" sz="1400">
                <a:solidFill>
                  <a:schemeClr val="dk2"/>
                </a:solidFill>
              </a:rPr>
              <a:t>Senior Counselling Psychologist – Emma Foster</a:t>
            </a:r>
            <a:endParaRPr/>
          </a:p>
        </p:txBody>
      </p:sp>
      <p:pic>
        <p:nvPicPr>
          <p:cNvPr id="224" name="Google Shape;224;p41" descr="Patient who died after assault at Rotherham Hospital named as Paul Reed as  murder inquiry continues | The Star"/>
          <p:cNvPicPr preferRelativeResize="0">
            <a:picLocks noGrp="1"/>
          </p:cNvPicPr>
          <p:nvPr>
            <p:ph type="pic" idx="2"/>
          </p:nvPr>
        </p:nvPicPr>
        <p:blipFill rotWithShape="1">
          <a:blip r:embed="rId3">
            <a:alphaModFix amt="90000"/>
          </a:blip>
          <a:srcRect l="11381" r="17353"/>
          <a:stretch/>
        </p:blipFill>
        <p:spPr>
          <a:xfrm>
            <a:off x="4802870" y="642938"/>
            <a:ext cx="3657780" cy="383678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42"/>
          <p:cNvSpPr txBox="1">
            <a:spLocks noGrp="1"/>
          </p:cNvSpPr>
          <p:nvPr>
            <p:ph type="title"/>
          </p:nvPr>
        </p:nvSpPr>
        <p:spPr>
          <a:xfrm>
            <a:off x="482600" y="510778"/>
            <a:ext cx="8178900" cy="852000"/>
          </a:xfrm>
          <a:prstGeom prst="rect">
            <a:avLst/>
          </a:prstGeom>
          <a:noFill/>
          <a:ln>
            <a:noFill/>
          </a:ln>
        </p:spPr>
        <p:txBody>
          <a:bodyPr spcFirstLastPara="1" wrap="square" lIns="68575" tIns="34275" rIns="68575" bIns="34275" anchor="ctr" anchorCtr="0">
            <a:normAutofit fontScale="90000"/>
          </a:bodyPr>
          <a:lstStyle/>
          <a:p>
            <a:pPr marL="0" lvl="0" indent="0" algn="ctr" rtl="0">
              <a:lnSpc>
                <a:spcPct val="90000"/>
              </a:lnSpc>
              <a:spcBef>
                <a:spcPts val="0"/>
              </a:spcBef>
              <a:spcAft>
                <a:spcPts val="0"/>
              </a:spcAft>
              <a:buClr>
                <a:schemeClr val="accent5"/>
              </a:buClr>
              <a:buSzPct val="100000"/>
              <a:buFont typeface="EB Garamond"/>
              <a:buNone/>
            </a:pPr>
            <a:r>
              <a:rPr lang="en-GB" sz="3500" b="1"/>
              <a:t>Rotherham Birth in Mind</a:t>
            </a:r>
            <a:br>
              <a:rPr lang="en-GB" sz="3500" b="1"/>
            </a:br>
            <a:r>
              <a:rPr lang="en-GB" sz="3500" b="1"/>
              <a:t>Service model overview</a:t>
            </a:r>
            <a:endParaRPr sz="3500" b="1"/>
          </a:p>
        </p:txBody>
      </p:sp>
      <p:grpSp>
        <p:nvGrpSpPr>
          <p:cNvPr id="230" name="Google Shape;230;p42"/>
          <p:cNvGrpSpPr/>
          <p:nvPr/>
        </p:nvGrpSpPr>
        <p:grpSpPr>
          <a:xfrm>
            <a:off x="560497" y="2507787"/>
            <a:ext cx="8174069" cy="1266888"/>
            <a:chOff x="3194" y="1007062"/>
            <a:chExt cx="10898758" cy="1689184"/>
          </a:xfrm>
        </p:grpSpPr>
        <p:sp>
          <p:nvSpPr>
            <p:cNvPr id="231" name="Google Shape;231;p42"/>
            <p:cNvSpPr/>
            <p:nvPr/>
          </p:nvSpPr>
          <p:spPr>
            <a:xfrm>
              <a:off x="3194" y="1007062"/>
              <a:ext cx="2281200" cy="1448400"/>
            </a:xfrm>
            <a:prstGeom prst="roundRect">
              <a:avLst>
                <a:gd name="adj" fmla="val 10000"/>
              </a:avLst>
            </a:prstGeom>
            <a:solidFill>
              <a:srgbClr val="3194BA"/>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2" name="Google Shape;232;p42"/>
            <p:cNvSpPr/>
            <p:nvPr/>
          </p:nvSpPr>
          <p:spPr>
            <a:xfrm>
              <a:off x="256652" y="1247846"/>
              <a:ext cx="2281200" cy="1448400"/>
            </a:xfrm>
            <a:prstGeom prst="roundRect">
              <a:avLst>
                <a:gd name="adj" fmla="val 10000"/>
              </a:avLst>
            </a:prstGeom>
            <a:solidFill>
              <a:schemeClr val="lt1">
                <a:alpha val="89800"/>
              </a:schemeClr>
            </a:solidFill>
            <a:ln w="12700" cap="flat" cmpd="sng">
              <a:solidFill>
                <a:srgbClr val="3194BA"/>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3" name="Google Shape;233;p42"/>
            <p:cNvSpPr txBox="1"/>
            <p:nvPr/>
          </p:nvSpPr>
          <p:spPr>
            <a:xfrm>
              <a:off x="299077" y="1290271"/>
              <a:ext cx="2196300" cy="13638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chemeClr val="dk1"/>
                </a:buClr>
                <a:buSzPts val="1600"/>
                <a:buFont typeface="Avenir"/>
                <a:buNone/>
              </a:pPr>
              <a:r>
                <a:rPr lang="en-GB" sz="1600" b="0" i="0" u="none" strike="noStrike" cap="none">
                  <a:solidFill>
                    <a:schemeClr val="dk1"/>
                  </a:solidFill>
                  <a:latin typeface="Avenir"/>
                  <a:ea typeface="Avenir"/>
                  <a:cs typeface="Avenir"/>
                  <a:sym typeface="Avenir"/>
                </a:rPr>
                <a:t>Birth trauma service</a:t>
              </a:r>
              <a:endParaRPr sz="1600" b="0" i="0" u="none" strike="noStrike" cap="none">
                <a:solidFill>
                  <a:schemeClr val="dk1"/>
                </a:solidFill>
                <a:latin typeface="Avenir"/>
                <a:ea typeface="Avenir"/>
                <a:cs typeface="Avenir"/>
                <a:sym typeface="Avenir"/>
              </a:endParaRPr>
            </a:p>
          </p:txBody>
        </p:sp>
        <p:sp>
          <p:nvSpPr>
            <p:cNvPr id="234" name="Google Shape;234;p42"/>
            <p:cNvSpPr/>
            <p:nvPr/>
          </p:nvSpPr>
          <p:spPr>
            <a:xfrm>
              <a:off x="2791228" y="1007062"/>
              <a:ext cx="2281200" cy="1448400"/>
            </a:xfrm>
            <a:prstGeom prst="roundRect">
              <a:avLst>
                <a:gd name="adj" fmla="val 10000"/>
              </a:avLst>
            </a:prstGeom>
            <a:solidFill>
              <a:srgbClr val="3194BA"/>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5" name="Google Shape;235;p42"/>
            <p:cNvSpPr/>
            <p:nvPr/>
          </p:nvSpPr>
          <p:spPr>
            <a:xfrm>
              <a:off x="3044685" y="1247846"/>
              <a:ext cx="2281200" cy="1448400"/>
            </a:xfrm>
            <a:prstGeom prst="roundRect">
              <a:avLst>
                <a:gd name="adj" fmla="val 10000"/>
              </a:avLst>
            </a:prstGeom>
            <a:solidFill>
              <a:schemeClr val="lt1">
                <a:alpha val="89800"/>
              </a:schemeClr>
            </a:solidFill>
            <a:ln w="12700" cap="flat" cmpd="sng">
              <a:solidFill>
                <a:srgbClr val="3194BA"/>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6" name="Google Shape;236;p42"/>
            <p:cNvSpPr txBox="1"/>
            <p:nvPr/>
          </p:nvSpPr>
          <p:spPr>
            <a:xfrm>
              <a:off x="3087110" y="1290271"/>
              <a:ext cx="2196300" cy="13638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chemeClr val="dk1"/>
                </a:buClr>
                <a:buSzPts val="1600"/>
                <a:buFont typeface="Avenir"/>
                <a:buNone/>
              </a:pPr>
              <a:r>
                <a:rPr lang="en-GB" sz="1600" b="0" i="0" u="none" strike="noStrike" cap="none">
                  <a:solidFill>
                    <a:schemeClr val="dk1"/>
                  </a:solidFill>
                  <a:latin typeface="Avenir"/>
                  <a:ea typeface="Avenir"/>
                  <a:cs typeface="Avenir"/>
                  <a:sym typeface="Avenir"/>
                </a:rPr>
                <a:t>Stepped care pathway</a:t>
              </a:r>
              <a:endParaRPr sz="1600" b="0" i="0" u="none" strike="noStrike" cap="none">
                <a:solidFill>
                  <a:schemeClr val="dk1"/>
                </a:solidFill>
                <a:latin typeface="Avenir"/>
                <a:ea typeface="Avenir"/>
                <a:cs typeface="Avenir"/>
                <a:sym typeface="Avenir"/>
              </a:endParaRPr>
            </a:p>
          </p:txBody>
        </p:sp>
        <p:sp>
          <p:nvSpPr>
            <p:cNvPr id="237" name="Google Shape;237;p42"/>
            <p:cNvSpPr/>
            <p:nvPr/>
          </p:nvSpPr>
          <p:spPr>
            <a:xfrm>
              <a:off x="5579261" y="1007062"/>
              <a:ext cx="2281200" cy="1448400"/>
            </a:xfrm>
            <a:prstGeom prst="roundRect">
              <a:avLst>
                <a:gd name="adj" fmla="val 10000"/>
              </a:avLst>
            </a:prstGeom>
            <a:solidFill>
              <a:srgbClr val="3194BA"/>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8" name="Google Shape;238;p42"/>
            <p:cNvSpPr/>
            <p:nvPr/>
          </p:nvSpPr>
          <p:spPr>
            <a:xfrm>
              <a:off x="5832719" y="1247846"/>
              <a:ext cx="2281200" cy="1448400"/>
            </a:xfrm>
            <a:prstGeom prst="roundRect">
              <a:avLst>
                <a:gd name="adj" fmla="val 10000"/>
              </a:avLst>
            </a:prstGeom>
            <a:solidFill>
              <a:schemeClr val="lt1">
                <a:alpha val="89800"/>
              </a:schemeClr>
            </a:solidFill>
            <a:ln w="12700" cap="flat" cmpd="sng">
              <a:solidFill>
                <a:srgbClr val="3194BA"/>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39" name="Google Shape;239;p42"/>
            <p:cNvSpPr txBox="1"/>
            <p:nvPr/>
          </p:nvSpPr>
          <p:spPr>
            <a:xfrm>
              <a:off x="5875144" y="1290271"/>
              <a:ext cx="2196300" cy="13638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chemeClr val="dk1"/>
                </a:buClr>
                <a:buSzPts val="1600"/>
                <a:buFont typeface="Avenir"/>
                <a:buNone/>
              </a:pPr>
              <a:r>
                <a:rPr lang="en-GB" sz="1600" b="0" i="0" u="none" strike="noStrike" cap="none">
                  <a:solidFill>
                    <a:schemeClr val="dk1"/>
                  </a:solidFill>
                  <a:latin typeface="Avenir"/>
                  <a:ea typeface="Avenir"/>
                  <a:cs typeface="Avenir"/>
                  <a:sym typeface="Avenir"/>
                </a:rPr>
                <a:t>Childbirth review with Specialist Midwife</a:t>
              </a:r>
              <a:endParaRPr sz="1600" b="0" i="0" u="none" strike="noStrike" cap="none">
                <a:solidFill>
                  <a:schemeClr val="dk1"/>
                </a:solidFill>
                <a:latin typeface="Avenir"/>
                <a:ea typeface="Avenir"/>
                <a:cs typeface="Avenir"/>
                <a:sym typeface="Avenir"/>
              </a:endParaRPr>
            </a:p>
          </p:txBody>
        </p:sp>
        <p:sp>
          <p:nvSpPr>
            <p:cNvPr id="240" name="Google Shape;240;p42"/>
            <p:cNvSpPr/>
            <p:nvPr/>
          </p:nvSpPr>
          <p:spPr>
            <a:xfrm>
              <a:off x="8367295" y="1007062"/>
              <a:ext cx="2281200" cy="1448400"/>
            </a:xfrm>
            <a:prstGeom prst="roundRect">
              <a:avLst>
                <a:gd name="adj" fmla="val 10000"/>
              </a:avLst>
            </a:prstGeom>
            <a:solidFill>
              <a:srgbClr val="3194BA"/>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1" name="Google Shape;241;p42"/>
            <p:cNvSpPr/>
            <p:nvPr/>
          </p:nvSpPr>
          <p:spPr>
            <a:xfrm>
              <a:off x="8620752" y="1247846"/>
              <a:ext cx="2281200" cy="1448400"/>
            </a:xfrm>
            <a:prstGeom prst="roundRect">
              <a:avLst>
                <a:gd name="adj" fmla="val 10000"/>
              </a:avLst>
            </a:prstGeom>
            <a:solidFill>
              <a:schemeClr val="lt1">
                <a:alpha val="89800"/>
              </a:schemeClr>
            </a:solidFill>
            <a:ln w="12700" cap="flat" cmpd="sng">
              <a:solidFill>
                <a:srgbClr val="3194BA"/>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42" name="Google Shape;242;p42"/>
            <p:cNvSpPr txBox="1"/>
            <p:nvPr/>
          </p:nvSpPr>
          <p:spPr>
            <a:xfrm>
              <a:off x="8663177" y="1290271"/>
              <a:ext cx="2196300" cy="1363800"/>
            </a:xfrm>
            <a:prstGeom prst="rect">
              <a:avLst/>
            </a:prstGeom>
            <a:noFill/>
            <a:ln>
              <a:noFill/>
            </a:ln>
          </p:spPr>
          <p:txBody>
            <a:bodyPr spcFirstLastPara="1" wrap="square" lIns="60000" tIns="60000" rIns="60000" bIns="60000" anchor="ctr" anchorCtr="0">
              <a:noAutofit/>
            </a:bodyPr>
            <a:lstStyle/>
            <a:p>
              <a:pPr marL="0" marR="0" lvl="0" indent="0" algn="ctr" rtl="0">
                <a:lnSpc>
                  <a:spcPct val="90000"/>
                </a:lnSpc>
                <a:spcBef>
                  <a:spcPts val="0"/>
                </a:spcBef>
                <a:spcAft>
                  <a:spcPts val="0"/>
                </a:spcAft>
                <a:buClr>
                  <a:schemeClr val="dk1"/>
                </a:buClr>
                <a:buSzPts val="1600"/>
                <a:buFont typeface="Avenir"/>
                <a:buNone/>
              </a:pPr>
              <a:r>
                <a:rPr lang="en-GB" sz="1600" b="0" i="0" u="none" strike="noStrike" cap="none">
                  <a:solidFill>
                    <a:schemeClr val="dk1"/>
                  </a:solidFill>
                  <a:latin typeface="Avenir"/>
                  <a:ea typeface="Avenir"/>
                  <a:cs typeface="Avenir"/>
                  <a:sym typeface="Avenir"/>
                </a:rPr>
                <a:t>Trauma-focused psychological intervention</a:t>
              </a:r>
              <a:endParaRPr sz="1600" b="0" i="0" u="none" strike="noStrike" cap="none">
                <a:solidFill>
                  <a:schemeClr val="dk1"/>
                </a:solidFill>
                <a:latin typeface="Avenir"/>
                <a:ea typeface="Avenir"/>
                <a:cs typeface="Avenir"/>
                <a:sym typeface="Aveni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6"/>
        <p:cNvGrpSpPr/>
        <p:nvPr/>
      </p:nvGrpSpPr>
      <p:grpSpPr>
        <a:xfrm>
          <a:off x="0" y="0"/>
          <a:ext cx="0" cy="0"/>
          <a:chOff x="0" y="0"/>
          <a:chExt cx="0" cy="0"/>
        </a:xfrm>
      </p:grpSpPr>
      <p:sp>
        <p:nvSpPr>
          <p:cNvPr id="247" name="Google Shape;247;p43"/>
          <p:cNvSpPr txBox="1">
            <a:spLocks noGrp="1"/>
          </p:cNvSpPr>
          <p:nvPr>
            <p:ph type="title"/>
          </p:nvPr>
        </p:nvSpPr>
        <p:spPr>
          <a:xfrm>
            <a:off x="628651" y="457200"/>
            <a:ext cx="2400300" cy="4175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5"/>
              </a:buClr>
              <a:buSzPts val="3300"/>
              <a:buFont typeface="EB Garamond"/>
              <a:buNone/>
            </a:pPr>
            <a:r>
              <a:rPr lang="en-GB" sz="3300" b="1">
                <a:solidFill>
                  <a:schemeClr val="accent5"/>
                </a:solidFill>
              </a:rPr>
              <a:t>Rotherham Birth in Mind Service</a:t>
            </a:r>
            <a:br>
              <a:rPr lang="en-GB" sz="3300" b="1">
                <a:solidFill>
                  <a:schemeClr val="accent5"/>
                </a:solidFill>
              </a:rPr>
            </a:br>
            <a:r>
              <a:rPr lang="en-GB" sz="3300" b="1">
                <a:solidFill>
                  <a:schemeClr val="accent5"/>
                </a:solidFill>
              </a:rPr>
              <a:t>What we do</a:t>
            </a:r>
            <a:endParaRPr/>
          </a:p>
        </p:txBody>
      </p:sp>
      <p:grpSp>
        <p:nvGrpSpPr>
          <p:cNvPr id="248" name="Google Shape;248;p43"/>
          <p:cNvGrpSpPr/>
          <p:nvPr/>
        </p:nvGrpSpPr>
        <p:grpSpPr>
          <a:xfrm>
            <a:off x="3220278" y="916186"/>
            <a:ext cx="5295150" cy="3257618"/>
            <a:chOff x="0" y="611981"/>
            <a:chExt cx="7060200" cy="4343490"/>
          </a:xfrm>
        </p:grpSpPr>
        <p:sp>
          <p:nvSpPr>
            <p:cNvPr id="249" name="Google Shape;249;p43"/>
            <p:cNvSpPr/>
            <p:nvPr/>
          </p:nvSpPr>
          <p:spPr>
            <a:xfrm>
              <a:off x="0" y="611981"/>
              <a:ext cx="7060200" cy="1044900"/>
            </a:xfrm>
            <a:prstGeom prst="roundRect">
              <a:avLst>
                <a:gd name="adj" fmla="val 16667"/>
              </a:avLst>
            </a:prstGeom>
            <a:solidFill>
              <a:schemeClr val="accent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0" name="Google Shape;250;p43"/>
            <p:cNvSpPr txBox="1"/>
            <p:nvPr/>
          </p:nvSpPr>
          <p:spPr>
            <a:xfrm>
              <a:off x="51003" y="662984"/>
              <a:ext cx="6958200" cy="942900"/>
            </a:xfrm>
            <a:prstGeom prst="rect">
              <a:avLst/>
            </a:prstGeom>
            <a:noFill/>
            <a:ln>
              <a:noFill/>
            </a:ln>
          </p:spPr>
          <p:txBody>
            <a:bodyPr spcFirstLastPara="1" wrap="square" lIns="54275" tIns="54275" rIns="54275" bIns="54275" anchor="ctr" anchorCtr="0">
              <a:noAutofit/>
            </a:bodyPr>
            <a:lstStyle/>
            <a:p>
              <a:pPr marL="0" marR="0" lvl="0" indent="0" algn="l" rtl="0">
                <a:lnSpc>
                  <a:spcPct val="90000"/>
                </a:lnSpc>
                <a:spcBef>
                  <a:spcPts val="0"/>
                </a:spcBef>
                <a:spcAft>
                  <a:spcPts val="0"/>
                </a:spcAft>
                <a:buClr>
                  <a:schemeClr val="lt1"/>
                </a:buClr>
                <a:buSzPts val="1400"/>
                <a:buFont typeface="Avenir"/>
                <a:buNone/>
              </a:pPr>
              <a:r>
                <a:rPr lang="en-GB" sz="1400" b="0" i="0" u="none" strike="noStrike" cap="none">
                  <a:solidFill>
                    <a:schemeClr val="lt1"/>
                  </a:solidFill>
                  <a:latin typeface="Avenir"/>
                  <a:ea typeface="Avenir"/>
                  <a:cs typeface="Avenir"/>
                  <a:sym typeface="Avenir"/>
                </a:rPr>
                <a:t>The Birth in Mind service is for women who wish to talk about their previous birth/maternity experience with a specialist midwife (was previously known as Birth Afterthoughts)</a:t>
              </a:r>
              <a:endParaRPr sz="1400" b="0" i="0" u="none" strike="noStrike" cap="none">
                <a:solidFill>
                  <a:schemeClr val="lt1"/>
                </a:solidFill>
                <a:latin typeface="Avenir"/>
                <a:ea typeface="Avenir"/>
                <a:cs typeface="Avenir"/>
                <a:sym typeface="Avenir"/>
              </a:endParaRPr>
            </a:p>
          </p:txBody>
        </p:sp>
        <p:sp>
          <p:nvSpPr>
            <p:cNvPr id="251" name="Google Shape;251;p43"/>
            <p:cNvSpPr/>
            <p:nvPr/>
          </p:nvSpPr>
          <p:spPr>
            <a:xfrm>
              <a:off x="0" y="1711511"/>
              <a:ext cx="7060200" cy="1044900"/>
            </a:xfrm>
            <a:prstGeom prst="roundRect">
              <a:avLst>
                <a:gd name="adj" fmla="val 16667"/>
              </a:avLst>
            </a:prstGeom>
            <a:solidFill>
              <a:srgbClr val="63A3BB"/>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2" name="Google Shape;252;p43"/>
            <p:cNvSpPr txBox="1"/>
            <p:nvPr/>
          </p:nvSpPr>
          <p:spPr>
            <a:xfrm>
              <a:off x="51003" y="1762514"/>
              <a:ext cx="6958200" cy="942900"/>
            </a:xfrm>
            <a:prstGeom prst="rect">
              <a:avLst/>
            </a:prstGeom>
            <a:noFill/>
            <a:ln>
              <a:noFill/>
            </a:ln>
          </p:spPr>
          <p:txBody>
            <a:bodyPr spcFirstLastPara="1" wrap="square" lIns="54275" tIns="54275" rIns="54275" bIns="54275" anchor="ctr" anchorCtr="0">
              <a:noAutofit/>
            </a:bodyPr>
            <a:lstStyle/>
            <a:p>
              <a:pPr marL="0" marR="0" lvl="0" indent="0" algn="l" rtl="0">
                <a:lnSpc>
                  <a:spcPct val="90000"/>
                </a:lnSpc>
                <a:spcBef>
                  <a:spcPts val="0"/>
                </a:spcBef>
                <a:spcAft>
                  <a:spcPts val="0"/>
                </a:spcAft>
                <a:buClr>
                  <a:schemeClr val="lt1"/>
                </a:buClr>
                <a:buSzPts val="1400"/>
                <a:buFont typeface="Avenir"/>
                <a:buNone/>
              </a:pPr>
              <a:r>
                <a:rPr lang="en-GB" sz="1400" b="0" i="0" u="none" strike="noStrike" cap="none">
                  <a:solidFill>
                    <a:schemeClr val="lt1"/>
                  </a:solidFill>
                  <a:latin typeface="Avenir"/>
                  <a:ea typeface="Avenir"/>
                  <a:cs typeface="Avenir"/>
                  <a:sym typeface="Avenir"/>
                </a:rPr>
                <a:t>To discuss any unanswered questions, fill in any gaps or address unresolved feelings about their care or birth experience</a:t>
              </a:r>
              <a:endParaRPr sz="1400" b="0" i="0" u="none" strike="noStrike" cap="none">
                <a:solidFill>
                  <a:schemeClr val="lt1"/>
                </a:solidFill>
                <a:latin typeface="Avenir"/>
                <a:ea typeface="Avenir"/>
                <a:cs typeface="Avenir"/>
                <a:sym typeface="Avenir"/>
              </a:endParaRPr>
            </a:p>
          </p:txBody>
        </p:sp>
        <p:sp>
          <p:nvSpPr>
            <p:cNvPr id="253" name="Google Shape;253;p43"/>
            <p:cNvSpPr/>
            <p:nvPr/>
          </p:nvSpPr>
          <p:spPr>
            <a:xfrm>
              <a:off x="0" y="2811041"/>
              <a:ext cx="7060200" cy="1044900"/>
            </a:xfrm>
            <a:prstGeom prst="roundRect">
              <a:avLst>
                <a:gd name="adj" fmla="val 16667"/>
              </a:avLst>
            </a:prstGeom>
            <a:solidFill>
              <a:srgbClr val="4094C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4" name="Google Shape;254;p43"/>
            <p:cNvSpPr txBox="1"/>
            <p:nvPr/>
          </p:nvSpPr>
          <p:spPr>
            <a:xfrm>
              <a:off x="51003" y="2862044"/>
              <a:ext cx="6958200" cy="942900"/>
            </a:xfrm>
            <a:prstGeom prst="rect">
              <a:avLst/>
            </a:prstGeom>
            <a:noFill/>
            <a:ln>
              <a:noFill/>
            </a:ln>
          </p:spPr>
          <p:txBody>
            <a:bodyPr spcFirstLastPara="1" wrap="square" lIns="54275" tIns="54275" rIns="54275" bIns="54275" anchor="ctr" anchorCtr="0">
              <a:noAutofit/>
            </a:bodyPr>
            <a:lstStyle/>
            <a:p>
              <a:pPr marL="0" marR="0" lvl="0" indent="0" algn="l" rtl="0">
                <a:lnSpc>
                  <a:spcPct val="90000"/>
                </a:lnSpc>
                <a:spcBef>
                  <a:spcPts val="0"/>
                </a:spcBef>
                <a:spcAft>
                  <a:spcPts val="0"/>
                </a:spcAft>
                <a:buClr>
                  <a:schemeClr val="lt1"/>
                </a:buClr>
                <a:buSzPts val="1400"/>
                <a:buFont typeface="Avenir"/>
                <a:buNone/>
              </a:pPr>
              <a:r>
                <a:rPr lang="en-GB" sz="1400" b="0" i="0" u="none" strike="noStrike" cap="none">
                  <a:solidFill>
                    <a:schemeClr val="lt1"/>
                  </a:solidFill>
                  <a:latin typeface="Avenir"/>
                  <a:ea typeface="Avenir"/>
                  <a:cs typeface="Avenir"/>
                  <a:sym typeface="Avenir"/>
                </a:rPr>
                <a:t>Usually 6 - 8 weeks after birth but there is no upper time limit. </a:t>
              </a:r>
              <a:endParaRPr sz="1400" b="0" i="0" u="none" strike="noStrike" cap="none">
                <a:solidFill>
                  <a:schemeClr val="lt1"/>
                </a:solidFill>
                <a:latin typeface="Avenir"/>
                <a:ea typeface="Avenir"/>
                <a:cs typeface="Avenir"/>
                <a:sym typeface="Avenir"/>
              </a:endParaRPr>
            </a:p>
          </p:txBody>
        </p:sp>
        <p:sp>
          <p:nvSpPr>
            <p:cNvPr id="255" name="Google Shape;255;p43"/>
            <p:cNvSpPr/>
            <p:nvPr/>
          </p:nvSpPr>
          <p:spPr>
            <a:xfrm>
              <a:off x="0" y="3910571"/>
              <a:ext cx="7060200" cy="1044900"/>
            </a:xfrm>
            <a:prstGeom prst="roundRect">
              <a:avLst>
                <a:gd name="adj" fmla="val 16667"/>
              </a:avLst>
            </a:prstGeom>
            <a:solidFill>
              <a:srgbClr val="2682C4"/>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56" name="Google Shape;256;p43"/>
            <p:cNvSpPr txBox="1"/>
            <p:nvPr/>
          </p:nvSpPr>
          <p:spPr>
            <a:xfrm>
              <a:off x="51003" y="3961574"/>
              <a:ext cx="6958200" cy="942900"/>
            </a:xfrm>
            <a:prstGeom prst="rect">
              <a:avLst/>
            </a:prstGeom>
            <a:noFill/>
            <a:ln>
              <a:noFill/>
            </a:ln>
          </p:spPr>
          <p:txBody>
            <a:bodyPr spcFirstLastPara="1" wrap="square" lIns="54275" tIns="54275" rIns="54275" bIns="54275" anchor="ctr" anchorCtr="0">
              <a:noAutofit/>
            </a:bodyPr>
            <a:lstStyle/>
            <a:p>
              <a:pPr marL="0" marR="0" lvl="0" indent="0" algn="l" rtl="0">
                <a:lnSpc>
                  <a:spcPct val="90000"/>
                </a:lnSpc>
                <a:spcBef>
                  <a:spcPts val="0"/>
                </a:spcBef>
                <a:spcAft>
                  <a:spcPts val="0"/>
                </a:spcAft>
                <a:buClr>
                  <a:schemeClr val="lt1"/>
                </a:buClr>
                <a:buSzPts val="1400"/>
                <a:buFont typeface="Avenir"/>
                <a:buNone/>
              </a:pPr>
              <a:r>
                <a:rPr lang="en-GB" sz="1400" b="0" i="0" u="none" strike="noStrike" cap="none">
                  <a:solidFill>
                    <a:schemeClr val="lt1"/>
                  </a:solidFill>
                  <a:latin typeface="Avenir"/>
                  <a:ea typeface="Avenir"/>
                  <a:cs typeface="Avenir"/>
                  <a:sym typeface="Avenir"/>
                </a:rPr>
                <a:t>Screen for PTSD symptoms and make appropriate referral</a:t>
              </a:r>
              <a:endParaRPr sz="1400" b="0" i="0" u="none" strike="noStrike" cap="none">
                <a:solidFill>
                  <a:schemeClr val="lt1"/>
                </a:solidFill>
                <a:latin typeface="Avenir"/>
                <a:ea typeface="Avenir"/>
                <a:cs typeface="Avenir"/>
                <a:sym typeface="Avenir"/>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44"/>
          <p:cNvSpPr/>
          <p:nvPr/>
        </p:nvSpPr>
        <p:spPr>
          <a:xfrm>
            <a:off x="0" y="0"/>
            <a:ext cx="9141900" cy="5143500"/>
          </a:xfrm>
          <a:prstGeom prst="frame">
            <a:avLst>
              <a:gd name="adj1" fmla="val 7164"/>
            </a:avLst>
          </a:prstGeom>
          <a:gradFill>
            <a:gsLst>
              <a:gs pos="0">
                <a:srgbClr val="58B6C0">
                  <a:alpha val="40000"/>
                </a:srgbClr>
              </a:gs>
              <a:gs pos="100000">
                <a:srgbClr val="3494BA">
                  <a:alpha val="40000"/>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262" name="Google Shape;262;p44"/>
          <p:cNvSpPr/>
          <p:nvPr/>
        </p:nvSpPr>
        <p:spPr>
          <a:xfrm>
            <a:off x="0" y="0"/>
            <a:ext cx="9141900" cy="5143500"/>
          </a:xfrm>
          <a:prstGeom prst="rect">
            <a:avLst/>
          </a:prstGeom>
          <a:solidFill>
            <a:schemeClr val="lt1"/>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263" name="Google Shape;263;p44"/>
          <p:cNvSpPr/>
          <p:nvPr/>
        </p:nvSpPr>
        <p:spPr>
          <a:xfrm>
            <a:off x="0" y="0"/>
            <a:ext cx="9141900" cy="5143500"/>
          </a:xfrm>
          <a:prstGeom prst="frame">
            <a:avLst>
              <a:gd name="adj1" fmla="val 7164"/>
            </a:avLst>
          </a:prstGeom>
          <a:gradFill>
            <a:gsLst>
              <a:gs pos="0">
                <a:srgbClr val="58B6C0">
                  <a:alpha val="40000"/>
                </a:srgbClr>
              </a:gs>
              <a:gs pos="100000">
                <a:srgbClr val="3494BA">
                  <a:alpha val="40000"/>
                </a:srgbClr>
              </a:gs>
            </a:gsLst>
            <a:lin ang="2700006" scaled="0"/>
          </a:gra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venir"/>
              <a:ea typeface="Avenir"/>
              <a:cs typeface="Avenir"/>
              <a:sym typeface="Avenir"/>
            </a:endParaRPr>
          </a:p>
        </p:txBody>
      </p:sp>
      <p:sp>
        <p:nvSpPr>
          <p:cNvPr id="264" name="Google Shape;264;p44"/>
          <p:cNvSpPr txBox="1">
            <a:spLocks noGrp="1"/>
          </p:cNvSpPr>
          <p:nvPr>
            <p:ph type="title"/>
          </p:nvPr>
        </p:nvSpPr>
        <p:spPr>
          <a:xfrm>
            <a:off x="628650" y="642938"/>
            <a:ext cx="4417800" cy="15576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Clr>
                <a:schemeClr val="accent5"/>
              </a:buClr>
              <a:buSzPts val="3100"/>
              <a:buFont typeface="EB Garamond"/>
              <a:buNone/>
            </a:pPr>
            <a:r>
              <a:rPr lang="en-GB" sz="3100" b="1">
                <a:solidFill>
                  <a:schemeClr val="accent5"/>
                </a:solidFill>
              </a:rPr>
              <a:t>Rotherham Birth in Mind Service</a:t>
            </a:r>
            <a:br>
              <a:rPr lang="en-GB" sz="3100" b="1">
                <a:solidFill>
                  <a:schemeClr val="accent5"/>
                </a:solidFill>
              </a:rPr>
            </a:br>
            <a:r>
              <a:rPr lang="en-GB" sz="3100" b="1">
                <a:solidFill>
                  <a:schemeClr val="accent5"/>
                </a:solidFill>
              </a:rPr>
              <a:t>Who we work alongside</a:t>
            </a:r>
            <a:endParaRPr/>
          </a:p>
        </p:txBody>
      </p:sp>
      <p:sp>
        <p:nvSpPr>
          <p:cNvPr id="265" name="Google Shape;265;p44"/>
          <p:cNvSpPr txBox="1">
            <a:spLocks noGrp="1"/>
          </p:cNvSpPr>
          <p:nvPr>
            <p:ph type="body" idx="1"/>
          </p:nvPr>
        </p:nvSpPr>
        <p:spPr>
          <a:xfrm>
            <a:off x="628649" y="2393156"/>
            <a:ext cx="4417800" cy="2239500"/>
          </a:xfrm>
          <a:prstGeom prst="rect">
            <a:avLst/>
          </a:prstGeom>
          <a:noFill/>
          <a:ln>
            <a:noFill/>
          </a:ln>
        </p:spPr>
        <p:txBody>
          <a:bodyPr spcFirstLastPara="1" wrap="square" lIns="68575" tIns="34275" rIns="68575" bIns="34275" anchor="t" anchorCtr="0">
            <a:normAutofit/>
          </a:bodyPr>
          <a:lstStyle/>
          <a:p>
            <a:pPr marL="0" lvl="0" indent="6350" algn="l" rtl="0">
              <a:lnSpc>
                <a:spcPct val="100000"/>
              </a:lnSpc>
              <a:spcBef>
                <a:spcPts val="0"/>
              </a:spcBef>
              <a:spcAft>
                <a:spcPts val="0"/>
              </a:spcAft>
              <a:buSzPts val="900"/>
              <a:buFont typeface="Noto Sans Symbols"/>
              <a:buChar char="▪"/>
            </a:pPr>
            <a:r>
              <a:rPr lang="en-GB" sz="1100">
                <a:solidFill>
                  <a:schemeClr val="dk2"/>
                </a:solidFill>
              </a:rPr>
              <a:t>If they need further input then women can be referred to one of our RH colleagues including obstetric or anaesthetic team </a:t>
            </a:r>
            <a:endParaRPr/>
          </a:p>
          <a:p>
            <a:pPr marL="0" lvl="0" indent="6350" algn="l" rtl="0">
              <a:lnSpc>
                <a:spcPct val="100000"/>
              </a:lnSpc>
              <a:spcBef>
                <a:spcPts val="800"/>
              </a:spcBef>
              <a:spcAft>
                <a:spcPts val="0"/>
              </a:spcAft>
              <a:buSzPts val="900"/>
              <a:buFont typeface="Noto Sans Symbols"/>
              <a:buChar char="▪"/>
            </a:pPr>
            <a:r>
              <a:rPr lang="en-GB" sz="1100">
                <a:solidFill>
                  <a:schemeClr val="dk2"/>
                </a:solidFill>
              </a:rPr>
              <a:t>Some women may require a referral to the Birth in Mind Psychologist for 1:1 support</a:t>
            </a:r>
            <a:endParaRPr/>
          </a:p>
          <a:p>
            <a:pPr marL="0" lvl="0" indent="6350" algn="l" rtl="0">
              <a:lnSpc>
                <a:spcPct val="100000"/>
              </a:lnSpc>
              <a:spcBef>
                <a:spcPts val="800"/>
              </a:spcBef>
              <a:spcAft>
                <a:spcPts val="0"/>
              </a:spcAft>
              <a:buSzPts val="900"/>
              <a:buFont typeface="Noto Sans Symbols"/>
              <a:buChar char="▪"/>
            </a:pPr>
            <a:r>
              <a:rPr lang="en-GB" sz="1100">
                <a:solidFill>
                  <a:schemeClr val="dk2"/>
                </a:solidFill>
              </a:rPr>
              <a:t>We work closely with other local NHS services such as the Perinatal Mental Health Team; GPs; Community Mental Health Teams; IAPT (Improving Access to Psychological Therapies)</a:t>
            </a:r>
            <a:endParaRPr/>
          </a:p>
          <a:p>
            <a:pPr marL="0" lvl="0" indent="6350" algn="l" rtl="0">
              <a:lnSpc>
                <a:spcPct val="100000"/>
              </a:lnSpc>
              <a:spcBef>
                <a:spcPts val="800"/>
              </a:spcBef>
              <a:spcAft>
                <a:spcPts val="0"/>
              </a:spcAft>
              <a:buSzPts val="900"/>
              <a:buFont typeface="Noto Sans Symbols"/>
              <a:buChar char="▪"/>
            </a:pPr>
            <a:r>
              <a:rPr lang="en-GB" sz="1100">
                <a:solidFill>
                  <a:schemeClr val="dk2"/>
                </a:solidFill>
              </a:rPr>
              <a:t>We also link with our colleagues in the community / third sector including Light Peer Support</a:t>
            </a:r>
            <a:endParaRPr/>
          </a:p>
          <a:p>
            <a:pPr marL="0" lvl="0" indent="63500" algn="l" rtl="0">
              <a:lnSpc>
                <a:spcPct val="100000"/>
              </a:lnSpc>
              <a:spcBef>
                <a:spcPts val="800"/>
              </a:spcBef>
              <a:spcAft>
                <a:spcPts val="0"/>
              </a:spcAft>
              <a:buSzPts val="900"/>
              <a:buFont typeface="Noto Sans Symbols"/>
              <a:buNone/>
            </a:pPr>
            <a:endParaRPr sz="1100">
              <a:solidFill>
                <a:schemeClr val="dk2"/>
              </a:solidFill>
            </a:endParaRPr>
          </a:p>
        </p:txBody>
      </p:sp>
      <p:pic>
        <p:nvPicPr>
          <p:cNvPr id="266" name="Google Shape;266;p44" descr="Paper chain people and their shadows"/>
          <p:cNvPicPr preferRelativeResize="0">
            <a:picLocks noGrp="1"/>
          </p:cNvPicPr>
          <p:nvPr>
            <p:ph type="pic" idx="2"/>
          </p:nvPr>
        </p:nvPicPr>
        <p:blipFill rotWithShape="1">
          <a:blip r:embed="rId3">
            <a:alphaModFix/>
          </a:blip>
          <a:srcRect l="20599" r="28897"/>
          <a:stretch/>
        </p:blipFill>
        <p:spPr>
          <a:xfrm>
            <a:off x="5427358" y="366433"/>
            <a:ext cx="3349460" cy="4410634"/>
          </a:xfrm>
          <a:prstGeom prst="rect">
            <a:avLst/>
          </a:prstGeom>
          <a:solidFill>
            <a:schemeClr val="accent6"/>
          </a:solid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628651" y="457200"/>
            <a:ext cx="2400300" cy="41754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accent5"/>
              </a:buClr>
              <a:buSzPts val="3300"/>
              <a:buFont typeface="EB Garamond"/>
              <a:buNone/>
            </a:pPr>
            <a:r>
              <a:rPr lang="en-GB" sz="3300" b="1">
                <a:solidFill>
                  <a:schemeClr val="accent5"/>
                </a:solidFill>
              </a:rPr>
              <a:t>Rotherham Birth in Mind Service</a:t>
            </a:r>
            <a:br>
              <a:rPr lang="en-GB" sz="3300" b="1">
                <a:solidFill>
                  <a:schemeClr val="accent5"/>
                </a:solidFill>
              </a:rPr>
            </a:br>
            <a:r>
              <a:rPr lang="en-GB" sz="3300" b="1">
                <a:solidFill>
                  <a:schemeClr val="accent5"/>
                </a:solidFill>
              </a:rPr>
              <a:t>Referral Pathway</a:t>
            </a:r>
            <a:endParaRPr/>
          </a:p>
        </p:txBody>
      </p:sp>
      <p:grpSp>
        <p:nvGrpSpPr>
          <p:cNvPr id="272" name="Google Shape;272;p45"/>
          <p:cNvGrpSpPr/>
          <p:nvPr/>
        </p:nvGrpSpPr>
        <p:grpSpPr>
          <a:xfrm>
            <a:off x="3220278" y="1135722"/>
            <a:ext cx="5295150" cy="2818396"/>
            <a:chOff x="0" y="904696"/>
            <a:chExt cx="7060200" cy="3757861"/>
          </a:xfrm>
        </p:grpSpPr>
        <p:sp>
          <p:nvSpPr>
            <p:cNvPr id="273" name="Google Shape;273;p45"/>
            <p:cNvSpPr/>
            <p:nvPr/>
          </p:nvSpPr>
          <p:spPr>
            <a:xfrm>
              <a:off x="0" y="904696"/>
              <a:ext cx="7060200" cy="1670100"/>
            </a:xfrm>
            <a:prstGeom prst="roundRect">
              <a:avLst>
                <a:gd name="adj" fmla="val 10000"/>
              </a:avLst>
            </a:prstGeom>
            <a:solidFill>
              <a:srgbClr val="F2F2F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4" name="Google Shape;274;p45"/>
            <p:cNvSpPr/>
            <p:nvPr/>
          </p:nvSpPr>
          <p:spPr>
            <a:xfrm>
              <a:off x="505238" y="1280493"/>
              <a:ext cx="918600" cy="918600"/>
            </a:xfrm>
            <a:prstGeom prst="rect">
              <a:avLst/>
            </a:prstGeom>
            <a:blipFill rotWithShape="1">
              <a:blip r:embed="rId3">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5" name="Google Shape;275;p45"/>
            <p:cNvSpPr/>
            <p:nvPr/>
          </p:nvSpPr>
          <p:spPr>
            <a:xfrm>
              <a:off x="1929091" y="904696"/>
              <a:ext cx="5130900" cy="16701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6" name="Google Shape;276;p45"/>
            <p:cNvSpPr txBox="1"/>
            <p:nvPr/>
          </p:nvSpPr>
          <p:spPr>
            <a:xfrm>
              <a:off x="1929091" y="904696"/>
              <a:ext cx="5130900" cy="1670100"/>
            </a:xfrm>
            <a:prstGeom prst="rect">
              <a:avLst/>
            </a:prstGeom>
            <a:noFill/>
            <a:ln>
              <a:noFill/>
            </a:ln>
          </p:spPr>
          <p:txBody>
            <a:bodyPr spcFirstLastPara="1" wrap="square" lIns="132575" tIns="132575" rIns="132575" bIns="132575" anchor="ctr" anchorCtr="0">
              <a:noAutofit/>
            </a:bodyPr>
            <a:lstStyle/>
            <a:p>
              <a:pPr marL="0" marR="0" lvl="0" indent="0" algn="l" rtl="0">
                <a:lnSpc>
                  <a:spcPct val="90000"/>
                </a:lnSpc>
                <a:spcBef>
                  <a:spcPts val="0"/>
                </a:spcBef>
                <a:spcAft>
                  <a:spcPts val="0"/>
                </a:spcAft>
                <a:buClr>
                  <a:schemeClr val="dk1"/>
                </a:buClr>
                <a:buSzPts val="1900"/>
                <a:buFont typeface="Avenir"/>
                <a:buNone/>
              </a:pPr>
              <a:r>
                <a:rPr lang="en-GB" sz="1900" b="0" i="0" u="none" strike="noStrike" cap="none">
                  <a:solidFill>
                    <a:schemeClr val="dk1"/>
                  </a:solidFill>
                  <a:latin typeface="Avenir"/>
                  <a:ea typeface="Avenir"/>
                  <a:cs typeface="Avenir"/>
                  <a:sym typeface="Avenir"/>
                </a:rPr>
                <a:t>Women can either be referred via their midwife, GP or health visitor or they may also self-refer</a:t>
              </a:r>
              <a:endParaRPr sz="1900" b="0" i="0" u="none" strike="noStrike" cap="none">
                <a:solidFill>
                  <a:schemeClr val="dk1"/>
                </a:solidFill>
                <a:latin typeface="Avenir"/>
                <a:ea typeface="Avenir"/>
                <a:cs typeface="Avenir"/>
                <a:sym typeface="Avenir"/>
              </a:endParaRPr>
            </a:p>
          </p:txBody>
        </p:sp>
        <p:sp>
          <p:nvSpPr>
            <p:cNvPr id="277" name="Google Shape;277;p45"/>
            <p:cNvSpPr/>
            <p:nvPr/>
          </p:nvSpPr>
          <p:spPr>
            <a:xfrm>
              <a:off x="0" y="2992457"/>
              <a:ext cx="7060200" cy="1670100"/>
            </a:xfrm>
            <a:prstGeom prst="roundRect">
              <a:avLst>
                <a:gd name="adj" fmla="val 10000"/>
              </a:avLst>
            </a:prstGeom>
            <a:solidFill>
              <a:srgbClr val="F2F2F2"/>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8" name="Google Shape;278;p45"/>
            <p:cNvSpPr/>
            <p:nvPr/>
          </p:nvSpPr>
          <p:spPr>
            <a:xfrm>
              <a:off x="505238" y="3368254"/>
              <a:ext cx="918600" cy="918600"/>
            </a:xfrm>
            <a:prstGeom prst="rect">
              <a:avLst/>
            </a:prstGeom>
            <a:blipFill rotWithShape="1">
              <a:blip r:embed="rId4">
                <a:alphaModFix/>
              </a:blip>
              <a:stretch>
                <a:fillRect/>
              </a:stretch>
            </a:blip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9" name="Google Shape;279;p45"/>
            <p:cNvSpPr/>
            <p:nvPr/>
          </p:nvSpPr>
          <p:spPr>
            <a:xfrm>
              <a:off x="1929091" y="2992457"/>
              <a:ext cx="5130900" cy="1670100"/>
            </a:xfrm>
            <a:prstGeom prst="rect">
              <a:avLst/>
            </a:prstGeom>
            <a:no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80" name="Google Shape;280;p45"/>
            <p:cNvSpPr txBox="1"/>
            <p:nvPr/>
          </p:nvSpPr>
          <p:spPr>
            <a:xfrm>
              <a:off x="1929091" y="2992457"/>
              <a:ext cx="5130900" cy="1670100"/>
            </a:xfrm>
            <a:prstGeom prst="rect">
              <a:avLst/>
            </a:prstGeom>
            <a:noFill/>
            <a:ln>
              <a:noFill/>
            </a:ln>
          </p:spPr>
          <p:txBody>
            <a:bodyPr spcFirstLastPara="1" wrap="square" lIns="132575" tIns="132575" rIns="132575" bIns="132575" anchor="ctr" anchorCtr="0">
              <a:noAutofit/>
            </a:bodyPr>
            <a:lstStyle/>
            <a:p>
              <a:pPr marL="0" marR="0" lvl="0" indent="0" algn="l" rtl="0">
                <a:lnSpc>
                  <a:spcPct val="90000"/>
                </a:lnSpc>
                <a:spcBef>
                  <a:spcPts val="0"/>
                </a:spcBef>
                <a:spcAft>
                  <a:spcPts val="0"/>
                </a:spcAft>
                <a:buClr>
                  <a:schemeClr val="dk1"/>
                </a:buClr>
                <a:buSzPts val="1900"/>
                <a:buFont typeface="Avenir"/>
                <a:buNone/>
              </a:pPr>
              <a:r>
                <a:rPr lang="en-GB" sz="1900" b="0" i="0" u="none" strike="noStrike" cap="none">
                  <a:solidFill>
                    <a:schemeClr val="dk1"/>
                  </a:solidFill>
                  <a:latin typeface="Avenir"/>
                  <a:ea typeface="Avenir"/>
                  <a:cs typeface="Avenir"/>
                  <a:sym typeface="Avenir"/>
                </a:rPr>
                <a:t>Call 01709 427123 or email </a:t>
              </a:r>
              <a:r>
                <a:rPr lang="en-GB" sz="1900" b="0" i="0" u="sng" strike="noStrike" cap="none">
                  <a:solidFill>
                    <a:schemeClr val="dk1"/>
                  </a:solidFill>
                  <a:latin typeface="Avenir"/>
                  <a:ea typeface="Avenir"/>
                  <a:cs typeface="Avenir"/>
                  <a:sym typeface="Avenir"/>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rgh-tr.birthinmindservice@nhs.net</a:t>
              </a:r>
              <a:endParaRPr sz="1900" b="0" i="0" u="none" strike="noStrike" cap="none">
                <a:solidFill>
                  <a:schemeClr val="dk1"/>
                </a:solidFill>
                <a:latin typeface="Avenir"/>
                <a:ea typeface="Avenir"/>
                <a:cs typeface="Avenir"/>
                <a:sym typeface="Avenir"/>
              </a:endParaRPr>
            </a:p>
          </p:txBody>
        </p:sp>
      </p:gr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1631</Words>
  <Application>Microsoft Office PowerPoint</Application>
  <PresentationFormat>On-screen Show (16:9)</PresentationFormat>
  <Paragraphs>154</Paragraphs>
  <Slides>24</Slides>
  <Notes>24</Notes>
  <HiddenSlides>0</HiddenSlides>
  <MMClips>0</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24</vt:i4>
      </vt:variant>
    </vt:vector>
  </HeadingPairs>
  <TitlesOfParts>
    <vt:vector size="39" baseType="lpstr">
      <vt:lpstr>Arial</vt:lpstr>
      <vt:lpstr>Open Sans</vt:lpstr>
      <vt:lpstr>Avenir</vt:lpstr>
      <vt:lpstr>EB Garamond</vt:lpstr>
      <vt:lpstr>Trebuchet MS</vt:lpstr>
      <vt:lpstr>Noto Sans Symbols</vt:lpstr>
      <vt:lpstr>PT Sans Narrow</vt:lpstr>
      <vt:lpstr>Calibri</vt:lpstr>
      <vt:lpstr>Simple Light</vt:lpstr>
      <vt:lpstr>Tropic</vt:lpstr>
      <vt:lpstr>2_Office Theme</vt:lpstr>
      <vt:lpstr>Office Theme</vt:lpstr>
      <vt:lpstr>4_Office Theme</vt:lpstr>
      <vt:lpstr>1_Office Theme</vt:lpstr>
      <vt:lpstr>5_Office Theme</vt:lpstr>
      <vt:lpstr>PowerPoint Presentation</vt:lpstr>
      <vt:lpstr>Ground Rules</vt:lpstr>
      <vt:lpstr>Today’s Programme</vt:lpstr>
      <vt:lpstr>Let’s talk perinatal mental health webinar </vt:lpstr>
      <vt:lpstr>Rotherham Birth in Mind Service Who we are</vt:lpstr>
      <vt:lpstr>Rotherham Birth in Mind Service model overview</vt:lpstr>
      <vt:lpstr>Rotherham Birth in Mind Service What we do</vt:lpstr>
      <vt:lpstr>Rotherham Birth in Mind Service Who we work alongside</vt:lpstr>
      <vt:lpstr>Rotherham Birth in Mind Service Referral Pathway</vt:lpstr>
      <vt:lpstr>Thank you for listening</vt:lpstr>
      <vt:lpstr>PowerPoint Presentation</vt:lpstr>
      <vt:lpstr>ROTHERHAM PERINATAL MENTAL HEALTH TEAM HAYLEY HUNTER  - PERINATAL PRACTITIONER  RDASH.ROTHERHAMPERINATALSERVICE@NHS.NET  TELEPHONE 03000 215209  220 BADLSEY MOOR LANE  ROTHERHAM  S65 2QU  </vt:lpstr>
      <vt:lpstr>PowerPoint Presentation</vt:lpstr>
      <vt:lpstr>PowerPoint Presentation</vt:lpstr>
      <vt:lpstr>How can patients be referred?</vt:lpstr>
      <vt:lpstr>            Referral Criteria </vt:lpstr>
      <vt:lpstr>PowerPoint Presentation</vt:lpstr>
      <vt:lpstr> WHAT DO WE DO ?</vt:lpstr>
      <vt:lpstr>Who’s on the team?  The Rotherham Perinatal Mental Health Multidisciplinary Team is made   up   of a number of different professionals including:         * Perinatal Clinical Lead         * Mental Health Nurses         * Perinatal Social worker         * Occupational Therapist         * Support Worker         *Administrators         * Nursery Nurse         * Psychologist and Assistant Psychologist         * Psychiatrist With further expansion within the team later on in the year!  </vt:lpstr>
      <vt:lpstr>PowerPoint Presentation</vt:lpstr>
      <vt:lpstr>PowerPoint Presentation</vt:lpstr>
      <vt:lpstr>PowerPoint Presentation</vt:lpstr>
      <vt:lpstr>Feedback survey:</vt:lpstr>
      <vt:lpstr>Upcoming Let’s Talk Event: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carot</dc:creator>
  <cp:lastModifiedBy>carotherham0218@outlook.com</cp:lastModifiedBy>
  <cp:revision>1</cp:revision>
  <dcterms:modified xsi:type="dcterms:W3CDTF">2022-07-27T11:17:45Z</dcterms:modified>
</cp:coreProperties>
</file>