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82" r:id="rId3"/>
  </p:sldMasterIdLst>
  <p:notesMasterIdLst>
    <p:notesMasterId r:id="rId4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5143500" type="screen16x9"/>
  <p:notesSz cx="6858000" cy="9144000"/>
  <p:embeddedFontLst>
    <p:embeddedFont>
      <p:font typeface="PT Sans Narrow" panose="020B0604020202020204" charset="0"/>
      <p:regular r:id="rId45"/>
      <p:bold r:id="rId46"/>
    </p:embeddedFont>
    <p:embeddedFont>
      <p:font typeface="Candara" panose="020E0502030303020204" pitchFamily="34" charset="0"/>
      <p:regular r:id="rId47"/>
      <p:bold r:id="rId48"/>
      <p:italic r:id="rId49"/>
      <p:boldItalic r:id="rId50"/>
    </p:embeddedFont>
    <p:embeddedFont>
      <p:font typeface="Open Sans"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1" d="100"/>
          <a:sy n="121" d="100"/>
        </p:scale>
        <p:origin x="-346" y="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8678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1ae44e7e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111ae44e7e8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13b93429f0_1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113b93429f0_1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13b93429f0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13b93429f0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3b93429f0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113b93429f0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13b93429f0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113b93429f0_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13b93429f0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113b93429f0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13b93429f0_1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113b93429f0_1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13b93429f0_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113b93429f0_1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2667176b27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2667176b2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2667176b27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2667176b27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GB"/>
              <a:t>Cancer is the disease people in the UK fear most, and for one in ten people, it’s their biggest fear of all.</a:t>
            </a:r>
            <a:endParaRPr/>
          </a:p>
          <a:p>
            <a:pPr marL="457200" lvl="0" indent="-298450" algn="l" rtl="0">
              <a:spcBef>
                <a:spcPts val="0"/>
              </a:spcBef>
              <a:spcAft>
                <a:spcPts val="0"/>
              </a:spcAft>
              <a:buSzPts val="1100"/>
              <a:buChar char="●"/>
            </a:pPr>
            <a:r>
              <a:rPr lang="en-GB"/>
              <a:t>One in two of us will receive a cancer diagnosis in our lifetime</a:t>
            </a:r>
            <a:endParaRPr/>
          </a:p>
          <a:p>
            <a:pPr marL="457200" lvl="0" indent="-298450" algn="l" rtl="0">
              <a:spcBef>
                <a:spcPts val="0"/>
              </a:spcBef>
              <a:spcAft>
                <a:spcPts val="0"/>
              </a:spcAft>
              <a:buSzPts val="1100"/>
              <a:buChar char="●"/>
            </a:pPr>
            <a:r>
              <a:rPr lang="en-GB"/>
              <a:t>Whilst cancer is always life changing, it isn’t always life ending</a:t>
            </a:r>
            <a:endParaRPr/>
          </a:p>
          <a:p>
            <a:pPr marL="457200" lvl="0" indent="-298450" algn="l" rtl="0">
              <a:spcBef>
                <a:spcPts val="0"/>
              </a:spcBef>
              <a:spcAft>
                <a:spcPts val="0"/>
              </a:spcAft>
              <a:buSzPts val="1100"/>
              <a:buChar char="●"/>
            </a:pPr>
            <a:r>
              <a:rPr lang="en-GB"/>
              <a:t>People are now twice as likely to survive at least 10 years after being diagnosed with cancer than they were at the start of the 1970s</a:t>
            </a:r>
            <a:endParaRPr/>
          </a:p>
          <a:p>
            <a:pPr marL="457200" lvl="0" indent="-298450" algn="l" rtl="0">
              <a:spcBef>
                <a:spcPts val="0"/>
              </a:spcBef>
              <a:spcAft>
                <a:spcPts val="0"/>
              </a:spcAft>
              <a:buSzPts val="1100"/>
              <a:buChar char="●"/>
            </a:pPr>
            <a:r>
              <a:rPr lang="en-GB"/>
              <a:t>While many people go on to live full lives and are able to put their experience behind them, many others struggle with the physical, emotional and financial effects of a cancer diagnosis and treatment for years after.</a:t>
            </a:r>
            <a:endParaRPr/>
          </a:p>
          <a:p>
            <a:pPr marL="0" lvl="0" indent="0" algn="l" rtl="0">
              <a:spcBef>
                <a:spcPts val="0"/>
              </a:spcBef>
              <a:spcAft>
                <a:spcPts val="0"/>
              </a:spcAft>
              <a:buClr>
                <a:schemeClr val="dk1"/>
              </a:buClr>
              <a:buSzPts val="1100"/>
              <a:buFont typeface="Arial"/>
              <a:buNone/>
            </a:pPr>
            <a:r>
              <a:rPr lang="en-GB"/>
              <a:t>Around 1,600 people diagnosed with cancer in rotherham in 2019</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2667176b27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2667176b27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1ae44e7e8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111ae44e7e8_2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2667176b27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2667176b27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2667176b27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2667176b27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667176b27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667176b27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1C4587"/>
                </a:solidFill>
              </a:rPr>
              <a:t>Average of 26 referrals in each month with on average around 50 clients being supported each month </a:t>
            </a:r>
            <a:endParaRPr sz="1400">
              <a:solidFill>
                <a:srgbClr val="1C4587"/>
              </a:solidFill>
            </a:endParaRPr>
          </a:p>
          <a:p>
            <a:pPr marL="0" lvl="0" indent="0" algn="l" rtl="0">
              <a:spcBef>
                <a:spcPts val="0"/>
              </a:spcBef>
              <a:spcAft>
                <a:spcPts val="0"/>
              </a:spcAft>
              <a:buNone/>
            </a:pPr>
            <a:endParaRPr sz="1400">
              <a:solidFill>
                <a:srgbClr val="1C4587"/>
              </a:solidFill>
            </a:endParaRPr>
          </a:p>
          <a:p>
            <a:pPr marL="0" lvl="0" indent="0" algn="l" rtl="0">
              <a:spcBef>
                <a:spcPts val="0"/>
              </a:spcBef>
              <a:spcAft>
                <a:spcPts val="0"/>
              </a:spcAft>
              <a:buNone/>
            </a:pPr>
            <a:r>
              <a:rPr lang="en-GB" sz="1400">
                <a:solidFill>
                  <a:srgbClr val="1C4587"/>
                </a:solidFill>
              </a:rPr>
              <a:t>Jan stats - </a:t>
            </a:r>
            <a:r>
              <a:rPr lang="en-GB">
                <a:solidFill>
                  <a:schemeClr val="dk1"/>
                </a:solidFill>
              </a:rPr>
              <a:t>The service this month has had</a:t>
            </a:r>
            <a:r>
              <a:rPr lang="en-GB" b="1">
                <a:solidFill>
                  <a:schemeClr val="dk1"/>
                </a:solidFill>
              </a:rPr>
              <a:t> 39 </a:t>
            </a:r>
            <a:r>
              <a:rPr lang="en-GB">
                <a:solidFill>
                  <a:schemeClr val="dk1"/>
                </a:solidFill>
              </a:rPr>
              <a:t>new referrals whilst still supporting </a:t>
            </a:r>
            <a:r>
              <a:rPr lang="en-GB" b="1">
                <a:solidFill>
                  <a:schemeClr val="dk1"/>
                </a:solidFill>
              </a:rPr>
              <a:t>52</a:t>
            </a:r>
            <a:r>
              <a:rPr lang="en-GB">
                <a:solidFill>
                  <a:schemeClr val="dk1"/>
                </a:solidFill>
              </a:rPr>
              <a:t> clients from previous months, meaning that the service this month alone has supported</a:t>
            </a:r>
            <a:r>
              <a:rPr lang="en-GB" b="1">
                <a:solidFill>
                  <a:schemeClr val="dk1"/>
                </a:solidFill>
              </a:rPr>
              <a:t> 91</a:t>
            </a:r>
            <a:r>
              <a:rPr lang="en-GB">
                <a:solidFill>
                  <a:schemeClr val="dk1"/>
                </a:solidFill>
              </a:rPr>
              <a:t> people living or supporting those with cancer and have made </a:t>
            </a:r>
            <a:r>
              <a:rPr lang="en-GB" b="1">
                <a:solidFill>
                  <a:schemeClr val="dk1"/>
                </a:solidFill>
              </a:rPr>
              <a:t>201</a:t>
            </a:r>
            <a:r>
              <a:rPr lang="en-GB">
                <a:solidFill>
                  <a:schemeClr val="dk1"/>
                </a:solidFill>
              </a:rPr>
              <a:t> phone calls across the month. </a:t>
            </a:r>
            <a:r>
              <a:rPr lang="en-GB" b="1">
                <a:solidFill>
                  <a:schemeClr val="dk1"/>
                </a:solidFill>
              </a:rPr>
              <a:t>33</a:t>
            </a:r>
            <a:r>
              <a:rPr lang="en-GB">
                <a:solidFill>
                  <a:schemeClr val="dk1"/>
                </a:solidFill>
              </a:rPr>
              <a:t> cases have been closed this month and needs have been met. However,</a:t>
            </a:r>
            <a:r>
              <a:rPr lang="en-GB" b="1">
                <a:solidFill>
                  <a:schemeClr val="dk1"/>
                </a:solidFill>
              </a:rPr>
              <a:t> 72</a:t>
            </a:r>
            <a:r>
              <a:rPr lang="en-GB">
                <a:solidFill>
                  <a:schemeClr val="dk1"/>
                </a:solidFill>
              </a:rPr>
              <a:t> clients are still with our service where our advocates are still supporting those individuals.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400">
              <a:solidFill>
                <a:srgbClr val="1C4587"/>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2667176b27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2667176b27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2667176b27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2667176b27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2667176b27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2667176b27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2667176b27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2667176b27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2667176b27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2667176b27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2667176b27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2667176b27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2667176b2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2667176b2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endParaRPr>
              <a:solidFill>
                <a:schemeClr val="dk1"/>
              </a:solidFill>
              <a:highlight>
                <a:srgbClr val="FFFFFF"/>
              </a:highlight>
            </a:endParaRPr>
          </a:p>
          <a:p>
            <a:pPr marL="457200" lvl="0" indent="-298450" algn="l" rtl="0">
              <a:spcBef>
                <a:spcPts val="0"/>
              </a:spcBef>
              <a:spcAft>
                <a:spcPts val="0"/>
              </a:spcAft>
              <a:buSzPts val="1100"/>
              <a:buChar char="-"/>
            </a:pPr>
            <a:r>
              <a:rPr lang="en-GB"/>
              <a:t>In talks with michelle fletcher lead cancer nurse regarding face to face in breathing space and using information and support as well as at rotherham cancer care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11ae44e7e8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111ae44e7e8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2667176b27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2667176b27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None/>
            </a:pPr>
            <a:r>
              <a:rPr lang="en-GB"/>
              <a:t>Well aware that there are other services operation in other areas of Sheffield Barnsley and Doncaster so please excuse if any are not listed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2667176b27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2667176b27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2667176b27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2667176b27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None/>
            </a:pPr>
            <a:r>
              <a:rPr lang="en-GB"/>
              <a:t>Bluebell Wood Children's Hospice</a:t>
            </a:r>
            <a:endParaRPr/>
          </a:p>
          <a:p>
            <a:pPr marL="0" lvl="0" indent="0" algn="l" rtl="0">
              <a:spcBef>
                <a:spcPts val="0"/>
              </a:spcBef>
              <a:spcAft>
                <a:spcPts val="0"/>
              </a:spcAft>
              <a:buNone/>
            </a:pPr>
            <a:endParaRPr/>
          </a:p>
          <a:p>
            <a:pPr marL="0" lvl="0" indent="0" algn="l" rtl="0">
              <a:spcBef>
                <a:spcPts val="0"/>
              </a:spcBef>
              <a:spcAft>
                <a:spcPts val="0"/>
              </a:spcAft>
              <a:buNone/>
            </a:pPr>
            <a:r>
              <a:rPr lang="en-GB"/>
              <a:t>Cavendish Cancer Care (cavcare.org.uk)</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Welcome To The Yorkshire Cancer Patient Forum - Yorkshire Cancer Community</a:t>
            </a:r>
            <a:endParaRPr/>
          </a:p>
          <a:p>
            <a:pPr marL="0" lvl="0" indent="0" algn="l" rtl="0">
              <a:spcBef>
                <a:spcPts val="0"/>
              </a:spcBef>
              <a:spcAft>
                <a:spcPts val="0"/>
              </a:spcAft>
              <a:buNone/>
            </a:pPr>
            <a:endParaRPr/>
          </a:p>
          <a:p>
            <a:pPr marL="0" lvl="0" indent="0" algn="l" rtl="0">
              <a:spcBef>
                <a:spcPts val="0"/>
              </a:spcBef>
              <a:spcAft>
                <a:spcPts val="0"/>
              </a:spcAft>
              <a:buNone/>
            </a:pPr>
            <a:r>
              <a:rPr lang="en-GB"/>
              <a:t>Weston Park Cancer Centre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2667176b27_1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2667176b27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Rotherham Cancer Care</a:t>
            </a:r>
            <a:endParaRPr/>
          </a:p>
          <a:p>
            <a:pPr marL="0" lvl="0" indent="0" algn="l" rtl="0">
              <a:spcBef>
                <a:spcPts val="0"/>
              </a:spcBef>
              <a:spcAft>
                <a:spcPts val="0"/>
              </a:spcAft>
              <a:buNone/>
            </a:pPr>
            <a:endParaRPr/>
          </a:p>
          <a:p>
            <a:pPr marL="0" lvl="0" indent="0" algn="l" rtl="0">
              <a:spcBef>
                <a:spcPts val="0"/>
              </a:spcBef>
              <a:spcAft>
                <a:spcPts val="0"/>
              </a:spcAft>
              <a:buNone/>
            </a:pPr>
            <a:r>
              <a:rPr lang="en-GB"/>
              <a:t>Bluebell Wood Children's Hospice</a:t>
            </a:r>
            <a:endParaRPr/>
          </a:p>
          <a:p>
            <a:pPr marL="0" lvl="0" indent="0" algn="l" rtl="0">
              <a:spcBef>
                <a:spcPts val="0"/>
              </a:spcBef>
              <a:spcAft>
                <a:spcPts val="0"/>
              </a:spcAft>
              <a:buNone/>
            </a:pPr>
            <a:endParaRPr/>
          </a:p>
          <a:p>
            <a:pPr marL="0" lvl="0" indent="0" algn="l" rtl="0">
              <a:spcBef>
                <a:spcPts val="0"/>
              </a:spcBef>
              <a:spcAft>
                <a:spcPts val="0"/>
              </a:spcAft>
              <a:buNone/>
            </a:pPr>
            <a:r>
              <a:rPr lang="en-GB"/>
              <a:t>Cavendish Cancer Care (cavcare.org.uk)</a:t>
            </a:r>
            <a:endParaRPr/>
          </a:p>
          <a:p>
            <a:pPr marL="0" lvl="0" indent="0" algn="l" rtl="0">
              <a:spcBef>
                <a:spcPts val="0"/>
              </a:spcBef>
              <a:spcAft>
                <a:spcPts val="0"/>
              </a:spcAft>
              <a:buNone/>
            </a:pPr>
            <a:endParaRPr/>
          </a:p>
          <a:p>
            <a:pPr marL="0" lvl="0" indent="0" algn="l" rtl="0">
              <a:spcBef>
                <a:spcPts val="0"/>
              </a:spcBef>
              <a:spcAft>
                <a:spcPts val="0"/>
              </a:spcAft>
              <a:buNone/>
            </a:pPr>
            <a:r>
              <a:rPr lang="en-GB"/>
              <a:t>Services - Citizens Advice Rotherham</a:t>
            </a:r>
            <a:endParaRPr/>
          </a:p>
          <a:p>
            <a:pPr marL="0" lvl="0" indent="0" algn="l" rtl="0">
              <a:spcBef>
                <a:spcPts val="0"/>
              </a:spcBef>
              <a:spcAft>
                <a:spcPts val="0"/>
              </a:spcAft>
              <a:buNone/>
            </a:pPr>
            <a:endParaRPr/>
          </a:p>
          <a:p>
            <a:pPr marL="0" lvl="0" indent="0" algn="l" rtl="0">
              <a:spcBef>
                <a:spcPts val="0"/>
              </a:spcBef>
              <a:spcAft>
                <a:spcPts val="0"/>
              </a:spcAft>
              <a:buNone/>
            </a:pPr>
            <a:r>
              <a:rPr lang="en-GB"/>
              <a:t>Welcome To The Yorkshire Cancer Patient Forum - Yorkshire Cancer Community</a:t>
            </a:r>
            <a:endParaRPr/>
          </a:p>
          <a:p>
            <a:pPr marL="0" lvl="0" indent="0" algn="l" rtl="0">
              <a:spcBef>
                <a:spcPts val="0"/>
              </a:spcBef>
              <a:spcAft>
                <a:spcPts val="0"/>
              </a:spcAft>
              <a:buNone/>
            </a:pPr>
            <a:endParaRPr/>
          </a:p>
          <a:p>
            <a:pPr marL="0" lvl="0" indent="0" algn="l" rtl="0">
              <a:spcBef>
                <a:spcPts val="0"/>
              </a:spcBef>
              <a:spcAft>
                <a:spcPts val="0"/>
              </a:spcAft>
              <a:buNone/>
            </a:pPr>
            <a:r>
              <a:rPr lang="en-GB"/>
              <a:t>Weston Park Cancer Centre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2667176b27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2667176b27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Well aware that there are other services operation in other areas of Sheffield Barnsley and Doncaster so please excuse if any are not listed</a:t>
            </a:r>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2667176b27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2667176b27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Services - Citizens Advice Rotherham</a:t>
            </a:r>
            <a:endParaRPr/>
          </a:p>
          <a:p>
            <a:pPr marL="0" lvl="0" indent="0" algn="l" rtl="0">
              <a:spcBef>
                <a:spcPts val="0"/>
              </a:spcBef>
              <a:spcAft>
                <a:spcPts val="0"/>
              </a:spcAft>
              <a:buNone/>
            </a:pPr>
            <a:endParaRPr/>
          </a:p>
          <a:p>
            <a:pPr marL="0" lvl="0" indent="0" algn="l" rtl="0">
              <a:spcBef>
                <a:spcPts val="0"/>
              </a:spcBef>
              <a:spcAft>
                <a:spcPts val="0"/>
              </a:spcAft>
              <a:buNone/>
            </a:pPr>
            <a:r>
              <a:rPr lang="en-GB"/>
              <a:t>Welcome To The Yorkshire Cancer Patient Forum - Yorkshire Cancer Community</a:t>
            </a: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2667176b27_1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2667176b27_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2667176b27_1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2667176b27_1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2667176b27_1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2667176b27_1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11ae44e7e8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g111ae44e7e8_2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3b93429f0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113b93429f0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15ab1ca97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15ab1ca97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https://forms.gle/toE8Nr2mXMKJwPxv7</a:t>
            </a:r>
            <a:r>
              <a:rPr lang="en-GB"/>
              <a:t> - survey link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3b93429f0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113b93429f0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13b93429f0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113b93429f0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13b93429f0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113b93429f0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13b93429f0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113b93429f0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13b93429f0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113b93429f0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1"/>
        <p:cNvGrpSpPr/>
        <p:nvPr/>
      </p:nvGrpSpPr>
      <p:grpSpPr>
        <a:xfrm>
          <a:off x="0" y="0"/>
          <a:ext cx="0" cy="0"/>
          <a:chOff x="0" y="0"/>
          <a:chExt cx="0" cy="0"/>
        </a:xfrm>
      </p:grpSpPr>
      <p:sp>
        <p:nvSpPr>
          <p:cNvPr id="72" name="Google Shape;72;p13"/>
          <p:cNvSpPr/>
          <p:nvPr/>
        </p:nvSpPr>
        <p:spPr>
          <a:xfrm>
            <a:off x="228600" y="171450"/>
            <a:ext cx="8695944" cy="4526280"/>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73" name="Google Shape;73;p13"/>
          <p:cNvGrpSpPr/>
          <p:nvPr/>
        </p:nvGrpSpPr>
        <p:grpSpPr>
          <a:xfrm>
            <a:off x="211665" y="4015472"/>
            <a:ext cx="8723376" cy="998685"/>
            <a:chOff x="-3905250" y="4294188"/>
            <a:chExt cx="13011150" cy="1892300"/>
          </a:xfrm>
        </p:grpSpPr>
        <p:sp>
          <p:nvSpPr>
            <p:cNvPr id="74" name="Google Shape;74;p13"/>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5" name="Google Shape;75;p13"/>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6" name="Google Shape;76;p13"/>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7" name="Google Shape;77;p13"/>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8" name="Google Shape;78;p13"/>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79" name="Google Shape;79;p13"/>
          <p:cNvSpPr txBox="1">
            <a:spLocks noGrp="1"/>
          </p:cNvSpPr>
          <p:nvPr>
            <p:ph type="ctrTitle"/>
          </p:nvPr>
        </p:nvSpPr>
        <p:spPr>
          <a:xfrm>
            <a:off x="685800" y="1200150"/>
            <a:ext cx="7772400" cy="1335081"/>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FFFFFF"/>
              </a:buClr>
              <a:buSzPts val="4400"/>
              <a:buFont typeface="Candara"/>
              <a:buNone/>
              <a:defRPr sz="4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3"/>
          <p:cNvSpPr txBox="1">
            <a:spLocks noGrp="1"/>
          </p:cNvSpPr>
          <p:nvPr>
            <p:ph type="subTitle" idx="1"/>
          </p:nvPr>
        </p:nvSpPr>
        <p:spPr>
          <a:xfrm>
            <a:off x="1371600" y="2667001"/>
            <a:ext cx="6400800" cy="1104900"/>
          </a:xfrm>
          <a:prstGeom prst="rect">
            <a:avLst/>
          </a:prstGeom>
          <a:noFill/>
          <a:ln>
            <a:noFill/>
          </a:ln>
        </p:spPr>
        <p:txBody>
          <a:bodyPr spcFirstLastPara="1" wrap="square" lIns="91425" tIns="45700" rIns="91425" bIns="45700" anchor="t" anchorCtr="0">
            <a:normAutofit/>
          </a:bodyPr>
          <a:lstStyle>
            <a:lvl1pPr lvl="0" algn="ctr">
              <a:spcBef>
                <a:spcPts val="400"/>
              </a:spcBef>
              <a:spcAft>
                <a:spcPts val="0"/>
              </a:spcAft>
              <a:buSzPts val="2000"/>
              <a:buNone/>
              <a:defRPr sz="2000">
                <a:solidFill>
                  <a:srgbClr val="FFFFFF"/>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384"/>
              </a:spcBef>
              <a:spcAft>
                <a:spcPts val="0"/>
              </a:spcAft>
              <a:buSzPts val="1400"/>
              <a:buNone/>
              <a:defRPr>
                <a:solidFill>
                  <a:srgbClr val="888888"/>
                </a:solidFill>
              </a:defRPr>
            </a:lvl6pPr>
            <a:lvl7pPr lvl="6" algn="ctr">
              <a:spcBef>
                <a:spcPts val="384"/>
              </a:spcBef>
              <a:spcAft>
                <a:spcPts val="0"/>
              </a:spcAft>
              <a:buSzPts val="1400"/>
              <a:buNone/>
              <a:defRPr>
                <a:solidFill>
                  <a:srgbClr val="888888"/>
                </a:solidFill>
              </a:defRPr>
            </a:lvl7pPr>
            <a:lvl8pPr lvl="7" algn="ctr">
              <a:spcBef>
                <a:spcPts val="384"/>
              </a:spcBef>
              <a:spcAft>
                <a:spcPts val="0"/>
              </a:spcAft>
              <a:buSzPts val="1400"/>
              <a:buNone/>
              <a:defRPr>
                <a:solidFill>
                  <a:srgbClr val="888888"/>
                </a:solidFill>
              </a:defRPr>
            </a:lvl8pPr>
            <a:lvl9pPr lvl="8" algn="ctr">
              <a:spcBef>
                <a:spcPts val="384"/>
              </a:spcBef>
              <a:spcAft>
                <a:spcPts val="0"/>
              </a:spcAft>
              <a:buSzPts val="1400"/>
              <a:buNone/>
              <a:defRPr>
                <a:solidFill>
                  <a:srgbClr val="888888"/>
                </a:solidFill>
              </a:defRPr>
            </a:lvl9pPr>
          </a:lstStyle>
          <a:p>
            <a:endParaRPr/>
          </a:p>
        </p:txBody>
      </p:sp>
      <p:sp>
        <p:nvSpPr>
          <p:cNvPr id="81" name="Google Shape;81;p13"/>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p14"/>
          <p:cNvSpPr txBox="1">
            <a:spLocks noGrp="1"/>
          </p:cNvSpPr>
          <p:nvPr>
            <p:ph type="body" idx="1"/>
          </p:nvPr>
        </p:nvSpPr>
        <p:spPr>
          <a:xfrm>
            <a:off x="872067" y="2006600"/>
            <a:ext cx="7408333" cy="258802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86" name="Google Shape;86;p14"/>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4"/>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89" name="Google Shape;89;p14"/>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0"/>
        <p:cNvGrpSpPr/>
        <p:nvPr/>
      </p:nvGrpSpPr>
      <p:grpSpPr>
        <a:xfrm>
          <a:off x="0" y="0"/>
          <a:ext cx="0" cy="0"/>
          <a:chOff x="0" y="0"/>
          <a:chExt cx="0" cy="0"/>
        </a:xfrm>
      </p:grpSpPr>
      <p:sp>
        <p:nvSpPr>
          <p:cNvPr id="91" name="Google Shape;91;p15"/>
          <p:cNvSpPr/>
          <p:nvPr/>
        </p:nvSpPr>
        <p:spPr>
          <a:xfrm>
            <a:off x="228600" y="171450"/>
            <a:ext cx="8695944" cy="3552444"/>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92" name="Google Shape;92;p15"/>
          <p:cNvSpPr/>
          <p:nvPr/>
        </p:nvSpPr>
        <p:spPr>
          <a:xfrm>
            <a:off x="6047438" y="3152694"/>
            <a:ext cx="2876429" cy="53552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3" name="Google Shape;93;p15"/>
          <p:cNvSpPr/>
          <p:nvPr/>
        </p:nvSpPr>
        <p:spPr>
          <a:xfrm>
            <a:off x="2619320" y="3056468"/>
            <a:ext cx="5544515" cy="637604"/>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4" name="Google Shape;94;p15"/>
          <p:cNvSpPr/>
          <p:nvPr/>
        </p:nvSpPr>
        <p:spPr>
          <a:xfrm>
            <a:off x="2828728" y="3065672"/>
            <a:ext cx="5467980" cy="580704"/>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5" name="Google Shape;95;p15"/>
          <p:cNvSpPr/>
          <p:nvPr/>
        </p:nvSpPr>
        <p:spPr>
          <a:xfrm>
            <a:off x="5609489" y="3055630"/>
            <a:ext cx="3308000" cy="488662"/>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6" name="Google Shape;96;p15"/>
          <p:cNvSpPr/>
          <p:nvPr/>
        </p:nvSpPr>
        <p:spPr>
          <a:xfrm>
            <a:off x="211665" y="3043916"/>
            <a:ext cx="8723376" cy="997405"/>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7" name="Google Shape;97;p15"/>
          <p:cNvSpPr txBox="1">
            <a:spLocks noGrp="1"/>
          </p:cNvSpPr>
          <p:nvPr>
            <p:ph type="title"/>
          </p:nvPr>
        </p:nvSpPr>
        <p:spPr>
          <a:xfrm>
            <a:off x="690032" y="1847670"/>
            <a:ext cx="7772400" cy="114300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rgbClr val="FFFFFF"/>
              </a:buClr>
              <a:buSzPts val="4400"/>
              <a:buFont typeface="Candara"/>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1367365" y="1078086"/>
            <a:ext cx="6417734" cy="704851"/>
          </a:xfrm>
          <a:prstGeom prst="rect">
            <a:avLst/>
          </a:prstGeom>
          <a:noFill/>
          <a:ln>
            <a:noFill/>
          </a:ln>
        </p:spPr>
        <p:txBody>
          <a:bodyPr spcFirstLastPara="1" wrap="square" lIns="91425" tIns="45700" rIns="91425" bIns="45700" anchor="b" anchorCtr="0">
            <a:normAutofit/>
          </a:bodyPr>
          <a:lstStyle>
            <a:lvl1pPr marL="457200" lvl="0" indent="-228600" algn="ctr">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384"/>
              </a:spcBef>
              <a:spcAft>
                <a:spcPts val="0"/>
              </a:spcAft>
              <a:buSzPts val="1400"/>
              <a:buNone/>
              <a:defRPr sz="1400">
                <a:solidFill>
                  <a:srgbClr val="888888"/>
                </a:solidFill>
              </a:defRPr>
            </a:lvl6pPr>
            <a:lvl7pPr marL="3200400" lvl="6" indent="-228600" algn="l">
              <a:spcBef>
                <a:spcPts val="384"/>
              </a:spcBef>
              <a:spcAft>
                <a:spcPts val="0"/>
              </a:spcAft>
              <a:buSzPts val="1400"/>
              <a:buNone/>
              <a:defRPr sz="1400">
                <a:solidFill>
                  <a:srgbClr val="888888"/>
                </a:solidFill>
              </a:defRPr>
            </a:lvl7pPr>
            <a:lvl8pPr marL="3657600" lvl="7" indent="-228600" algn="l">
              <a:spcBef>
                <a:spcPts val="384"/>
              </a:spcBef>
              <a:spcAft>
                <a:spcPts val="0"/>
              </a:spcAft>
              <a:buSzPts val="1400"/>
              <a:buNone/>
              <a:defRPr sz="1400">
                <a:solidFill>
                  <a:srgbClr val="888888"/>
                </a:solidFill>
              </a:defRPr>
            </a:lvl8pPr>
            <a:lvl9pPr marL="4114800" lvl="8" indent="-228600" algn="l">
              <a:spcBef>
                <a:spcPts val="384"/>
              </a:spcBef>
              <a:spcAft>
                <a:spcPts val="0"/>
              </a:spcAft>
              <a:buSzPts val="1400"/>
              <a:buNone/>
              <a:defRPr sz="1400">
                <a:solidFill>
                  <a:srgbClr val="888888"/>
                </a:solidFill>
              </a:defRPr>
            </a:lvl9pPr>
          </a:lstStyle>
          <a:p>
            <a:endParaRPr/>
          </a:p>
        </p:txBody>
      </p:sp>
      <p:sp>
        <p:nvSpPr>
          <p:cNvPr id="99" name="Google Shape;99;p15"/>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107" name="Google Shape;107;p16"/>
          <p:cNvSpPr txBox="1">
            <a:spLocks noGrp="1"/>
          </p:cNvSpPr>
          <p:nvPr>
            <p:ph type="body" idx="1"/>
          </p:nvPr>
        </p:nvSpPr>
        <p:spPr>
          <a:xfrm>
            <a:off x="676655" y="2009394"/>
            <a:ext cx="3822192" cy="2585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108" name="Google Shape;108;p16"/>
          <p:cNvSpPr txBox="1">
            <a:spLocks noGrp="1"/>
          </p:cNvSpPr>
          <p:nvPr>
            <p:ph type="body" idx="2"/>
          </p:nvPr>
        </p:nvSpPr>
        <p:spPr>
          <a:xfrm>
            <a:off x="4645152" y="2009394"/>
            <a:ext cx="3822192" cy="2585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44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body" idx="1"/>
          </p:nvPr>
        </p:nvSpPr>
        <p:spPr>
          <a:xfrm>
            <a:off x="676656" y="2008585"/>
            <a:ext cx="3822192" cy="479822"/>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SzPts val="2400"/>
              <a:buNone/>
              <a:defRPr sz="2400" b="0">
                <a:solidFill>
                  <a:schemeClr val="dk2"/>
                </a:solidFill>
                <a:latin typeface="Candara"/>
                <a:ea typeface="Candara"/>
                <a:cs typeface="Candara"/>
                <a:sym typeface="Candara"/>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84"/>
              </a:spcBef>
              <a:spcAft>
                <a:spcPts val="0"/>
              </a:spcAft>
              <a:buSzPts val="1600"/>
              <a:buNone/>
              <a:defRPr sz="1600" b="1"/>
            </a:lvl6pPr>
            <a:lvl7pPr marL="3200400" lvl="6" indent="-228600" algn="l">
              <a:spcBef>
                <a:spcPts val="384"/>
              </a:spcBef>
              <a:spcAft>
                <a:spcPts val="0"/>
              </a:spcAft>
              <a:buSzPts val="1600"/>
              <a:buNone/>
              <a:defRPr sz="1600" b="1"/>
            </a:lvl7pPr>
            <a:lvl8pPr marL="3657600" lvl="7" indent="-228600" algn="l">
              <a:spcBef>
                <a:spcPts val="384"/>
              </a:spcBef>
              <a:spcAft>
                <a:spcPts val="0"/>
              </a:spcAft>
              <a:buSzPts val="1600"/>
              <a:buNone/>
              <a:defRPr sz="1600" b="1"/>
            </a:lvl8pPr>
            <a:lvl9pPr marL="4114800" lvl="8" indent="-228600" algn="l">
              <a:spcBef>
                <a:spcPts val="384"/>
              </a:spcBef>
              <a:spcAft>
                <a:spcPts val="0"/>
              </a:spcAft>
              <a:buSzPts val="1600"/>
              <a:buNone/>
              <a:defRPr sz="1600" b="1"/>
            </a:lvl9pPr>
          </a:lstStyle>
          <a:p>
            <a:endParaRPr/>
          </a:p>
        </p:txBody>
      </p:sp>
      <p:sp>
        <p:nvSpPr>
          <p:cNvPr id="112" name="Google Shape;112;p17"/>
          <p:cNvSpPr txBox="1">
            <a:spLocks noGrp="1"/>
          </p:cNvSpPr>
          <p:nvPr>
            <p:ph type="body" idx="2"/>
          </p:nvPr>
        </p:nvSpPr>
        <p:spPr>
          <a:xfrm>
            <a:off x="677332" y="2571750"/>
            <a:ext cx="3820055" cy="202287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84"/>
              </a:spcBef>
              <a:spcAft>
                <a:spcPts val="0"/>
              </a:spcAft>
              <a:buSzPts val="1600"/>
              <a:buChar char="●"/>
              <a:defRPr sz="1600"/>
            </a:lvl6pPr>
            <a:lvl7pPr marL="3200400" lvl="6" indent="-330200" algn="l">
              <a:spcBef>
                <a:spcPts val="384"/>
              </a:spcBef>
              <a:spcAft>
                <a:spcPts val="0"/>
              </a:spcAft>
              <a:buSzPts val="1600"/>
              <a:buChar char="●"/>
              <a:defRPr sz="1600"/>
            </a:lvl7pPr>
            <a:lvl8pPr marL="3657600" lvl="7" indent="-330200" algn="l">
              <a:spcBef>
                <a:spcPts val="384"/>
              </a:spcBef>
              <a:spcAft>
                <a:spcPts val="0"/>
              </a:spcAft>
              <a:buSzPts val="1600"/>
              <a:buChar char="●"/>
              <a:defRPr sz="1600"/>
            </a:lvl8pPr>
            <a:lvl9pPr marL="4114800" lvl="8" indent="-330200" algn="l">
              <a:spcBef>
                <a:spcPts val="384"/>
              </a:spcBef>
              <a:spcAft>
                <a:spcPts val="0"/>
              </a:spcAft>
              <a:buSzPts val="1600"/>
              <a:buChar char="●"/>
              <a:defRPr sz="1600"/>
            </a:lvl9pPr>
          </a:lstStyle>
          <a:p>
            <a:endParaRPr/>
          </a:p>
        </p:txBody>
      </p:sp>
      <p:sp>
        <p:nvSpPr>
          <p:cNvPr id="113" name="Google Shape;113;p17"/>
          <p:cNvSpPr txBox="1">
            <a:spLocks noGrp="1"/>
          </p:cNvSpPr>
          <p:nvPr>
            <p:ph type="body" idx="3"/>
          </p:nvPr>
        </p:nvSpPr>
        <p:spPr>
          <a:xfrm>
            <a:off x="4648200" y="2008585"/>
            <a:ext cx="3822192" cy="479822"/>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SzPts val="2400"/>
              <a:buNone/>
              <a:defRPr sz="2400" b="0" i="0">
                <a:solidFill>
                  <a:schemeClr val="dk2"/>
                </a:solidFill>
                <a:latin typeface="Candara"/>
                <a:ea typeface="Candara"/>
                <a:cs typeface="Candara"/>
                <a:sym typeface="Candara"/>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84"/>
              </a:spcBef>
              <a:spcAft>
                <a:spcPts val="0"/>
              </a:spcAft>
              <a:buSzPts val="1600"/>
              <a:buNone/>
              <a:defRPr sz="1600" b="1"/>
            </a:lvl6pPr>
            <a:lvl7pPr marL="3200400" lvl="6" indent="-228600" algn="l">
              <a:spcBef>
                <a:spcPts val="384"/>
              </a:spcBef>
              <a:spcAft>
                <a:spcPts val="0"/>
              </a:spcAft>
              <a:buSzPts val="1600"/>
              <a:buNone/>
              <a:defRPr sz="1600" b="1"/>
            </a:lvl7pPr>
            <a:lvl8pPr marL="3657600" lvl="7" indent="-228600" algn="l">
              <a:spcBef>
                <a:spcPts val="384"/>
              </a:spcBef>
              <a:spcAft>
                <a:spcPts val="0"/>
              </a:spcAft>
              <a:buSzPts val="1600"/>
              <a:buNone/>
              <a:defRPr sz="1600" b="1"/>
            </a:lvl8pPr>
            <a:lvl9pPr marL="4114800" lvl="8" indent="-228600" algn="l">
              <a:spcBef>
                <a:spcPts val="384"/>
              </a:spcBef>
              <a:spcAft>
                <a:spcPts val="0"/>
              </a:spcAft>
              <a:buSzPts val="1600"/>
              <a:buNone/>
              <a:defRPr sz="1600" b="1"/>
            </a:lvl9pPr>
          </a:lstStyle>
          <a:p>
            <a:endParaRPr/>
          </a:p>
        </p:txBody>
      </p:sp>
      <p:sp>
        <p:nvSpPr>
          <p:cNvPr id="114" name="Google Shape;114;p17"/>
          <p:cNvSpPr txBox="1">
            <a:spLocks noGrp="1"/>
          </p:cNvSpPr>
          <p:nvPr>
            <p:ph type="body" idx="4"/>
          </p:nvPr>
        </p:nvSpPr>
        <p:spPr>
          <a:xfrm>
            <a:off x="4645025" y="2571750"/>
            <a:ext cx="3822192" cy="202287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84"/>
              </a:spcBef>
              <a:spcAft>
                <a:spcPts val="0"/>
              </a:spcAft>
              <a:buSzPts val="1600"/>
              <a:buChar char="●"/>
              <a:defRPr sz="1600"/>
            </a:lvl6pPr>
            <a:lvl7pPr marL="3200400" lvl="6" indent="-330200" algn="l">
              <a:spcBef>
                <a:spcPts val="384"/>
              </a:spcBef>
              <a:spcAft>
                <a:spcPts val="0"/>
              </a:spcAft>
              <a:buSzPts val="1600"/>
              <a:buChar char="●"/>
              <a:defRPr sz="1600"/>
            </a:lvl7pPr>
            <a:lvl8pPr marL="3657600" lvl="7" indent="-330200" algn="l">
              <a:spcBef>
                <a:spcPts val="384"/>
              </a:spcBef>
              <a:spcAft>
                <a:spcPts val="0"/>
              </a:spcAft>
              <a:buSzPts val="1600"/>
              <a:buChar char="●"/>
              <a:defRPr sz="1600"/>
            </a:lvl8pPr>
            <a:lvl9pPr marL="4114800" lvl="8" indent="-330200" algn="l">
              <a:spcBef>
                <a:spcPts val="384"/>
              </a:spcBef>
              <a:spcAft>
                <a:spcPts val="0"/>
              </a:spcAft>
              <a:buSzPts val="1600"/>
              <a:buChar char="●"/>
              <a:defRPr sz="1600"/>
            </a:lvl9pPr>
          </a:lstStyle>
          <a:p>
            <a:endParaRPr/>
          </a:p>
        </p:txBody>
      </p:sp>
      <p:sp>
        <p:nvSpPr>
          <p:cNvPr id="115" name="Google Shape;115;p17"/>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8"/>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3"/>
        <p:cNvGrpSpPr/>
        <p:nvPr/>
      </p:nvGrpSpPr>
      <p:grpSpPr>
        <a:xfrm>
          <a:off x="0" y="0"/>
          <a:ext cx="0" cy="0"/>
          <a:chOff x="0" y="0"/>
          <a:chExt cx="0" cy="0"/>
        </a:xfrm>
      </p:grpSpPr>
      <p:sp>
        <p:nvSpPr>
          <p:cNvPr id="124" name="Google Shape;124;p19"/>
          <p:cNvSpPr/>
          <p:nvPr/>
        </p:nvSpPr>
        <p:spPr>
          <a:xfrm>
            <a:off x="228600" y="171450"/>
            <a:ext cx="8695944" cy="1069848"/>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125" name="Google Shape;125;p19"/>
          <p:cNvGrpSpPr/>
          <p:nvPr/>
        </p:nvGrpSpPr>
        <p:grpSpPr>
          <a:xfrm>
            <a:off x="211665" y="535643"/>
            <a:ext cx="8723376" cy="997406"/>
            <a:chOff x="-3905251" y="4294188"/>
            <a:chExt cx="13027839" cy="1892300"/>
          </a:xfrm>
        </p:grpSpPr>
        <p:sp>
          <p:nvSpPr>
            <p:cNvPr id="126" name="Google Shape;126;p19"/>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7" name="Google Shape;127;p19"/>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8" name="Google Shape;128;p19"/>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9" name="Google Shape;129;p19"/>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30" name="Google Shape;130;p19"/>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31" name="Google Shape;131;p19"/>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9"/>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9"/>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34"/>
        <p:cNvGrpSpPr/>
        <p:nvPr/>
      </p:nvGrpSpPr>
      <p:grpSpPr>
        <a:xfrm>
          <a:off x="0" y="0"/>
          <a:ext cx="0" cy="0"/>
          <a:chOff x="0" y="0"/>
          <a:chExt cx="0" cy="0"/>
        </a:xfrm>
      </p:grpSpPr>
      <p:sp>
        <p:nvSpPr>
          <p:cNvPr id="135" name="Google Shape;135;p20"/>
          <p:cNvSpPr/>
          <p:nvPr/>
        </p:nvSpPr>
        <p:spPr>
          <a:xfrm>
            <a:off x="228600" y="171450"/>
            <a:ext cx="8695944" cy="1069848"/>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36" name="Google Shape;136;p20"/>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0"/>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0"/>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139" name="Google Shape;139;p20"/>
          <p:cNvSpPr txBox="1">
            <a:spLocks noGrp="1"/>
          </p:cNvSpPr>
          <p:nvPr>
            <p:ph type="body" idx="1"/>
          </p:nvPr>
        </p:nvSpPr>
        <p:spPr>
          <a:xfrm>
            <a:off x="914400" y="2686050"/>
            <a:ext cx="3352800" cy="142875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solidFill>
                  <a:schemeClr val="dk2"/>
                </a:solidFill>
              </a:defRPr>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384"/>
              </a:spcBef>
              <a:spcAft>
                <a:spcPts val="0"/>
              </a:spcAft>
              <a:buSzPts val="900"/>
              <a:buNone/>
              <a:defRPr sz="900"/>
            </a:lvl6pPr>
            <a:lvl7pPr marL="3200400" lvl="6" indent="-228600" algn="l">
              <a:spcBef>
                <a:spcPts val="384"/>
              </a:spcBef>
              <a:spcAft>
                <a:spcPts val="0"/>
              </a:spcAft>
              <a:buSzPts val="900"/>
              <a:buNone/>
              <a:defRPr sz="900"/>
            </a:lvl7pPr>
            <a:lvl8pPr marL="3657600" lvl="7" indent="-228600" algn="l">
              <a:spcBef>
                <a:spcPts val="384"/>
              </a:spcBef>
              <a:spcAft>
                <a:spcPts val="0"/>
              </a:spcAft>
              <a:buSzPts val="900"/>
              <a:buNone/>
              <a:defRPr sz="900"/>
            </a:lvl8pPr>
            <a:lvl9pPr marL="4114800" lvl="8" indent="-228600" algn="l">
              <a:spcBef>
                <a:spcPts val="384"/>
              </a:spcBef>
              <a:spcAft>
                <a:spcPts val="0"/>
              </a:spcAft>
              <a:buSzPts val="900"/>
              <a:buNone/>
              <a:defRPr sz="900"/>
            </a:lvl9pPr>
          </a:lstStyle>
          <a:p>
            <a:endParaRPr/>
          </a:p>
        </p:txBody>
      </p:sp>
      <p:grpSp>
        <p:nvGrpSpPr>
          <p:cNvPr id="140" name="Google Shape;140;p20"/>
          <p:cNvGrpSpPr/>
          <p:nvPr/>
        </p:nvGrpSpPr>
        <p:grpSpPr>
          <a:xfrm>
            <a:off x="211665" y="535643"/>
            <a:ext cx="8723376" cy="998685"/>
            <a:chOff x="-3905250" y="4294188"/>
            <a:chExt cx="13011150" cy="1892300"/>
          </a:xfrm>
        </p:grpSpPr>
        <p:sp>
          <p:nvSpPr>
            <p:cNvPr id="141" name="Google Shape;141;p20"/>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2" name="Google Shape;142;p20"/>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3" name="Google Shape;143;p20"/>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4" name="Google Shape;144;p20"/>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5" name="Google Shape;145;p20"/>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46" name="Google Shape;146;p20"/>
          <p:cNvSpPr txBox="1">
            <a:spLocks noGrp="1"/>
          </p:cNvSpPr>
          <p:nvPr>
            <p:ph type="title"/>
          </p:nvPr>
        </p:nvSpPr>
        <p:spPr>
          <a:xfrm>
            <a:off x="914400" y="1714500"/>
            <a:ext cx="3352800" cy="93954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3200"/>
              <a:buFont typeface="Candara"/>
              <a:buNone/>
              <a:defRPr sz="3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0"/>
          <p:cNvSpPr txBox="1">
            <a:spLocks noGrp="1"/>
          </p:cNvSpPr>
          <p:nvPr>
            <p:ph type="body" idx="2"/>
          </p:nvPr>
        </p:nvSpPr>
        <p:spPr>
          <a:xfrm>
            <a:off x="4651962" y="1371600"/>
            <a:ext cx="3904076" cy="2857500"/>
          </a:xfrm>
          <a:prstGeom prst="rect">
            <a:avLst/>
          </a:prstGeom>
          <a:noFill/>
          <a:ln>
            <a:noFill/>
          </a:ln>
        </p:spPr>
        <p:txBody>
          <a:bodyPr spcFirstLastPara="1" wrap="square" lIns="91425" tIns="45700" rIns="91425" bIns="45700" anchor="ctr" anchorCtr="0">
            <a:normAutofit/>
          </a:bodyPr>
          <a:lstStyle>
            <a:lvl1pPr marL="457200" lvl="0" indent="-368300" algn="l">
              <a:spcBef>
                <a:spcPts val="440"/>
              </a:spcBef>
              <a:spcAft>
                <a:spcPts val="0"/>
              </a:spcAft>
              <a:buClr>
                <a:schemeClr val="lt1"/>
              </a:buClr>
              <a:buSzPts val="2200"/>
              <a:buChar char="*"/>
              <a:defRPr sz="2200">
                <a:solidFill>
                  <a:schemeClr val="dk2"/>
                </a:solidFill>
              </a:defRPr>
            </a:lvl1pPr>
            <a:lvl2pPr marL="914400" lvl="1" indent="-355600" algn="l">
              <a:spcBef>
                <a:spcPts val="400"/>
              </a:spcBef>
              <a:spcAft>
                <a:spcPts val="0"/>
              </a:spcAft>
              <a:buClr>
                <a:schemeClr val="lt1"/>
              </a:buClr>
              <a:buSzPts val="2000"/>
              <a:buChar char="*"/>
              <a:defRPr sz="2000">
                <a:solidFill>
                  <a:schemeClr val="dk2"/>
                </a:solidFill>
              </a:defRPr>
            </a:lvl2pPr>
            <a:lvl3pPr marL="1371600" lvl="2" indent="-342900" algn="l">
              <a:spcBef>
                <a:spcPts val="360"/>
              </a:spcBef>
              <a:spcAft>
                <a:spcPts val="0"/>
              </a:spcAft>
              <a:buClr>
                <a:schemeClr val="lt1"/>
              </a:buClr>
              <a:buSzPts val="1800"/>
              <a:buChar char="*"/>
              <a:defRPr sz="1800">
                <a:solidFill>
                  <a:schemeClr val="dk2"/>
                </a:solidFill>
              </a:defRPr>
            </a:lvl3pPr>
            <a:lvl4pPr marL="1828800" lvl="3" indent="-330200" algn="l">
              <a:spcBef>
                <a:spcPts val="320"/>
              </a:spcBef>
              <a:spcAft>
                <a:spcPts val="0"/>
              </a:spcAft>
              <a:buClr>
                <a:schemeClr val="lt1"/>
              </a:buClr>
              <a:buSzPts val="1600"/>
              <a:buChar char="*"/>
              <a:defRPr sz="1600">
                <a:solidFill>
                  <a:schemeClr val="dk2"/>
                </a:solidFill>
              </a:defRPr>
            </a:lvl4pPr>
            <a:lvl5pPr marL="2286000" lvl="4" indent="-330200" algn="l">
              <a:spcBef>
                <a:spcPts val="320"/>
              </a:spcBef>
              <a:spcAft>
                <a:spcPts val="0"/>
              </a:spcAft>
              <a:buClr>
                <a:schemeClr val="lt1"/>
              </a:buClr>
              <a:buSzPts val="1600"/>
              <a:buChar char="*"/>
              <a:defRPr sz="1600">
                <a:solidFill>
                  <a:schemeClr val="dk2"/>
                </a:solidFill>
              </a:defRPr>
            </a:lvl5pPr>
            <a:lvl6pPr marL="2743200" lvl="5" indent="-355600" algn="l">
              <a:spcBef>
                <a:spcPts val="384"/>
              </a:spcBef>
              <a:spcAft>
                <a:spcPts val="0"/>
              </a:spcAft>
              <a:buSzPts val="2000"/>
              <a:buChar char="●"/>
              <a:defRPr sz="2000"/>
            </a:lvl6pPr>
            <a:lvl7pPr marL="3200400" lvl="6" indent="-355600" algn="l">
              <a:spcBef>
                <a:spcPts val="384"/>
              </a:spcBef>
              <a:spcAft>
                <a:spcPts val="0"/>
              </a:spcAft>
              <a:buSzPts val="2000"/>
              <a:buChar char="●"/>
              <a:defRPr sz="2000"/>
            </a:lvl7pPr>
            <a:lvl8pPr marL="3657600" lvl="7" indent="-355600" algn="l">
              <a:spcBef>
                <a:spcPts val="384"/>
              </a:spcBef>
              <a:spcAft>
                <a:spcPts val="0"/>
              </a:spcAft>
              <a:buSzPts val="2000"/>
              <a:buChar char="●"/>
              <a:defRPr sz="2000"/>
            </a:lvl8pPr>
            <a:lvl9pPr marL="4114800" lvl="8" indent="-355600" algn="l">
              <a:spcBef>
                <a:spcPts val="384"/>
              </a:spcBef>
              <a:spcAft>
                <a:spcPts val="0"/>
              </a:spcAft>
              <a:buSzPts val="2000"/>
              <a:buChar char="●"/>
              <a:defRPr sz="2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21"/>
          <p:cNvSpPr/>
          <p:nvPr/>
        </p:nvSpPr>
        <p:spPr>
          <a:xfrm>
            <a:off x="228600" y="171450"/>
            <a:ext cx="8695944" cy="4526280"/>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150" name="Google Shape;150;p21"/>
          <p:cNvGrpSpPr/>
          <p:nvPr/>
        </p:nvGrpSpPr>
        <p:grpSpPr>
          <a:xfrm>
            <a:off x="211665" y="4015472"/>
            <a:ext cx="8723376" cy="998685"/>
            <a:chOff x="-3905250" y="4294188"/>
            <a:chExt cx="13011150" cy="1892300"/>
          </a:xfrm>
        </p:grpSpPr>
        <p:sp>
          <p:nvSpPr>
            <p:cNvPr id="151" name="Google Shape;151;p21"/>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52" name="Google Shape;152;p21"/>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53" name="Google Shape;153;p21"/>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54" name="Google Shape;154;p21"/>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55" name="Google Shape;155;p21"/>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56" name="Google Shape;156;p21"/>
          <p:cNvSpPr txBox="1">
            <a:spLocks noGrp="1"/>
          </p:cNvSpPr>
          <p:nvPr>
            <p:ph type="title"/>
          </p:nvPr>
        </p:nvSpPr>
        <p:spPr>
          <a:xfrm>
            <a:off x="4874155" y="254000"/>
            <a:ext cx="3812645" cy="18224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FFFF"/>
              </a:buClr>
              <a:buSzPts val="2800"/>
              <a:buFont typeface="Candara"/>
              <a:buNone/>
              <a:defRPr sz="28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1"/>
          <p:cNvSpPr txBox="1">
            <a:spLocks noGrp="1"/>
          </p:cNvSpPr>
          <p:nvPr>
            <p:ph type="body" idx="1"/>
          </p:nvPr>
        </p:nvSpPr>
        <p:spPr>
          <a:xfrm>
            <a:off x="4868333" y="2089150"/>
            <a:ext cx="3818467" cy="18161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None/>
              <a:defRPr sz="1800">
                <a:solidFill>
                  <a:srgbClr val="FFFFF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384"/>
              </a:spcBef>
              <a:spcAft>
                <a:spcPts val="0"/>
              </a:spcAft>
              <a:buSzPts val="900"/>
              <a:buNone/>
              <a:defRPr sz="900"/>
            </a:lvl6pPr>
            <a:lvl7pPr marL="3200400" lvl="6" indent="-228600" algn="l">
              <a:spcBef>
                <a:spcPts val="384"/>
              </a:spcBef>
              <a:spcAft>
                <a:spcPts val="0"/>
              </a:spcAft>
              <a:buSzPts val="900"/>
              <a:buNone/>
              <a:defRPr sz="900"/>
            </a:lvl7pPr>
            <a:lvl8pPr marL="3657600" lvl="7" indent="-228600" algn="l">
              <a:spcBef>
                <a:spcPts val="384"/>
              </a:spcBef>
              <a:spcAft>
                <a:spcPts val="0"/>
              </a:spcAft>
              <a:buSzPts val="900"/>
              <a:buNone/>
              <a:defRPr sz="900"/>
            </a:lvl8pPr>
            <a:lvl9pPr marL="4114800" lvl="8" indent="-228600" algn="l">
              <a:spcBef>
                <a:spcPts val="384"/>
              </a:spcBef>
              <a:spcAft>
                <a:spcPts val="0"/>
              </a:spcAft>
              <a:buSzPts val="900"/>
              <a:buNone/>
              <a:defRPr sz="900"/>
            </a:lvl9pPr>
          </a:lstStyle>
          <a:p>
            <a:endParaRPr/>
          </a:p>
        </p:txBody>
      </p:sp>
      <p:sp>
        <p:nvSpPr>
          <p:cNvPr id="158" name="Google Shape;158;p21"/>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1"/>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1"/>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161" name="Google Shape;161;p21"/>
          <p:cNvSpPr>
            <a:spLocks noGrp="1"/>
          </p:cNvSpPr>
          <p:nvPr>
            <p:ph type="pic" idx="2"/>
          </p:nvPr>
        </p:nvSpPr>
        <p:spPr>
          <a:xfrm>
            <a:off x="838200" y="1028700"/>
            <a:ext cx="3566160" cy="2194560"/>
          </a:xfrm>
          <a:prstGeom prst="roundRect">
            <a:avLst>
              <a:gd name="adj" fmla="val 3924"/>
            </a:avLst>
          </a:prstGeom>
          <a:solidFill>
            <a:schemeClr val="accent1"/>
          </a:solidFill>
          <a:ln>
            <a:noFill/>
          </a:ln>
          <a:effectLst>
            <a:reflection stA="30000" endPos="30000" dist="5000" dir="5400000" sy="-100000" algn="bl" rotWithShape="0"/>
          </a:effectLst>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3" name="Google Shape;23;p3"/>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3"/>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2"/>
          <p:cNvSpPr txBox="1">
            <a:spLocks noGrp="1"/>
          </p:cNvSpPr>
          <p:nvPr>
            <p:ph type="body" idx="1"/>
          </p:nvPr>
        </p:nvSpPr>
        <p:spPr>
          <a:xfrm rot="5400000">
            <a:off x="3282223" y="-403555"/>
            <a:ext cx="2588022" cy="7408333"/>
          </a:xfrm>
          <a:prstGeom prst="rect">
            <a:avLst/>
          </a:prstGeom>
          <a:noFill/>
          <a:ln>
            <a:noFill/>
          </a:ln>
        </p:spPr>
        <p:txBody>
          <a:bodyPr spcFirstLastPara="1" wrap="square" lIns="91425" tIns="45700" rIns="91425" bIns="45700" anchor="ctr" anchorCtr="0">
            <a:normAutofit/>
          </a:bodyPr>
          <a:lstStyle>
            <a:lvl1pPr marL="457200" lvl="0" indent="-381000" algn="l">
              <a:spcBef>
                <a:spcPts val="480"/>
              </a:spcBef>
              <a:spcAft>
                <a:spcPts val="0"/>
              </a:spcAft>
              <a:buSzPts val="2400"/>
              <a:buChar char="*"/>
              <a:defRPr/>
            </a:lvl1pPr>
            <a:lvl2pPr marL="914400" lvl="1" indent="-368300" algn="l">
              <a:spcBef>
                <a:spcPts val="440"/>
              </a:spcBef>
              <a:spcAft>
                <a:spcPts val="0"/>
              </a:spcAft>
              <a:buSzPts val="2200"/>
              <a:buChar char="*"/>
              <a:defRPr/>
            </a:lvl2pPr>
            <a:lvl3pPr marL="1371600" lvl="2" indent="-355600" algn="l">
              <a:spcBef>
                <a:spcPts val="400"/>
              </a:spcBef>
              <a:spcAft>
                <a:spcPts val="0"/>
              </a:spcAft>
              <a:buSzPts val="2000"/>
              <a:buChar char="*"/>
              <a:defRPr/>
            </a:lvl3pPr>
            <a:lvl4pPr marL="1828800" lvl="3" indent="-342900" algn="l">
              <a:spcBef>
                <a:spcPts val="360"/>
              </a:spcBef>
              <a:spcAft>
                <a:spcPts val="0"/>
              </a:spcAft>
              <a:buSzPts val="1800"/>
              <a:buChar char="*"/>
              <a:defRPr/>
            </a:lvl4pPr>
            <a:lvl5pPr marL="2286000" lvl="4" indent="-330200" algn="l">
              <a:spcBef>
                <a:spcPts val="320"/>
              </a:spcBef>
              <a:spcAft>
                <a:spcPts val="0"/>
              </a:spcAft>
              <a:buSzPts val="16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165" name="Google Shape;165;p22"/>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2"/>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2"/>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68"/>
        <p:cNvGrpSpPr/>
        <p:nvPr/>
      </p:nvGrpSpPr>
      <p:grpSpPr>
        <a:xfrm>
          <a:off x="0" y="0"/>
          <a:ext cx="0" cy="0"/>
          <a:chOff x="0" y="0"/>
          <a:chExt cx="0" cy="0"/>
        </a:xfrm>
      </p:grpSpPr>
      <p:sp>
        <p:nvSpPr>
          <p:cNvPr id="169" name="Google Shape;169;p23"/>
          <p:cNvSpPr/>
          <p:nvPr/>
        </p:nvSpPr>
        <p:spPr>
          <a:xfrm>
            <a:off x="228600" y="171450"/>
            <a:ext cx="8695944" cy="1069848"/>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70" name="Google Shape;170;p23"/>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3"/>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3"/>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grpSp>
        <p:nvGrpSpPr>
          <p:cNvPr id="173" name="Google Shape;173;p23"/>
          <p:cNvGrpSpPr/>
          <p:nvPr/>
        </p:nvGrpSpPr>
        <p:grpSpPr>
          <a:xfrm>
            <a:off x="211665" y="535643"/>
            <a:ext cx="8723376" cy="998685"/>
            <a:chOff x="-3905250" y="4294188"/>
            <a:chExt cx="13011150" cy="1892300"/>
          </a:xfrm>
        </p:grpSpPr>
        <p:sp>
          <p:nvSpPr>
            <p:cNvPr id="174" name="Google Shape;174;p23"/>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75" name="Google Shape;175;p23"/>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76" name="Google Shape;176;p23"/>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77" name="Google Shape;177;p23"/>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78" name="Google Shape;178;p23"/>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79" name="Google Shape;179;p23"/>
          <p:cNvSpPr txBox="1">
            <a:spLocks noGrp="1"/>
          </p:cNvSpPr>
          <p:nvPr>
            <p:ph type="title"/>
          </p:nvPr>
        </p:nvSpPr>
        <p:spPr>
          <a:xfrm rot="5400000">
            <a:off x="5975350" y="1739900"/>
            <a:ext cx="33655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Candara"/>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3"/>
          <p:cNvSpPr txBox="1">
            <a:spLocks noGrp="1"/>
          </p:cNvSpPr>
          <p:nvPr>
            <p:ph type="body" idx="1"/>
          </p:nvPr>
        </p:nvSpPr>
        <p:spPr>
          <a:xfrm rot="5400000">
            <a:off x="1784350" y="-241300"/>
            <a:ext cx="3365500" cy="60198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accent1"/>
              </a:buClr>
              <a:buSzPts val="2400"/>
              <a:buChar char="*"/>
              <a:defRPr/>
            </a:lvl1pPr>
            <a:lvl2pPr marL="914400" lvl="1" indent="-368300" algn="l">
              <a:spcBef>
                <a:spcPts val="440"/>
              </a:spcBef>
              <a:spcAft>
                <a:spcPts val="0"/>
              </a:spcAft>
              <a:buClr>
                <a:schemeClr val="accent1"/>
              </a:buClr>
              <a:buSzPts val="2200"/>
              <a:buChar char="*"/>
              <a:defRPr/>
            </a:lvl2pPr>
            <a:lvl3pPr marL="1371600" lvl="2" indent="-355600" algn="l">
              <a:spcBef>
                <a:spcPts val="400"/>
              </a:spcBef>
              <a:spcAft>
                <a:spcPts val="0"/>
              </a:spcAft>
              <a:buClr>
                <a:schemeClr val="accent1"/>
              </a:buClr>
              <a:buSzPts val="2000"/>
              <a:buChar char="*"/>
              <a:defRPr/>
            </a:lvl3pPr>
            <a:lvl4pPr marL="1828800" lvl="3" indent="-342900" algn="l">
              <a:spcBef>
                <a:spcPts val="360"/>
              </a:spcBef>
              <a:spcAft>
                <a:spcPts val="0"/>
              </a:spcAft>
              <a:buClr>
                <a:schemeClr val="accent1"/>
              </a:buClr>
              <a:buSzPts val="1800"/>
              <a:buChar char="*"/>
              <a:defRPr/>
            </a:lvl4pPr>
            <a:lvl5pPr marL="2286000" lvl="4" indent="-330200" algn="l">
              <a:spcBef>
                <a:spcPts val="320"/>
              </a:spcBef>
              <a:spcAft>
                <a:spcPts val="0"/>
              </a:spcAft>
              <a:buClr>
                <a:schemeClr val="accent1"/>
              </a:buClr>
              <a:buSzPts val="16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5"/>
        <p:cNvGrpSpPr/>
        <p:nvPr/>
      </p:nvGrpSpPr>
      <p:grpSpPr>
        <a:xfrm>
          <a:off x="0" y="0"/>
          <a:ext cx="0" cy="0"/>
          <a:chOff x="0" y="0"/>
          <a:chExt cx="0" cy="0"/>
        </a:xfrm>
      </p:grpSpPr>
      <p:sp>
        <p:nvSpPr>
          <p:cNvPr id="186" name="Google Shape;186;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7" name="Google Shape;187;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8" name="Google Shape;18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1" name="Google Shape;191;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4" name="Google Shape;19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5" name="Google Shape;19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8" name="Google Shape;198;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9" name="Google Shape;199;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00" name="Google Shape;20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3" name="Google Shape;20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06" name="Google Shape;206;p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07" name="Google Shape;20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10" name="Google Shape;21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1"/>
        <p:cNvGrpSpPr/>
        <p:nvPr/>
      </p:nvGrpSpPr>
      <p:grpSpPr>
        <a:xfrm>
          <a:off x="0" y="0"/>
          <a:ext cx="0" cy="0"/>
          <a:chOff x="0" y="0"/>
          <a:chExt cx="0" cy="0"/>
        </a:xfrm>
      </p:grpSpPr>
      <p:sp>
        <p:nvSpPr>
          <p:cNvPr id="212" name="Google Shape;212;p3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4" name="Google Shape;214;p3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15" name="Google Shape;215;p3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6" name="Google Shape;216;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9" name="Google Shape;29;p4"/>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 name="Google Shape;3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7"/>
        <p:cNvGrpSpPr/>
        <p:nvPr/>
      </p:nvGrpSpPr>
      <p:grpSpPr>
        <a:xfrm>
          <a:off x="0" y="0"/>
          <a:ext cx="0" cy="0"/>
          <a:chOff x="0" y="0"/>
          <a:chExt cx="0" cy="0"/>
        </a:xfrm>
      </p:grpSpPr>
      <p:sp>
        <p:nvSpPr>
          <p:cNvPr id="218" name="Google Shape;218;p3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219" name="Google Shape;21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0"/>
        <p:cNvGrpSpPr/>
        <p:nvPr/>
      </p:nvGrpSpPr>
      <p:grpSpPr>
        <a:xfrm>
          <a:off x="0" y="0"/>
          <a:ext cx="0" cy="0"/>
          <a:chOff x="0" y="0"/>
          <a:chExt cx="0" cy="0"/>
        </a:xfrm>
      </p:grpSpPr>
      <p:sp>
        <p:nvSpPr>
          <p:cNvPr id="221" name="Google Shape;221;p3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2" name="Google Shape;222;p3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223" name="Google Shape;223;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4"/>
        <p:cNvGrpSpPr/>
        <p:nvPr/>
      </p:nvGrpSpPr>
      <p:grpSpPr>
        <a:xfrm>
          <a:off x="0" y="0"/>
          <a:ext cx="0" cy="0"/>
          <a:chOff x="0" y="0"/>
          <a:chExt cx="0" cy="0"/>
        </a:xfrm>
      </p:grpSpPr>
      <p:sp>
        <p:nvSpPr>
          <p:cNvPr id="225" name="Google Shape;22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3" name="Google Shape;3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8"/>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 name="Google Shape;43;p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8"/>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8"/>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7" name="Google Shape;4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9"/>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0" name="Google Shape;5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0"/>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0"/>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4" name="Google Shape;54;p10"/>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slow" p14:dur="12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2"/>
          <p:cNvSpPr/>
          <p:nvPr/>
        </p:nvSpPr>
        <p:spPr>
          <a:xfrm>
            <a:off x="228600" y="171450"/>
            <a:ext cx="8695944" cy="1851660"/>
          </a:xfrm>
          <a:prstGeom prst="roundRect">
            <a:avLst>
              <a:gd name="adj" fmla="val 3362"/>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grpSp>
        <p:nvGrpSpPr>
          <p:cNvPr id="60" name="Google Shape;60;p12"/>
          <p:cNvGrpSpPr/>
          <p:nvPr/>
        </p:nvGrpSpPr>
        <p:grpSpPr>
          <a:xfrm>
            <a:off x="211665" y="1259572"/>
            <a:ext cx="8723376" cy="997406"/>
            <a:chOff x="-3905251" y="4294188"/>
            <a:chExt cx="13027839" cy="1892300"/>
          </a:xfrm>
        </p:grpSpPr>
        <p:sp>
          <p:nvSpPr>
            <p:cNvPr id="61" name="Google Shape;61;p12"/>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2" name="Google Shape;62;p12"/>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3" name="Google Shape;63;p12"/>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4" name="Google Shape;64;p12"/>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5" name="Google Shape;65;p12"/>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66" name="Google Shape;66;p12"/>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7" name="Google Shape;67;p12"/>
          <p:cNvSpPr txBox="1">
            <a:spLocks noGrp="1"/>
          </p:cNvSpPr>
          <p:nvPr>
            <p:ph type="dt" idx="10"/>
          </p:nvPr>
        </p:nvSpPr>
        <p:spPr>
          <a:xfrm>
            <a:off x="5163672" y="4687623"/>
            <a:ext cx="378669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68" name="Google Shape;68;p12"/>
          <p:cNvSpPr txBox="1">
            <a:spLocks noGrp="1"/>
          </p:cNvSpPr>
          <p:nvPr>
            <p:ph type="ftr" idx="11"/>
          </p:nvPr>
        </p:nvSpPr>
        <p:spPr>
          <a:xfrm>
            <a:off x="193638" y="4687623"/>
            <a:ext cx="3786691"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69" name="Google Shape;69;p12"/>
          <p:cNvSpPr txBox="1">
            <a:spLocks noGrp="1"/>
          </p:cNvSpPr>
          <p:nvPr>
            <p:ph type="sldNum" idx="12"/>
          </p:nvPr>
        </p:nvSpPr>
        <p:spPr>
          <a:xfrm>
            <a:off x="3991088" y="4687622"/>
            <a:ext cx="1161826" cy="27384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b="0" u="none">
                <a:solidFill>
                  <a:schemeClr val="dk2"/>
                </a:solidFill>
                <a:latin typeface="Candara"/>
                <a:ea typeface="Candara"/>
                <a:cs typeface="Candara"/>
                <a:sym typeface="Candara"/>
              </a:defRPr>
            </a:lvl1pPr>
            <a:lvl2pPr marL="0" marR="0" lvl="1" indent="0" algn="ctr" rtl="0">
              <a:spcBef>
                <a:spcPts val="0"/>
              </a:spcBef>
              <a:buNone/>
              <a:defRPr sz="1000" b="0" u="none">
                <a:solidFill>
                  <a:schemeClr val="dk2"/>
                </a:solidFill>
                <a:latin typeface="Candara"/>
                <a:ea typeface="Candara"/>
                <a:cs typeface="Candara"/>
                <a:sym typeface="Candara"/>
              </a:defRPr>
            </a:lvl2pPr>
            <a:lvl3pPr marL="0" marR="0" lvl="2" indent="0" algn="ctr" rtl="0">
              <a:spcBef>
                <a:spcPts val="0"/>
              </a:spcBef>
              <a:buNone/>
              <a:defRPr sz="1000" b="0" u="none">
                <a:solidFill>
                  <a:schemeClr val="dk2"/>
                </a:solidFill>
                <a:latin typeface="Candara"/>
                <a:ea typeface="Candara"/>
                <a:cs typeface="Candara"/>
                <a:sym typeface="Candara"/>
              </a:defRPr>
            </a:lvl3pPr>
            <a:lvl4pPr marL="0" marR="0" lvl="3" indent="0" algn="ctr" rtl="0">
              <a:spcBef>
                <a:spcPts val="0"/>
              </a:spcBef>
              <a:buNone/>
              <a:defRPr sz="1000" b="0" u="none">
                <a:solidFill>
                  <a:schemeClr val="dk2"/>
                </a:solidFill>
                <a:latin typeface="Candara"/>
                <a:ea typeface="Candara"/>
                <a:cs typeface="Candara"/>
                <a:sym typeface="Candara"/>
              </a:defRPr>
            </a:lvl4pPr>
            <a:lvl5pPr marL="0" marR="0" lvl="4" indent="0" algn="ctr" rtl="0">
              <a:spcBef>
                <a:spcPts val="0"/>
              </a:spcBef>
              <a:buNone/>
              <a:defRPr sz="1000" b="0" u="none">
                <a:solidFill>
                  <a:schemeClr val="dk2"/>
                </a:solidFill>
                <a:latin typeface="Candara"/>
                <a:ea typeface="Candara"/>
                <a:cs typeface="Candara"/>
                <a:sym typeface="Candara"/>
              </a:defRPr>
            </a:lvl5pPr>
            <a:lvl6pPr marL="0" marR="0" lvl="5" indent="0" algn="ctr" rtl="0">
              <a:spcBef>
                <a:spcPts val="0"/>
              </a:spcBef>
              <a:buNone/>
              <a:defRPr sz="1000" b="0" u="none">
                <a:solidFill>
                  <a:schemeClr val="dk2"/>
                </a:solidFill>
                <a:latin typeface="Candara"/>
                <a:ea typeface="Candara"/>
                <a:cs typeface="Candara"/>
                <a:sym typeface="Candara"/>
              </a:defRPr>
            </a:lvl6pPr>
            <a:lvl7pPr marL="0" marR="0" lvl="6" indent="0" algn="ctr" rtl="0">
              <a:spcBef>
                <a:spcPts val="0"/>
              </a:spcBef>
              <a:buNone/>
              <a:defRPr sz="1000" b="0" u="none">
                <a:solidFill>
                  <a:schemeClr val="dk2"/>
                </a:solidFill>
                <a:latin typeface="Candara"/>
                <a:ea typeface="Candara"/>
                <a:cs typeface="Candara"/>
                <a:sym typeface="Candara"/>
              </a:defRPr>
            </a:lvl7pPr>
            <a:lvl8pPr marL="0" marR="0" lvl="7" indent="0" algn="ctr" rtl="0">
              <a:spcBef>
                <a:spcPts val="0"/>
              </a:spcBef>
              <a:buNone/>
              <a:defRPr sz="1000" b="0" u="none">
                <a:solidFill>
                  <a:schemeClr val="dk2"/>
                </a:solidFill>
                <a:latin typeface="Candara"/>
                <a:ea typeface="Candara"/>
                <a:cs typeface="Candara"/>
                <a:sym typeface="Candara"/>
              </a:defRPr>
            </a:lvl8pPr>
            <a:lvl9pPr marL="0" marR="0" lvl="8" indent="0" algn="ctr" rtl="0">
              <a:spcBef>
                <a:spcPts val="0"/>
              </a:spcBef>
              <a:buNone/>
              <a:defRPr sz="1000" b="0" u="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GB"/>
              <a:t>‹#›</a:t>
            </a:fld>
            <a:endParaRPr/>
          </a:p>
        </p:txBody>
      </p:sp>
      <p:sp>
        <p:nvSpPr>
          <p:cNvPr id="70" name="Google Shape;70;p12"/>
          <p:cNvSpPr txBox="1">
            <a:spLocks noGrp="1"/>
          </p:cNvSpPr>
          <p:nvPr>
            <p:ph type="body" idx="1"/>
          </p:nvPr>
        </p:nvSpPr>
        <p:spPr>
          <a:xfrm>
            <a:off x="872067" y="2006600"/>
            <a:ext cx="7408333" cy="258802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83" name="Google Shape;183;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84" name="Google Shape;18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xmlns:p14="http://schemas.microsoft.com/office/powerpoint/2010/main">
    <mc:Choice Requires="p14">
      <p:transition spd="slow" p14:dur="1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mailto:Advocacy@citizensadvicerotherham.org.uk" TargetMode="External"/><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hyperlink" Target="mailto:health@sufc-community.co.uk" TargetMode="Externa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2.x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endParaRPr/>
          </a:p>
        </p:txBody>
      </p:sp>
      <p:sp>
        <p:nvSpPr>
          <p:cNvPr id="231" name="Google Shape;231;p36"/>
          <p:cNvSpPr txBox="1">
            <a:spLocks noGrp="1"/>
          </p:cNvSpPr>
          <p:nvPr>
            <p:ph type="subTitle" idx="1"/>
          </p:nvPr>
        </p:nvSpPr>
        <p:spPr>
          <a:xfrm>
            <a:off x="311700" y="3234125"/>
            <a:ext cx="8520600" cy="8139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595"/>
              <a:buNone/>
            </a:pPr>
            <a:r>
              <a:rPr lang="en-GB" sz="3500" b="1">
                <a:solidFill>
                  <a:srgbClr val="000000"/>
                </a:solidFill>
              </a:rPr>
              <a:t>Let’s Talk… Cancer Awareness</a:t>
            </a:r>
            <a:endParaRPr sz="3500" b="1"/>
          </a:p>
        </p:txBody>
      </p:sp>
      <p:pic>
        <p:nvPicPr>
          <p:cNvPr id="232" name="Google Shape;232;p36"/>
          <p:cNvPicPr preferRelativeResize="0"/>
          <p:nvPr/>
        </p:nvPicPr>
        <p:blipFill rotWithShape="1">
          <a:blip r:embed="rId3">
            <a:alphaModFix/>
          </a:blip>
          <a:srcRect/>
          <a:stretch/>
        </p:blipFill>
        <p:spPr>
          <a:xfrm>
            <a:off x="1009683" y="1141033"/>
            <a:ext cx="7259250" cy="1656150"/>
          </a:xfrm>
          <a:prstGeom prst="rect">
            <a:avLst/>
          </a:prstGeom>
          <a:noFill/>
          <a:ln>
            <a:noFill/>
          </a:ln>
        </p:spPr>
      </p:pic>
      <p:sp>
        <p:nvSpPr>
          <p:cNvPr id="233" name="Google Shape;233;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txBox="1">
            <a:spLocks noGrp="1"/>
          </p:cNvSpPr>
          <p:nvPr>
            <p:ph type="body" idx="1"/>
          </p:nvPr>
        </p:nvSpPr>
        <p:spPr>
          <a:xfrm>
            <a:off x="872067" y="2006600"/>
            <a:ext cx="7408333" cy="258802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00"/>
              <a:buChar char="*"/>
            </a:pPr>
            <a:r>
              <a:rPr lang="en-GB"/>
              <a:t>There are more than 200 different types of cancer</a:t>
            </a:r>
            <a:endParaRPr/>
          </a:p>
          <a:p>
            <a:pPr marL="274320" lvl="0" indent="-274320" algn="l" rtl="0">
              <a:spcBef>
                <a:spcPts val="480"/>
              </a:spcBef>
              <a:spcAft>
                <a:spcPts val="0"/>
              </a:spcAft>
              <a:buSzPts val="2400"/>
              <a:buChar char="*"/>
            </a:pPr>
            <a:r>
              <a:rPr lang="en-GB"/>
              <a:t>Depending on the type of cells from which they originate gives them the classification</a:t>
            </a:r>
            <a:endParaRPr/>
          </a:p>
        </p:txBody>
      </p:sp>
      <p:sp>
        <p:nvSpPr>
          <p:cNvPr id="297" name="Google Shape;297;p45"/>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GB"/>
              <a:t>Different types of cancer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6"/>
          <p:cNvSpPr txBox="1">
            <a:spLocks noGrp="1"/>
          </p:cNvSpPr>
          <p:nvPr>
            <p:ph type="body" idx="1"/>
          </p:nvPr>
        </p:nvSpPr>
        <p:spPr>
          <a:xfrm>
            <a:off x="872067" y="2006600"/>
            <a:ext cx="7408333" cy="258802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00"/>
              <a:buChar char="*"/>
            </a:pPr>
            <a:r>
              <a:rPr lang="en-GB"/>
              <a:t>The most common cancers in the UK (2020) are: -</a:t>
            </a:r>
            <a:endParaRPr/>
          </a:p>
          <a:p>
            <a:pPr marL="274320" lvl="0" indent="-274320" algn="l" rtl="0">
              <a:spcBef>
                <a:spcPts val="480"/>
              </a:spcBef>
              <a:spcAft>
                <a:spcPts val="0"/>
              </a:spcAft>
              <a:buSzPts val="2400"/>
              <a:buChar char="*"/>
            </a:pPr>
            <a:r>
              <a:rPr lang="en-GB"/>
              <a:t>Breast</a:t>
            </a:r>
            <a:endParaRPr/>
          </a:p>
          <a:p>
            <a:pPr marL="274320" lvl="0" indent="-274320" algn="l" rtl="0">
              <a:spcBef>
                <a:spcPts val="480"/>
              </a:spcBef>
              <a:spcAft>
                <a:spcPts val="0"/>
              </a:spcAft>
              <a:buSzPts val="2400"/>
              <a:buChar char="*"/>
            </a:pPr>
            <a:r>
              <a:rPr lang="en-GB"/>
              <a:t>Lung</a:t>
            </a:r>
            <a:endParaRPr/>
          </a:p>
          <a:p>
            <a:pPr marL="274320" lvl="0" indent="-274320" algn="l" rtl="0">
              <a:spcBef>
                <a:spcPts val="480"/>
              </a:spcBef>
              <a:spcAft>
                <a:spcPts val="0"/>
              </a:spcAft>
              <a:buSzPts val="2400"/>
              <a:buChar char="*"/>
            </a:pPr>
            <a:r>
              <a:rPr lang="en-GB"/>
              <a:t>Colon and rectum</a:t>
            </a:r>
            <a:endParaRPr/>
          </a:p>
          <a:p>
            <a:pPr marL="274320" lvl="0" indent="-274320" algn="l" rtl="0">
              <a:spcBef>
                <a:spcPts val="480"/>
              </a:spcBef>
              <a:spcAft>
                <a:spcPts val="0"/>
              </a:spcAft>
              <a:buSzPts val="2400"/>
              <a:buChar char="*"/>
            </a:pPr>
            <a:r>
              <a:rPr lang="en-GB"/>
              <a:t>Prostate</a:t>
            </a:r>
            <a:endParaRPr/>
          </a:p>
          <a:p>
            <a:pPr marL="274320" lvl="0" indent="-274320" algn="l" rtl="0">
              <a:spcBef>
                <a:spcPts val="480"/>
              </a:spcBef>
              <a:spcAft>
                <a:spcPts val="0"/>
              </a:spcAft>
              <a:buSzPts val="2400"/>
              <a:buChar char="*"/>
            </a:pPr>
            <a:r>
              <a:rPr lang="en-GB"/>
              <a:t>Skin (non melanoma)</a:t>
            </a:r>
            <a:endParaRPr/>
          </a:p>
          <a:p>
            <a:pPr marL="274320" lvl="0" indent="-274320" algn="l" rtl="0">
              <a:spcBef>
                <a:spcPts val="480"/>
              </a:spcBef>
              <a:spcAft>
                <a:spcPts val="0"/>
              </a:spcAft>
              <a:buSzPts val="2400"/>
              <a:buChar char="*"/>
            </a:pPr>
            <a:r>
              <a:rPr lang="en-GB"/>
              <a:t>Stomach</a:t>
            </a:r>
            <a:endParaRPr/>
          </a:p>
        </p:txBody>
      </p:sp>
      <p:sp>
        <p:nvSpPr>
          <p:cNvPr id="303" name="Google Shape;303;p46"/>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GB"/>
              <a:t>Prevention and early detection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body" idx="1"/>
          </p:nvPr>
        </p:nvSpPr>
        <p:spPr>
          <a:xfrm>
            <a:off x="50800" y="1414475"/>
            <a:ext cx="8821800" cy="31803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SzPct val="61538"/>
              <a:buNone/>
            </a:pPr>
            <a:r>
              <a:rPr lang="en-GB" sz="5200" b="1"/>
              <a:t>Main Lifestyle risks:</a:t>
            </a:r>
            <a:endParaRPr sz="5200"/>
          </a:p>
          <a:p>
            <a:pPr marL="274320" lvl="0" indent="-273050" algn="l" rtl="0">
              <a:spcBef>
                <a:spcPts val="264"/>
              </a:spcBef>
              <a:spcAft>
                <a:spcPts val="0"/>
              </a:spcAft>
              <a:buClr>
                <a:schemeClr val="dk2"/>
              </a:buClr>
              <a:buSzPct val="100000"/>
              <a:buFont typeface="Noto Sans Symbols"/>
              <a:buChar char="▪"/>
            </a:pPr>
            <a:r>
              <a:rPr lang="en-GB" sz="5200"/>
              <a:t>Smoking / passive smoking </a:t>
            </a:r>
            <a:endParaRPr sz="5200"/>
          </a:p>
          <a:p>
            <a:pPr marL="274320" lvl="0" indent="-273050" algn="l" rtl="0">
              <a:spcBef>
                <a:spcPts val="264"/>
              </a:spcBef>
              <a:spcAft>
                <a:spcPts val="0"/>
              </a:spcAft>
              <a:buClr>
                <a:schemeClr val="dk2"/>
              </a:buClr>
              <a:buSzPct val="100000"/>
              <a:buFont typeface="Noto Sans Symbols"/>
              <a:buChar char="▪"/>
            </a:pPr>
            <a:r>
              <a:rPr lang="en-GB" sz="5200"/>
              <a:t>Alcohol ( drinking more than the recommended alcohol intake for</a:t>
            </a:r>
            <a:endParaRPr sz="5200"/>
          </a:p>
          <a:p>
            <a:pPr marL="274320" lvl="0" indent="-273050" algn="l" rtl="0">
              <a:spcBef>
                <a:spcPts val="264"/>
              </a:spcBef>
              <a:spcAft>
                <a:spcPts val="0"/>
              </a:spcAft>
              <a:buClr>
                <a:schemeClr val="dk2"/>
              </a:buClr>
              <a:buSzPct val="100000"/>
              <a:buFont typeface="Noto Sans Symbols"/>
              <a:buChar char="▪"/>
            </a:pPr>
            <a:r>
              <a:rPr lang="en-GB" sz="5200"/>
              <a:t>one's gender)</a:t>
            </a:r>
            <a:endParaRPr sz="5200"/>
          </a:p>
          <a:p>
            <a:pPr marL="274320" lvl="0" indent="-273050" algn="l" rtl="0">
              <a:spcBef>
                <a:spcPts val="264"/>
              </a:spcBef>
              <a:spcAft>
                <a:spcPts val="0"/>
              </a:spcAft>
              <a:buClr>
                <a:schemeClr val="dk2"/>
              </a:buClr>
              <a:buSzPct val="100000"/>
              <a:buFont typeface="Noto Sans Symbols"/>
              <a:buChar char="▪"/>
            </a:pPr>
            <a:r>
              <a:rPr lang="en-GB" sz="5200"/>
              <a:t>Poor diet ( including a lack of fruit and vegetables, eating red or</a:t>
            </a:r>
            <a:endParaRPr sz="5200"/>
          </a:p>
          <a:p>
            <a:pPr marL="274320" lvl="0" indent="-273050" algn="l" rtl="0">
              <a:spcBef>
                <a:spcPts val="264"/>
              </a:spcBef>
              <a:spcAft>
                <a:spcPts val="0"/>
              </a:spcAft>
              <a:buClr>
                <a:schemeClr val="dk2"/>
              </a:buClr>
              <a:buSzPct val="100000"/>
              <a:buFont typeface="Noto Sans Symbols"/>
              <a:buChar char="▪"/>
            </a:pPr>
            <a:r>
              <a:rPr lang="en-GB" sz="5200"/>
              <a:t>processed meat once a day or more)</a:t>
            </a:r>
            <a:endParaRPr sz="5200"/>
          </a:p>
          <a:p>
            <a:pPr marL="274320" lvl="0" indent="-273050" algn="l" rtl="0">
              <a:spcBef>
                <a:spcPts val="264"/>
              </a:spcBef>
              <a:spcAft>
                <a:spcPts val="0"/>
              </a:spcAft>
              <a:buClr>
                <a:schemeClr val="dk2"/>
              </a:buClr>
              <a:buSzPct val="100000"/>
              <a:buFont typeface="Noto Sans Symbols"/>
              <a:buChar char="▪"/>
            </a:pPr>
            <a:r>
              <a:rPr lang="en-GB" sz="5200"/>
              <a:t>Being overweight (BMI over 25) </a:t>
            </a:r>
            <a:endParaRPr sz="5200"/>
          </a:p>
          <a:p>
            <a:pPr marL="274320" lvl="0" indent="-273050" algn="l" rtl="0">
              <a:spcBef>
                <a:spcPts val="264"/>
              </a:spcBef>
              <a:spcAft>
                <a:spcPts val="0"/>
              </a:spcAft>
              <a:buClr>
                <a:schemeClr val="dk2"/>
              </a:buClr>
              <a:buSzPct val="100000"/>
              <a:buFont typeface="Noto Sans Symbols"/>
              <a:buChar char="▪"/>
            </a:pPr>
            <a:r>
              <a:rPr lang="en-GB" sz="5200"/>
              <a:t>Getting sunburnt more than once  ( even as a child )</a:t>
            </a:r>
            <a:endParaRPr sz="5200"/>
          </a:p>
          <a:p>
            <a:pPr marL="274320" lvl="0" indent="-273050" algn="l" rtl="0">
              <a:spcBef>
                <a:spcPts val="264"/>
              </a:spcBef>
              <a:spcAft>
                <a:spcPts val="0"/>
              </a:spcAft>
              <a:buClr>
                <a:schemeClr val="dk2"/>
              </a:buClr>
              <a:buSzPct val="100000"/>
              <a:buFont typeface="Noto Sans Symbols"/>
              <a:buChar char="▪"/>
            </a:pPr>
            <a:r>
              <a:rPr lang="en-GB" sz="5200"/>
              <a:t>Lack of physical exercise</a:t>
            </a:r>
            <a:endParaRPr sz="5200"/>
          </a:p>
          <a:p>
            <a:pPr marL="274320" lvl="0" indent="-274320" algn="l" rtl="0">
              <a:spcBef>
                <a:spcPts val="352"/>
              </a:spcBef>
              <a:spcAft>
                <a:spcPts val="0"/>
              </a:spcAft>
              <a:buSzPct val="61538"/>
              <a:buNone/>
            </a:pPr>
            <a:r>
              <a:rPr lang="en-GB" sz="5200" b="1"/>
              <a:t>Other risk factors:</a:t>
            </a:r>
            <a:endParaRPr sz="5200"/>
          </a:p>
          <a:p>
            <a:pPr marL="274320" lvl="0" indent="-273050" algn="l" rtl="0">
              <a:spcBef>
                <a:spcPts val="264"/>
              </a:spcBef>
              <a:spcAft>
                <a:spcPts val="0"/>
              </a:spcAft>
              <a:buClr>
                <a:schemeClr val="dk2"/>
              </a:buClr>
              <a:buSzPct val="100000"/>
              <a:buFont typeface="Noto Sans Symbols"/>
              <a:buChar char="▪"/>
            </a:pPr>
            <a:r>
              <a:rPr lang="en-GB" sz="5200"/>
              <a:t>Being over 70 years old </a:t>
            </a:r>
            <a:endParaRPr sz="5200"/>
          </a:p>
          <a:p>
            <a:pPr marL="274320" lvl="0" indent="-273050" algn="l" rtl="0">
              <a:spcBef>
                <a:spcPts val="264"/>
              </a:spcBef>
              <a:spcAft>
                <a:spcPts val="0"/>
              </a:spcAft>
              <a:buClr>
                <a:schemeClr val="dk2"/>
              </a:buClr>
              <a:buSzPct val="100000"/>
              <a:buFont typeface="Noto Sans Symbols"/>
              <a:buChar char="▪"/>
            </a:pPr>
            <a:r>
              <a:rPr lang="en-GB" sz="5200"/>
              <a:t>Having a close relative with cancer ( Genetic)</a:t>
            </a:r>
            <a:endParaRPr sz="5200"/>
          </a:p>
          <a:p>
            <a:pPr marL="274320" lvl="0" indent="-273050" algn="l" rtl="0">
              <a:spcBef>
                <a:spcPts val="264"/>
              </a:spcBef>
              <a:spcAft>
                <a:spcPts val="0"/>
              </a:spcAft>
              <a:buClr>
                <a:schemeClr val="dk2"/>
              </a:buClr>
              <a:buSzPct val="100000"/>
              <a:buFont typeface="Noto Sans Symbols"/>
              <a:buChar char="▪"/>
            </a:pPr>
            <a:r>
              <a:rPr lang="en-GB" sz="5200"/>
              <a:t>Infection with HPV (Human Papillomavirus)</a:t>
            </a:r>
            <a:endParaRPr sz="5200"/>
          </a:p>
          <a:p>
            <a:pPr marL="274320" lvl="0" indent="-273050" algn="l" rtl="0">
              <a:spcBef>
                <a:spcPts val="264"/>
              </a:spcBef>
              <a:spcAft>
                <a:spcPts val="0"/>
              </a:spcAft>
              <a:buClr>
                <a:schemeClr val="dk2"/>
              </a:buClr>
              <a:buSzPct val="100000"/>
              <a:buFont typeface="Noto Sans Symbols"/>
              <a:buChar char="▪"/>
            </a:pPr>
            <a:r>
              <a:rPr lang="en-GB" sz="5200"/>
              <a:t>Ethnicity</a:t>
            </a:r>
            <a:endParaRPr sz="5200"/>
          </a:p>
          <a:p>
            <a:pPr marL="274320" lvl="0" indent="-273050" algn="l" rtl="0">
              <a:spcBef>
                <a:spcPts val="264"/>
              </a:spcBef>
              <a:spcAft>
                <a:spcPts val="0"/>
              </a:spcAft>
              <a:buClr>
                <a:schemeClr val="dk2"/>
              </a:buClr>
              <a:buSzPct val="100000"/>
              <a:buFont typeface="Noto Sans Symbols"/>
              <a:buChar char="▪"/>
            </a:pPr>
            <a:r>
              <a:rPr lang="en-GB" sz="5200"/>
              <a:t>Environmental risks ( pollution, high levels of exposure to radiation or known carcinogens )</a:t>
            </a:r>
            <a:endParaRPr sz="5200"/>
          </a:p>
          <a:p>
            <a:pPr marL="274320" lvl="0" indent="-190500" algn="l" rtl="0">
              <a:spcBef>
                <a:spcPts val="264"/>
              </a:spcBef>
              <a:spcAft>
                <a:spcPts val="0"/>
              </a:spcAft>
              <a:buSzPct val="100000"/>
              <a:buFont typeface="Noto Sans Symbols"/>
              <a:buNone/>
            </a:pPr>
            <a:endParaRPr>
              <a:solidFill>
                <a:srgbClr val="006600"/>
              </a:solidFill>
            </a:endParaRPr>
          </a:p>
          <a:p>
            <a:pPr marL="274320" lvl="0" indent="-190500" algn="l" rtl="0">
              <a:spcBef>
                <a:spcPts val="264"/>
              </a:spcBef>
              <a:spcAft>
                <a:spcPts val="0"/>
              </a:spcAft>
              <a:buSzPct val="100000"/>
              <a:buNone/>
            </a:pPr>
            <a:endParaRPr/>
          </a:p>
        </p:txBody>
      </p:sp>
      <p:sp>
        <p:nvSpPr>
          <p:cNvPr id="309" name="Google Shape;309;p47"/>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GB"/>
              <a:t>So what causes cancer?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8"/>
          <p:cNvSpPr txBox="1">
            <a:spLocks noGrp="1"/>
          </p:cNvSpPr>
          <p:nvPr>
            <p:ph type="body" idx="1"/>
          </p:nvPr>
        </p:nvSpPr>
        <p:spPr>
          <a:xfrm>
            <a:off x="342900" y="1650200"/>
            <a:ext cx="7937400" cy="2944500"/>
          </a:xfrm>
          <a:prstGeom prst="rect">
            <a:avLst/>
          </a:prstGeom>
          <a:noFill/>
          <a:ln>
            <a:noFill/>
          </a:ln>
        </p:spPr>
        <p:txBody>
          <a:bodyPr spcFirstLastPara="1" wrap="square" lIns="91425" tIns="45700" rIns="91425" bIns="45700" anchor="t" anchorCtr="0">
            <a:normAutofit fontScale="85000" lnSpcReduction="20000"/>
          </a:bodyPr>
          <a:lstStyle/>
          <a:p>
            <a:pPr marL="274320" lvl="0" indent="-251459" algn="l" rtl="0">
              <a:spcBef>
                <a:spcPts val="0"/>
              </a:spcBef>
              <a:spcAft>
                <a:spcPts val="0"/>
              </a:spcAft>
              <a:buClr>
                <a:schemeClr val="dk2"/>
              </a:buClr>
              <a:buSzPct val="100000"/>
              <a:buChar char="*"/>
            </a:pPr>
            <a:r>
              <a:rPr lang="en-GB"/>
              <a:t>Not smoking</a:t>
            </a:r>
            <a:endParaRPr/>
          </a:p>
          <a:p>
            <a:pPr marL="274320" lvl="0" indent="-251459" algn="l" rtl="0">
              <a:spcBef>
                <a:spcPts val="480"/>
              </a:spcBef>
              <a:spcAft>
                <a:spcPts val="0"/>
              </a:spcAft>
              <a:buClr>
                <a:schemeClr val="dk2"/>
              </a:buClr>
              <a:buSzPct val="100000"/>
              <a:buChar char="*"/>
            </a:pPr>
            <a:r>
              <a:rPr lang="en-GB"/>
              <a:t>Keeping a healthy body weight</a:t>
            </a:r>
            <a:endParaRPr/>
          </a:p>
          <a:p>
            <a:pPr marL="274320" lvl="0" indent="-251459" algn="l" rtl="0">
              <a:spcBef>
                <a:spcPts val="480"/>
              </a:spcBef>
              <a:spcAft>
                <a:spcPts val="0"/>
              </a:spcAft>
              <a:buClr>
                <a:schemeClr val="dk2"/>
              </a:buClr>
              <a:buSzPct val="100000"/>
              <a:buChar char="*"/>
            </a:pPr>
            <a:r>
              <a:rPr lang="en-GB"/>
              <a:t>Cutting back on alcohol</a:t>
            </a:r>
            <a:endParaRPr/>
          </a:p>
          <a:p>
            <a:pPr marL="274320" lvl="0" indent="-251459" algn="l" rtl="0">
              <a:spcBef>
                <a:spcPts val="480"/>
              </a:spcBef>
              <a:spcAft>
                <a:spcPts val="0"/>
              </a:spcAft>
              <a:buClr>
                <a:schemeClr val="dk2"/>
              </a:buClr>
              <a:buSzPct val="100000"/>
              <a:buChar char="*"/>
            </a:pPr>
            <a:r>
              <a:rPr lang="en-GB"/>
              <a:t>Eating a healthy, balanced diet</a:t>
            </a:r>
            <a:endParaRPr/>
          </a:p>
          <a:p>
            <a:pPr marL="274320" lvl="0" indent="-251459" algn="l" rtl="0">
              <a:spcBef>
                <a:spcPts val="480"/>
              </a:spcBef>
              <a:spcAft>
                <a:spcPts val="0"/>
              </a:spcAft>
              <a:buClr>
                <a:schemeClr val="dk2"/>
              </a:buClr>
              <a:buSzPct val="100000"/>
              <a:buChar char="*"/>
            </a:pPr>
            <a:r>
              <a:rPr lang="en-GB"/>
              <a:t>Avoiding certain infections (such as HPV)</a:t>
            </a:r>
            <a:endParaRPr/>
          </a:p>
          <a:p>
            <a:pPr marL="274320" lvl="0" indent="-251459" algn="l" rtl="0">
              <a:spcBef>
                <a:spcPts val="480"/>
              </a:spcBef>
              <a:spcAft>
                <a:spcPts val="0"/>
              </a:spcAft>
              <a:buClr>
                <a:schemeClr val="dk2"/>
              </a:buClr>
              <a:buSzPct val="100000"/>
              <a:buChar char="*"/>
            </a:pPr>
            <a:r>
              <a:rPr lang="en-GB"/>
              <a:t>Enjoying the sun safely</a:t>
            </a:r>
            <a:endParaRPr/>
          </a:p>
          <a:p>
            <a:pPr marL="274320" lvl="0" indent="-251459" algn="l" rtl="0">
              <a:spcBef>
                <a:spcPts val="480"/>
              </a:spcBef>
              <a:spcAft>
                <a:spcPts val="0"/>
              </a:spcAft>
              <a:buClr>
                <a:schemeClr val="dk2"/>
              </a:buClr>
              <a:buSzPct val="100000"/>
              <a:buChar char="*"/>
            </a:pPr>
            <a:r>
              <a:rPr lang="en-GB"/>
              <a:t>Occupation (avoiding cancer risks in the workplace)</a:t>
            </a:r>
            <a:endParaRPr/>
          </a:p>
          <a:p>
            <a:pPr marL="274320" lvl="0" indent="-251459" algn="l" rtl="0">
              <a:spcBef>
                <a:spcPts val="480"/>
              </a:spcBef>
              <a:spcAft>
                <a:spcPts val="0"/>
              </a:spcAft>
              <a:buClr>
                <a:schemeClr val="dk2"/>
              </a:buClr>
              <a:buSzPct val="100000"/>
              <a:buChar char="*"/>
            </a:pPr>
            <a:r>
              <a:rPr lang="en-GB"/>
              <a:t>Keeping active</a:t>
            </a:r>
            <a:endParaRPr/>
          </a:p>
          <a:p>
            <a:pPr marL="274320" lvl="0" indent="-121920" algn="l" rtl="0">
              <a:spcBef>
                <a:spcPts val="480"/>
              </a:spcBef>
              <a:spcAft>
                <a:spcPts val="0"/>
              </a:spcAft>
              <a:buSzPct val="100000"/>
              <a:buNone/>
            </a:pPr>
            <a:endParaRPr/>
          </a:p>
        </p:txBody>
      </p:sp>
      <p:sp>
        <p:nvSpPr>
          <p:cNvPr id="315" name="Google Shape;315;p48"/>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GB"/>
              <a:t>Reducing your risk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9"/>
          <p:cNvSpPr txBox="1">
            <a:spLocks noGrp="1"/>
          </p:cNvSpPr>
          <p:nvPr>
            <p:ph type="body" idx="1"/>
          </p:nvPr>
        </p:nvSpPr>
        <p:spPr>
          <a:xfrm>
            <a:off x="1328726" y="3214675"/>
            <a:ext cx="6400800" cy="1637100"/>
          </a:xfrm>
          <a:prstGeom prst="rect">
            <a:avLst/>
          </a:prstGeom>
          <a:noFill/>
          <a:ln>
            <a:noFill/>
          </a:ln>
        </p:spPr>
        <p:txBody>
          <a:bodyPr spcFirstLastPara="1" wrap="square" lIns="91425" tIns="45700" rIns="91425" bIns="45700" anchor="t" anchorCtr="0">
            <a:normAutofit/>
          </a:bodyPr>
          <a:lstStyle/>
          <a:p>
            <a:pPr marL="274320" lvl="0" indent="-274320" algn="ctr" rtl="0">
              <a:lnSpc>
                <a:spcPct val="80000"/>
              </a:lnSpc>
              <a:spcBef>
                <a:spcPts val="0"/>
              </a:spcBef>
              <a:spcAft>
                <a:spcPts val="0"/>
              </a:spcAft>
              <a:buSzPts val="4400"/>
              <a:buNone/>
            </a:pPr>
            <a:r>
              <a:rPr lang="en-GB" sz="3900" b="1"/>
              <a:t>Why is it important </a:t>
            </a:r>
            <a:endParaRPr sz="1900"/>
          </a:p>
          <a:p>
            <a:pPr marL="274320" lvl="0" indent="-274320" algn="ctr" rtl="0">
              <a:lnSpc>
                <a:spcPct val="80000"/>
              </a:lnSpc>
              <a:spcBef>
                <a:spcPts val="880"/>
              </a:spcBef>
              <a:spcAft>
                <a:spcPts val="0"/>
              </a:spcAft>
              <a:buSzPts val="4400"/>
              <a:buNone/>
            </a:pPr>
            <a:r>
              <a:rPr lang="en-GB" sz="3900" b="1"/>
              <a:t>to know these?</a:t>
            </a:r>
            <a:endParaRPr sz="1900"/>
          </a:p>
          <a:p>
            <a:pPr marL="274320" lvl="0" indent="-121920" algn="l" rtl="0">
              <a:lnSpc>
                <a:spcPct val="80000"/>
              </a:lnSpc>
              <a:spcBef>
                <a:spcPts val="480"/>
              </a:spcBef>
              <a:spcAft>
                <a:spcPts val="0"/>
              </a:spcAft>
              <a:buSzPts val="2400"/>
              <a:buNone/>
            </a:pPr>
            <a:endParaRPr/>
          </a:p>
        </p:txBody>
      </p:sp>
      <p:sp>
        <p:nvSpPr>
          <p:cNvPr id="321" name="Google Shape;321;p49"/>
          <p:cNvSpPr txBox="1">
            <a:spLocks noGrp="1"/>
          </p:cNvSpPr>
          <p:nvPr>
            <p:ph type="title"/>
          </p:nvPr>
        </p:nvSpPr>
        <p:spPr>
          <a:xfrm>
            <a:off x="192875" y="1788301"/>
            <a:ext cx="8279700" cy="15669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6600"/>
              </a:buClr>
              <a:buSzPct val="111235"/>
              <a:buFont typeface="Candara"/>
              <a:buNone/>
            </a:pPr>
            <a:r>
              <a:rPr lang="en-GB" sz="3955" b="1">
                <a:solidFill>
                  <a:schemeClr val="dk2"/>
                </a:solidFill>
              </a:rPr>
              <a:t>What are the potential signs </a:t>
            </a:r>
            <a:br>
              <a:rPr lang="en-GB" sz="3955" b="1">
                <a:solidFill>
                  <a:schemeClr val="dk2"/>
                </a:solidFill>
              </a:rPr>
            </a:br>
            <a:r>
              <a:rPr lang="en-GB" sz="3955" b="1">
                <a:solidFill>
                  <a:schemeClr val="dk2"/>
                </a:solidFill>
              </a:rPr>
              <a:t>and symptoms of cancer?</a:t>
            </a:r>
            <a:r>
              <a:rPr lang="en-GB" b="1">
                <a:solidFill>
                  <a:schemeClr val="dk2"/>
                </a:solidFill>
              </a:rPr>
              <a:t> </a:t>
            </a:r>
            <a:r>
              <a:rPr lang="en-GB" b="1">
                <a:solidFill>
                  <a:srgbClr val="006600"/>
                </a:solidFill>
              </a:rPr>
              <a:t/>
            </a:r>
            <a:br>
              <a:rPr lang="en-GB" b="1">
                <a:solidFill>
                  <a:srgbClr val="006600"/>
                </a:solidFill>
              </a:rPr>
            </a:b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0"/>
          <p:cNvSpPr txBox="1">
            <a:spLocks noGrp="1"/>
          </p:cNvSpPr>
          <p:nvPr>
            <p:ph type="body" idx="1"/>
          </p:nvPr>
        </p:nvSpPr>
        <p:spPr>
          <a:xfrm>
            <a:off x="139300" y="1532325"/>
            <a:ext cx="8547600" cy="3062100"/>
          </a:xfrm>
          <a:prstGeom prst="rect">
            <a:avLst/>
          </a:prstGeom>
          <a:noFill/>
          <a:ln>
            <a:noFill/>
          </a:ln>
        </p:spPr>
        <p:txBody>
          <a:bodyPr spcFirstLastPara="1" wrap="square" lIns="91425" tIns="45700" rIns="91425" bIns="45700" anchor="t" anchorCtr="0">
            <a:normAutofit fontScale="47500" lnSpcReduction="20000"/>
          </a:bodyPr>
          <a:lstStyle/>
          <a:p>
            <a:pPr marL="274320" lvl="0" indent="-190500" algn="l" rtl="0">
              <a:spcBef>
                <a:spcPts val="0"/>
              </a:spcBef>
              <a:spcAft>
                <a:spcPts val="0"/>
              </a:spcAft>
              <a:buSzPct val="100000"/>
              <a:buNone/>
            </a:pPr>
            <a:endParaRPr>
              <a:solidFill>
                <a:srgbClr val="006600"/>
              </a:solidFill>
            </a:endParaRPr>
          </a:p>
          <a:p>
            <a:pPr marL="274320" lvl="0" indent="-269240" algn="l" rtl="0">
              <a:spcBef>
                <a:spcPts val="264"/>
              </a:spcBef>
              <a:spcAft>
                <a:spcPts val="0"/>
              </a:spcAft>
              <a:buClr>
                <a:srgbClr val="004B88"/>
              </a:buClr>
              <a:buSzPct val="100000"/>
              <a:buChar char="*"/>
            </a:pPr>
            <a:r>
              <a:rPr lang="en-GB" sz="2610">
                <a:solidFill>
                  <a:srgbClr val="004B88"/>
                </a:solidFill>
              </a:rPr>
              <a:t>Breathlessness , Coughing up blood , Persistent cough </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Unexplained bleeding  vaginal, in urine or faeces</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Persistent heartburn or indigestion </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Croaky voice or hoarseness </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Looser bowel motions/passing faeces more often /Persistent bloating </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Difficulty swallowing </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Sore or mouth ulcer that won’t heal </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Heavy night sweats </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Unusual breast changes </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Unexplained weight loss </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New mole or changes to a mole </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Problems peeing </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Unexplained pain or ache that lasts for more than 4 weeks </a:t>
            </a:r>
            <a:endParaRPr sz="2610">
              <a:solidFill>
                <a:srgbClr val="004B88"/>
              </a:solidFill>
            </a:endParaRPr>
          </a:p>
          <a:p>
            <a:pPr marL="274320" lvl="0" indent="-269240" algn="l" rtl="0">
              <a:spcBef>
                <a:spcPts val="264"/>
              </a:spcBef>
              <a:spcAft>
                <a:spcPts val="0"/>
              </a:spcAft>
              <a:buClr>
                <a:srgbClr val="004B88"/>
              </a:buClr>
              <a:buSzPct val="100000"/>
              <a:buChar char="*"/>
            </a:pPr>
            <a:r>
              <a:rPr lang="en-GB" sz="2610">
                <a:solidFill>
                  <a:srgbClr val="004B88"/>
                </a:solidFill>
              </a:rPr>
              <a:t>Unusual lump or swelling anywhere</a:t>
            </a:r>
            <a:endParaRPr sz="2610">
              <a:solidFill>
                <a:srgbClr val="004B88"/>
              </a:solidFill>
            </a:endParaRPr>
          </a:p>
          <a:p>
            <a:pPr marL="274320" lvl="0" indent="-190500" algn="l" rtl="0">
              <a:spcBef>
                <a:spcPts val="264"/>
              </a:spcBef>
              <a:spcAft>
                <a:spcPts val="0"/>
              </a:spcAft>
              <a:buSzPct val="100000"/>
              <a:buNone/>
            </a:pPr>
            <a:endParaRPr/>
          </a:p>
        </p:txBody>
      </p:sp>
      <p:sp>
        <p:nvSpPr>
          <p:cNvPr id="327" name="Google Shape;327;p50"/>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GB"/>
              <a:t>Signs and Symptoms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1"/>
          <p:cNvSpPr txBox="1">
            <a:spLocks noGrp="1"/>
          </p:cNvSpPr>
          <p:nvPr>
            <p:ph type="body" idx="1"/>
          </p:nvPr>
        </p:nvSpPr>
        <p:spPr>
          <a:xfrm>
            <a:off x="872067" y="2006600"/>
            <a:ext cx="7408333" cy="2588022"/>
          </a:xfrm>
          <a:prstGeom prst="rect">
            <a:avLst/>
          </a:prstGeom>
          <a:noFill/>
          <a:ln>
            <a:noFill/>
          </a:ln>
        </p:spPr>
        <p:txBody>
          <a:bodyPr spcFirstLastPara="1" wrap="square" lIns="91425" tIns="45700" rIns="91425" bIns="45700" anchor="t" anchorCtr="0">
            <a:normAutofit lnSpcReduction="20000"/>
          </a:bodyPr>
          <a:lstStyle/>
          <a:p>
            <a:pPr marL="0" lvl="0" indent="0" algn="ctr" rtl="0">
              <a:spcBef>
                <a:spcPts val="0"/>
              </a:spcBef>
              <a:spcAft>
                <a:spcPts val="0"/>
              </a:spcAft>
              <a:buSzPts val="2400"/>
              <a:buNone/>
            </a:pPr>
            <a:r>
              <a:rPr lang="en-GB" sz="2600"/>
              <a:t>Why do you think some people may not seek professional help or advice if they think something might be wrong?</a:t>
            </a:r>
            <a:endParaRPr sz="2600"/>
          </a:p>
          <a:p>
            <a:pPr marL="0" lvl="0" indent="0" algn="ctr" rtl="0">
              <a:spcBef>
                <a:spcPts val="480"/>
              </a:spcBef>
              <a:spcAft>
                <a:spcPts val="0"/>
              </a:spcAft>
              <a:buSzPts val="2400"/>
              <a:buNone/>
            </a:pPr>
            <a:endParaRPr sz="2600"/>
          </a:p>
          <a:p>
            <a:pPr marL="0" lvl="0" indent="0" algn="ctr" rtl="0">
              <a:spcBef>
                <a:spcPts val="480"/>
              </a:spcBef>
              <a:spcAft>
                <a:spcPts val="0"/>
              </a:spcAft>
              <a:buSzPts val="2400"/>
              <a:buNone/>
            </a:pPr>
            <a:r>
              <a:rPr lang="en-GB" sz="2600"/>
              <a:t>What are the benefits of early diagnosis?</a:t>
            </a:r>
            <a:endParaRPr sz="2600"/>
          </a:p>
          <a:p>
            <a:pPr marL="0" lvl="0" indent="0" algn="ctr" rtl="0">
              <a:spcBef>
                <a:spcPts val="480"/>
              </a:spcBef>
              <a:spcAft>
                <a:spcPts val="0"/>
              </a:spcAft>
              <a:buSzPts val="2400"/>
              <a:buNone/>
            </a:pPr>
            <a:endParaRPr>
              <a:solidFill>
                <a:srgbClr val="006600"/>
              </a:solidFill>
            </a:endParaRPr>
          </a:p>
          <a:p>
            <a:pPr marL="274320" lvl="0" indent="-121920" algn="l" rtl="0">
              <a:spcBef>
                <a:spcPts val="480"/>
              </a:spcBef>
              <a:spcAft>
                <a:spcPts val="0"/>
              </a:spcAft>
              <a:buSzPts val="2400"/>
              <a:buNone/>
            </a:pPr>
            <a:endParaRPr/>
          </a:p>
        </p:txBody>
      </p:sp>
      <p:sp>
        <p:nvSpPr>
          <p:cNvPr id="333" name="Google Shape;333;p51"/>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GB"/>
              <a:t>Importance of Early Diagnosis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2"/>
          <p:cNvSpPr txBox="1"/>
          <p:nvPr/>
        </p:nvSpPr>
        <p:spPr>
          <a:xfrm>
            <a:off x="828325" y="495005"/>
            <a:ext cx="4191300" cy="4153500"/>
          </a:xfrm>
          <a:prstGeom prst="rect">
            <a:avLst/>
          </a:prstGeom>
          <a:noFill/>
          <a:ln>
            <a:noFill/>
          </a:ln>
        </p:spPr>
        <p:txBody>
          <a:bodyPr spcFirstLastPara="1" wrap="square" lIns="91425" tIns="91425" rIns="91425" bIns="91425" anchor="ctr" anchorCtr="0">
            <a:noAutofit/>
          </a:bodyPr>
          <a:lstStyle/>
          <a:p>
            <a:pPr marL="0" marR="237693" lvl="0" indent="0" algn="ctr" rtl="0">
              <a:lnSpc>
                <a:spcPct val="100000"/>
              </a:lnSpc>
              <a:spcBef>
                <a:spcPts val="99"/>
              </a:spcBef>
              <a:spcAft>
                <a:spcPts val="0"/>
              </a:spcAft>
              <a:buNone/>
            </a:pPr>
            <a:r>
              <a:rPr lang="en-GB" sz="2400" b="1">
                <a:solidFill>
                  <a:srgbClr val="1C4587"/>
                </a:solidFill>
                <a:latin typeface="Open Sans"/>
                <a:ea typeface="Open Sans"/>
                <a:cs typeface="Open Sans"/>
                <a:sym typeface="Open Sans"/>
              </a:rPr>
              <a:t>Rotherham Cancer Advocacy Service </a:t>
            </a:r>
            <a:endParaRPr sz="2400" b="1">
              <a:solidFill>
                <a:srgbClr val="1C4587"/>
              </a:solidFill>
              <a:latin typeface="Open Sans"/>
              <a:ea typeface="Open Sans"/>
              <a:cs typeface="Open Sans"/>
              <a:sym typeface="Open Sans"/>
            </a:endParaRPr>
          </a:p>
          <a:p>
            <a:pPr marL="0" lvl="0" indent="0" algn="ctr" rtl="0">
              <a:lnSpc>
                <a:spcPct val="100000"/>
              </a:lnSpc>
              <a:spcBef>
                <a:spcPts val="0"/>
              </a:spcBef>
              <a:spcAft>
                <a:spcPts val="0"/>
              </a:spcAft>
              <a:buNone/>
            </a:pPr>
            <a:r>
              <a:rPr lang="en-GB" sz="1700" b="1">
                <a:solidFill>
                  <a:srgbClr val="1C4587"/>
                </a:solidFill>
                <a:latin typeface="Open Sans"/>
                <a:ea typeface="Open Sans"/>
                <a:cs typeface="Open Sans"/>
                <a:sym typeface="Open Sans"/>
              </a:rPr>
              <a:t>For people affected by cancer </a:t>
            </a:r>
            <a:endParaRPr b="1">
              <a:solidFill>
                <a:srgbClr val="1C4587"/>
              </a:solidFill>
            </a:endParaRPr>
          </a:p>
        </p:txBody>
      </p:sp>
      <p:pic>
        <p:nvPicPr>
          <p:cNvPr id="339" name="Google Shape;339;p52"/>
          <p:cNvPicPr preferRelativeResize="0"/>
          <p:nvPr/>
        </p:nvPicPr>
        <p:blipFill>
          <a:blip r:embed="rId3">
            <a:alphaModFix/>
          </a:blip>
          <a:stretch>
            <a:fillRect/>
          </a:stretch>
        </p:blipFill>
        <p:spPr>
          <a:xfrm>
            <a:off x="6461524" y="-1"/>
            <a:ext cx="2682474" cy="1100300"/>
          </a:xfrm>
          <a:prstGeom prst="rect">
            <a:avLst/>
          </a:prstGeom>
          <a:noFill/>
          <a:ln>
            <a:noFill/>
          </a:ln>
        </p:spPr>
      </p:pic>
      <p:pic>
        <p:nvPicPr>
          <p:cNvPr id="340" name="Google Shape;340;p52"/>
          <p:cNvPicPr preferRelativeResize="0"/>
          <p:nvPr/>
        </p:nvPicPr>
        <p:blipFill>
          <a:blip r:embed="rId4">
            <a:alphaModFix/>
          </a:blip>
          <a:stretch>
            <a:fillRect/>
          </a:stretch>
        </p:blipFill>
        <p:spPr>
          <a:xfrm>
            <a:off x="5863325" y="2035200"/>
            <a:ext cx="2998349" cy="26132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53"/>
          <p:cNvSpPr txBox="1">
            <a:spLocks noGrp="1"/>
          </p:cNvSpPr>
          <p:nvPr>
            <p:ph type="title"/>
          </p:nvPr>
        </p:nvSpPr>
        <p:spPr>
          <a:xfrm>
            <a:off x="418875" y="246450"/>
            <a:ext cx="4894800" cy="727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990"/>
              <a:buFont typeface="Arial"/>
              <a:buNone/>
            </a:pPr>
            <a:r>
              <a:rPr lang="en-GB" sz="2500">
                <a:solidFill>
                  <a:srgbClr val="004B88"/>
                </a:solidFill>
              </a:rPr>
              <a:t>Effects of a cancer diagnosis:</a:t>
            </a:r>
            <a:endParaRPr sz="2500">
              <a:solidFill>
                <a:srgbClr val="1C4587"/>
              </a:solidFill>
            </a:endParaRPr>
          </a:p>
        </p:txBody>
      </p:sp>
      <p:sp>
        <p:nvSpPr>
          <p:cNvPr id="346" name="Google Shape;346;p53"/>
          <p:cNvSpPr txBox="1"/>
          <p:nvPr/>
        </p:nvSpPr>
        <p:spPr>
          <a:xfrm>
            <a:off x="418875" y="974250"/>
            <a:ext cx="82770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1C4587"/>
                </a:solidFill>
              </a:rPr>
              <a:t>People affected by cancer have individual needs that cannot always be fully addressed by their health care providers or usual support networks. </a:t>
            </a:r>
            <a:endParaRPr>
              <a:solidFill>
                <a:srgbClr val="1C4587"/>
              </a:solidFill>
            </a:endParaRPr>
          </a:p>
          <a:p>
            <a:pPr marL="457200" lvl="0" indent="0" algn="l" rtl="0">
              <a:spcBef>
                <a:spcPts val="0"/>
              </a:spcBef>
              <a:spcAft>
                <a:spcPts val="0"/>
              </a:spcAft>
              <a:buNone/>
            </a:pPr>
            <a:endParaRPr>
              <a:solidFill>
                <a:srgbClr val="1C4587"/>
              </a:solidFill>
            </a:endParaRPr>
          </a:p>
          <a:p>
            <a:pPr marL="0" lvl="0" indent="0" algn="l" rtl="0">
              <a:spcBef>
                <a:spcPts val="0"/>
              </a:spcBef>
              <a:spcAft>
                <a:spcPts val="0"/>
              </a:spcAft>
              <a:buNone/>
            </a:pPr>
            <a:r>
              <a:rPr lang="en-GB">
                <a:solidFill>
                  <a:srgbClr val="1C4587"/>
                </a:solidFill>
              </a:rPr>
              <a:t>Some of the issues people living with cancer are most worried about are:</a:t>
            </a:r>
            <a:endParaRPr>
              <a:solidFill>
                <a:srgbClr val="1C4587"/>
              </a:solidFill>
            </a:endParaRPr>
          </a:p>
          <a:p>
            <a:pPr marL="457200" lvl="0" indent="-317500" algn="l" rtl="0">
              <a:spcBef>
                <a:spcPts val="0"/>
              </a:spcBef>
              <a:spcAft>
                <a:spcPts val="0"/>
              </a:spcAft>
              <a:buClr>
                <a:srgbClr val="1C4587"/>
              </a:buClr>
              <a:buSzPts val="1400"/>
              <a:buChar char="●"/>
            </a:pPr>
            <a:r>
              <a:rPr lang="en-GB" b="1">
                <a:solidFill>
                  <a:srgbClr val="1C4587"/>
                </a:solidFill>
              </a:rPr>
              <a:t>Finance - </a:t>
            </a:r>
            <a:r>
              <a:rPr lang="en-GB">
                <a:solidFill>
                  <a:srgbClr val="1C4587"/>
                </a:solidFill>
              </a:rPr>
              <a:t>four in five people with cancer are </a:t>
            </a:r>
            <a:r>
              <a:rPr lang="en-GB" b="1">
                <a:solidFill>
                  <a:srgbClr val="1C4587"/>
                </a:solidFill>
              </a:rPr>
              <a:t>£570 </a:t>
            </a:r>
            <a:r>
              <a:rPr lang="en-GB">
                <a:solidFill>
                  <a:srgbClr val="1C4587"/>
                </a:solidFill>
              </a:rPr>
              <a:t>a month worse off</a:t>
            </a:r>
            <a:endParaRPr>
              <a:solidFill>
                <a:srgbClr val="1C4587"/>
              </a:solidFill>
            </a:endParaRPr>
          </a:p>
          <a:p>
            <a:pPr marL="457200" lvl="0" indent="-317500" algn="l" rtl="0">
              <a:spcBef>
                <a:spcPts val="0"/>
              </a:spcBef>
              <a:spcAft>
                <a:spcPts val="0"/>
              </a:spcAft>
              <a:buClr>
                <a:srgbClr val="1C4587"/>
              </a:buClr>
              <a:buSzPts val="1400"/>
              <a:buChar char="●"/>
            </a:pPr>
            <a:r>
              <a:rPr lang="en-GB" b="1">
                <a:solidFill>
                  <a:srgbClr val="1C4587"/>
                </a:solidFill>
              </a:rPr>
              <a:t>Carers -</a:t>
            </a:r>
            <a:r>
              <a:rPr lang="en-GB">
                <a:solidFill>
                  <a:srgbClr val="1C4587"/>
                </a:solidFill>
              </a:rPr>
              <a:t> 1.5 million people care for someone with cancer, half of them don’t get any support. What about carers who have cancer?</a:t>
            </a:r>
            <a:endParaRPr>
              <a:solidFill>
                <a:srgbClr val="1C4587"/>
              </a:solidFill>
            </a:endParaRPr>
          </a:p>
          <a:p>
            <a:pPr marL="457200" lvl="0" indent="-317500" algn="l" rtl="0">
              <a:spcBef>
                <a:spcPts val="0"/>
              </a:spcBef>
              <a:spcAft>
                <a:spcPts val="0"/>
              </a:spcAft>
              <a:buClr>
                <a:srgbClr val="1C4587"/>
              </a:buClr>
              <a:buSzPts val="1400"/>
              <a:buChar char="●"/>
            </a:pPr>
            <a:r>
              <a:rPr lang="en-GB" b="1">
                <a:solidFill>
                  <a:srgbClr val="1C4587"/>
                </a:solidFill>
              </a:rPr>
              <a:t>Family -</a:t>
            </a:r>
            <a:r>
              <a:rPr lang="en-GB">
                <a:solidFill>
                  <a:srgbClr val="1C4587"/>
                </a:solidFill>
              </a:rPr>
              <a:t> People worry about what will happen to their children/pets</a:t>
            </a:r>
            <a:endParaRPr>
              <a:solidFill>
                <a:srgbClr val="1C4587"/>
              </a:solidFill>
            </a:endParaRPr>
          </a:p>
          <a:p>
            <a:pPr marL="457200" lvl="0" indent="-317500" algn="l" rtl="0">
              <a:spcBef>
                <a:spcPts val="0"/>
              </a:spcBef>
              <a:spcAft>
                <a:spcPts val="0"/>
              </a:spcAft>
              <a:buClr>
                <a:srgbClr val="1C4587"/>
              </a:buClr>
              <a:buSzPts val="1400"/>
              <a:buChar char="●"/>
            </a:pPr>
            <a:r>
              <a:rPr lang="en-GB" b="1">
                <a:solidFill>
                  <a:srgbClr val="1C4587"/>
                </a:solidFill>
              </a:rPr>
              <a:t>Treatment -</a:t>
            </a:r>
            <a:r>
              <a:rPr lang="en-GB">
                <a:solidFill>
                  <a:srgbClr val="1C4587"/>
                </a:solidFill>
              </a:rPr>
              <a:t> Some treatments for cancer can have short and long term side effects and consequences</a:t>
            </a:r>
            <a:endParaRPr>
              <a:solidFill>
                <a:srgbClr val="1C4587"/>
              </a:solidFill>
            </a:endParaRPr>
          </a:p>
          <a:p>
            <a:pPr marL="457200" lvl="0" indent="-317500" algn="l" rtl="0">
              <a:spcBef>
                <a:spcPts val="0"/>
              </a:spcBef>
              <a:spcAft>
                <a:spcPts val="0"/>
              </a:spcAft>
              <a:buClr>
                <a:srgbClr val="1C4587"/>
              </a:buClr>
              <a:buSzPts val="1400"/>
              <a:buChar char="●"/>
            </a:pPr>
            <a:r>
              <a:rPr lang="en-GB" b="1">
                <a:solidFill>
                  <a:srgbClr val="1C4587"/>
                </a:solidFill>
              </a:rPr>
              <a:t>Managing at home - </a:t>
            </a:r>
            <a:r>
              <a:rPr lang="en-GB">
                <a:solidFill>
                  <a:srgbClr val="1C4587"/>
                </a:solidFill>
              </a:rPr>
              <a:t>coping with everyday practical stuff whilst in treatment and recovery</a:t>
            </a:r>
            <a:endParaRPr>
              <a:solidFill>
                <a:srgbClr val="1C4587"/>
              </a:solidFill>
            </a:endParaRPr>
          </a:p>
          <a:p>
            <a:pPr marL="457200" lvl="0" indent="-317500" algn="l" rtl="0">
              <a:spcBef>
                <a:spcPts val="0"/>
              </a:spcBef>
              <a:spcAft>
                <a:spcPts val="0"/>
              </a:spcAft>
              <a:buClr>
                <a:srgbClr val="1C4587"/>
              </a:buClr>
              <a:buSzPts val="1400"/>
              <a:buChar char="●"/>
            </a:pPr>
            <a:r>
              <a:rPr lang="en-GB" b="1">
                <a:solidFill>
                  <a:srgbClr val="1C4587"/>
                </a:solidFill>
              </a:rPr>
              <a:t>Body Image -</a:t>
            </a:r>
            <a:r>
              <a:rPr lang="en-GB">
                <a:solidFill>
                  <a:srgbClr val="1C4587"/>
                </a:solidFill>
              </a:rPr>
              <a:t> Having treatment can change how you look and feel about yourself for example hair loss, scarring, loss of a body part or having a stoma</a:t>
            </a:r>
            <a:endParaRPr>
              <a:solidFill>
                <a:srgbClr val="1C4587"/>
              </a:solidFill>
            </a:endParaRPr>
          </a:p>
          <a:p>
            <a:pPr marL="457200" lvl="0" indent="-317500" algn="l" rtl="0">
              <a:spcBef>
                <a:spcPts val="0"/>
              </a:spcBef>
              <a:spcAft>
                <a:spcPts val="0"/>
              </a:spcAft>
              <a:buClr>
                <a:srgbClr val="1C4587"/>
              </a:buClr>
              <a:buSzPts val="1400"/>
              <a:buChar char="●"/>
            </a:pPr>
            <a:r>
              <a:rPr lang="en-GB" b="1">
                <a:solidFill>
                  <a:srgbClr val="1C4587"/>
                </a:solidFill>
              </a:rPr>
              <a:t>Mental wellbeing -</a:t>
            </a:r>
            <a:r>
              <a:rPr lang="en-GB">
                <a:solidFill>
                  <a:srgbClr val="1C4587"/>
                </a:solidFill>
              </a:rPr>
              <a:t> a cancer diagnosis can affect the emotional health of patients, families, and caregivers. Common feelings during this life-changing experience </a:t>
            </a:r>
            <a:endParaRPr>
              <a:solidFill>
                <a:srgbClr val="1C45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6"/>
                                        </p:tgtEl>
                                        <p:attrNameLst>
                                          <p:attrName>style.visibility</p:attrName>
                                        </p:attrNameLst>
                                      </p:cBhvr>
                                      <p:to>
                                        <p:strVal val="visible"/>
                                      </p:to>
                                    </p:set>
                                    <p:animEffect transition="in" filter="fade">
                                      <p:cBhvr>
                                        <p:cTn id="12" dur="1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p54"/>
          <p:cNvSpPr txBox="1">
            <a:spLocks noGrp="1"/>
          </p:cNvSpPr>
          <p:nvPr>
            <p:ph type="title"/>
          </p:nvPr>
        </p:nvSpPr>
        <p:spPr>
          <a:xfrm>
            <a:off x="311700" y="5449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b="1">
                <a:solidFill>
                  <a:srgbClr val="004B88"/>
                </a:solidFill>
              </a:rPr>
              <a:t>Cancer</a:t>
            </a:r>
            <a:endParaRPr b="1">
              <a:solidFill>
                <a:srgbClr val="004B88"/>
              </a:solidFill>
            </a:endParaRPr>
          </a:p>
        </p:txBody>
      </p:sp>
      <p:sp>
        <p:nvSpPr>
          <p:cNvPr id="352" name="Google Shape;352;p54"/>
          <p:cNvSpPr txBox="1">
            <a:spLocks noGrp="1"/>
          </p:cNvSpPr>
          <p:nvPr>
            <p:ph type="body" idx="1"/>
          </p:nvPr>
        </p:nvSpPr>
        <p:spPr>
          <a:xfrm>
            <a:off x="311700" y="1389600"/>
            <a:ext cx="8110800" cy="3179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rgbClr val="004B88"/>
              </a:buClr>
              <a:buSzPts val="1500"/>
              <a:buChar char="●"/>
            </a:pPr>
            <a:r>
              <a:rPr lang="en-GB" sz="1500">
                <a:solidFill>
                  <a:srgbClr val="004B88"/>
                </a:solidFill>
              </a:rPr>
              <a:t>Cancer is the disease people in the UK fear most, and for one in ten people, it’s their biggest fear of all.</a:t>
            </a:r>
            <a:endParaRPr sz="1500">
              <a:solidFill>
                <a:srgbClr val="004B88"/>
              </a:solidFill>
            </a:endParaRPr>
          </a:p>
          <a:p>
            <a:pPr marL="457200" lvl="0" indent="-323850" algn="l" rtl="0">
              <a:spcBef>
                <a:spcPts val="0"/>
              </a:spcBef>
              <a:spcAft>
                <a:spcPts val="0"/>
              </a:spcAft>
              <a:buClr>
                <a:srgbClr val="004B88"/>
              </a:buClr>
              <a:buSzPts val="1500"/>
              <a:buChar char="●"/>
            </a:pPr>
            <a:r>
              <a:rPr lang="en-GB" sz="1500">
                <a:solidFill>
                  <a:srgbClr val="004B88"/>
                </a:solidFill>
              </a:rPr>
              <a:t>One in two of us will receive a cancer diagnosis in our lifetime</a:t>
            </a:r>
            <a:endParaRPr sz="1500">
              <a:solidFill>
                <a:srgbClr val="004B88"/>
              </a:solidFill>
            </a:endParaRPr>
          </a:p>
          <a:p>
            <a:pPr marL="457200" lvl="0" indent="-323850" algn="l" rtl="0">
              <a:spcBef>
                <a:spcPts val="0"/>
              </a:spcBef>
              <a:spcAft>
                <a:spcPts val="0"/>
              </a:spcAft>
              <a:buClr>
                <a:srgbClr val="004B88"/>
              </a:buClr>
              <a:buSzPts val="1500"/>
              <a:buChar char="●"/>
            </a:pPr>
            <a:r>
              <a:rPr lang="en-GB" sz="1500">
                <a:solidFill>
                  <a:srgbClr val="004B88"/>
                </a:solidFill>
              </a:rPr>
              <a:t>Whilst cancer is always life changing, it isn’t always life ending</a:t>
            </a:r>
            <a:endParaRPr sz="1500">
              <a:solidFill>
                <a:srgbClr val="004B88"/>
              </a:solidFill>
            </a:endParaRPr>
          </a:p>
          <a:p>
            <a:pPr marL="457200" lvl="0" indent="-323850" algn="l" rtl="0">
              <a:spcBef>
                <a:spcPts val="0"/>
              </a:spcBef>
              <a:spcAft>
                <a:spcPts val="0"/>
              </a:spcAft>
              <a:buClr>
                <a:srgbClr val="004B88"/>
              </a:buClr>
              <a:buSzPts val="1500"/>
              <a:buChar char="●"/>
            </a:pPr>
            <a:r>
              <a:rPr lang="en-GB" sz="1500">
                <a:solidFill>
                  <a:srgbClr val="004B88"/>
                </a:solidFill>
              </a:rPr>
              <a:t>People are now twice as likely to survive at least 10 years after being diagnosed with cancer than they were at the start of the 1970s</a:t>
            </a:r>
            <a:endParaRPr sz="1500">
              <a:solidFill>
                <a:srgbClr val="004B88"/>
              </a:solidFill>
            </a:endParaRPr>
          </a:p>
          <a:p>
            <a:pPr marL="457200" lvl="0" indent="-323850" algn="l" rtl="0">
              <a:spcBef>
                <a:spcPts val="0"/>
              </a:spcBef>
              <a:spcAft>
                <a:spcPts val="0"/>
              </a:spcAft>
              <a:buClr>
                <a:srgbClr val="004B88"/>
              </a:buClr>
              <a:buSzPts val="1500"/>
              <a:buChar char="●"/>
            </a:pPr>
            <a:r>
              <a:rPr lang="en-GB" sz="1500">
                <a:solidFill>
                  <a:srgbClr val="004B88"/>
                </a:solidFill>
              </a:rPr>
              <a:t>While many people go on to live full lives and are able to put their experience behind them, many others struggle with the physical, emotional and financial effects of a cancer diagnosis and treatment for years after.</a:t>
            </a:r>
            <a:endParaRPr sz="1500">
              <a:solidFill>
                <a:srgbClr val="004B88"/>
              </a:solidFill>
            </a:endParaRPr>
          </a:p>
          <a:p>
            <a:pPr marL="457200" lvl="0" indent="-323850" algn="l" rtl="0">
              <a:spcBef>
                <a:spcPts val="0"/>
              </a:spcBef>
              <a:spcAft>
                <a:spcPts val="0"/>
              </a:spcAft>
              <a:buClr>
                <a:srgbClr val="004B88"/>
              </a:buClr>
              <a:buSzPts val="1500"/>
              <a:buChar char="●"/>
            </a:pPr>
            <a:r>
              <a:rPr lang="en-GB" sz="1500">
                <a:solidFill>
                  <a:srgbClr val="004B88"/>
                </a:solidFill>
              </a:rPr>
              <a:t>Around 1,600 people diagnosed with cancer in Rotherham in 2019</a:t>
            </a:r>
            <a:endParaRPr sz="1500">
              <a:solidFill>
                <a:srgbClr val="004B8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900"/>
                                        <p:tgtEl>
                                          <p:spTgt spid="3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
                                        </p:tgtEl>
                                        <p:attrNameLst>
                                          <p:attrName>style.visibility</p:attrName>
                                        </p:attrNameLst>
                                      </p:cBhvr>
                                      <p:to>
                                        <p:strVal val="visible"/>
                                      </p:to>
                                    </p:set>
                                    <p:animEffect transition="in" filter="fade">
                                      <p:cBhvr>
                                        <p:cTn id="12" dur="10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311700" y="51800"/>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GB" u="sng">
                <a:solidFill>
                  <a:srgbClr val="000000"/>
                </a:solidFill>
                <a:latin typeface="Open Sans"/>
                <a:ea typeface="Open Sans"/>
                <a:cs typeface="Open Sans"/>
                <a:sym typeface="Open Sans"/>
              </a:rPr>
              <a:t>Ground Rules</a:t>
            </a:r>
            <a:endParaRPr u="sng">
              <a:solidFill>
                <a:srgbClr val="000000"/>
              </a:solidFill>
              <a:latin typeface="Open Sans"/>
              <a:ea typeface="Open Sans"/>
              <a:cs typeface="Open Sans"/>
              <a:sym typeface="Open Sans"/>
            </a:endParaRPr>
          </a:p>
        </p:txBody>
      </p:sp>
      <p:sp>
        <p:nvSpPr>
          <p:cNvPr id="239" name="Google Shape;239;p37"/>
          <p:cNvSpPr txBox="1">
            <a:spLocks noGrp="1"/>
          </p:cNvSpPr>
          <p:nvPr>
            <p:ph type="body" idx="1"/>
          </p:nvPr>
        </p:nvSpPr>
        <p:spPr>
          <a:xfrm>
            <a:off x="66600" y="630300"/>
            <a:ext cx="5484000" cy="4513200"/>
          </a:xfrm>
          <a:prstGeom prst="rect">
            <a:avLst/>
          </a:prstGeom>
          <a:noFill/>
          <a:ln>
            <a:noFill/>
          </a:ln>
        </p:spPr>
        <p:txBody>
          <a:bodyPr spcFirstLastPara="1" wrap="square" lIns="91425" tIns="91425" rIns="91425" bIns="91425" anchor="t" anchorCtr="0">
            <a:noAutofit/>
          </a:bodyPr>
          <a:lstStyle/>
          <a:p>
            <a:pPr marL="457200" lvl="0" indent="-310832" algn="l" rtl="0">
              <a:lnSpc>
                <a:spcPct val="150000"/>
              </a:lnSpc>
              <a:spcBef>
                <a:spcPts val="0"/>
              </a:spcBef>
              <a:spcAft>
                <a:spcPts val="0"/>
              </a:spcAft>
              <a:buClr>
                <a:srgbClr val="000000"/>
              </a:buClr>
              <a:buSzPts val="1295"/>
              <a:buChar char="●"/>
            </a:pPr>
            <a:r>
              <a:rPr lang="en-GB" sz="1295">
                <a:solidFill>
                  <a:srgbClr val="000000"/>
                </a:solidFill>
              </a:rPr>
              <a:t>If we lose you during the session or you have wifi connection issues, please rejoin the meeting, following the same link.</a:t>
            </a:r>
            <a:endParaRPr sz="1295">
              <a:solidFill>
                <a:srgbClr val="000000"/>
              </a:solidFill>
            </a:endParaRPr>
          </a:p>
          <a:p>
            <a:pPr marL="457200" lvl="0" indent="-310832" algn="l" rtl="0">
              <a:lnSpc>
                <a:spcPct val="150000"/>
              </a:lnSpc>
              <a:spcBef>
                <a:spcPts val="0"/>
              </a:spcBef>
              <a:spcAft>
                <a:spcPts val="0"/>
              </a:spcAft>
              <a:buClr>
                <a:srgbClr val="000000"/>
              </a:buClr>
              <a:buSzPts val="1295"/>
              <a:buChar char="●"/>
            </a:pPr>
            <a:r>
              <a:rPr lang="en-GB" sz="1295">
                <a:solidFill>
                  <a:srgbClr val="000000"/>
                </a:solidFill>
              </a:rPr>
              <a:t>To limit background noise, please keep your microphone off unless speaking.</a:t>
            </a:r>
            <a:endParaRPr sz="1295">
              <a:solidFill>
                <a:srgbClr val="000000"/>
              </a:solidFill>
            </a:endParaRPr>
          </a:p>
          <a:p>
            <a:pPr marL="457200" lvl="0" indent="-310832" algn="l" rtl="0">
              <a:lnSpc>
                <a:spcPct val="150000"/>
              </a:lnSpc>
              <a:spcBef>
                <a:spcPts val="0"/>
              </a:spcBef>
              <a:spcAft>
                <a:spcPts val="0"/>
              </a:spcAft>
              <a:buClr>
                <a:srgbClr val="000000"/>
              </a:buClr>
              <a:buSzPts val="1295"/>
              <a:buChar char="●"/>
            </a:pPr>
            <a:r>
              <a:rPr lang="en-GB" sz="1295">
                <a:solidFill>
                  <a:srgbClr val="000000"/>
                </a:solidFill>
              </a:rPr>
              <a:t>This is an information giving session, rather than a clinical advice, session.</a:t>
            </a:r>
            <a:endParaRPr sz="1295">
              <a:solidFill>
                <a:srgbClr val="000000"/>
              </a:solidFill>
            </a:endParaRPr>
          </a:p>
          <a:p>
            <a:pPr marL="457200" lvl="0" indent="-310832" algn="l" rtl="0">
              <a:lnSpc>
                <a:spcPct val="150000"/>
              </a:lnSpc>
              <a:spcBef>
                <a:spcPts val="0"/>
              </a:spcBef>
              <a:spcAft>
                <a:spcPts val="0"/>
              </a:spcAft>
              <a:buClr>
                <a:srgbClr val="000000"/>
              </a:buClr>
              <a:buSzPts val="1295"/>
              <a:buChar char="●"/>
            </a:pPr>
            <a:r>
              <a:rPr lang="en-GB" sz="1295">
                <a:solidFill>
                  <a:srgbClr val="000000"/>
                </a:solidFill>
              </a:rPr>
              <a:t>Any questions for our guest speakers should be asked at the end of the session, during the Q&amp;A section.</a:t>
            </a:r>
            <a:endParaRPr sz="1295">
              <a:solidFill>
                <a:srgbClr val="000000"/>
              </a:solidFill>
            </a:endParaRPr>
          </a:p>
          <a:p>
            <a:pPr marL="457200" lvl="0" indent="-310832" algn="l" rtl="0">
              <a:lnSpc>
                <a:spcPct val="150000"/>
              </a:lnSpc>
              <a:spcBef>
                <a:spcPts val="0"/>
              </a:spcBef>
              <a:spcAft>
                <a:spcPts val="0"/>
              </a:spcAft>
              <a:buClr>
                <a:srgbClr val="000000"/>
              </a:buClr>
              <a:buSzPts val="1295"/>
              <a:buChar char="●"/>
            </a:pPr>
            <a:r>
              <a:rPr lang="en-GB" sz="1295">
                <a:solidFill>
                  <a:srgbClr val="000000"/>
                </a:solidFill>
              </a:rPr>
              <a:t>Please use the chat or raise your hand to connect with our guest </a:t>
            </a:r>
            <a:endParaRPr sz="1295">
              <a:solidFill>
                <a:srgbClr val="000000"/>
              </a:solidFill>
            </a:endParaRPr>
          </a:p>
          <a:p>
            <a:pPr marL="0" lvl="0" indent="0" algn="ctr" rtl="0">
              <a:lnSpc>
                <a:spcPct val="150000"/>
              </a:lnSpc>
              <a:spcBef>
                <a:spcPts val="0"/>
              </a:spcBef>
              <a:spcAft>
                <a:spcPts val="0"/>
              </a:spcAft>
              <a:buNone/>
            </a:pPr>
            <a:r>
              <a:rPr lang="en-GB" sz="1295">
                <a:solidFill>
                  <a:srgbClr val="000000"/>
                </a:solidFill>
              </a:rPr>
              <a:t>……. And lastly ..…..</a:t>
            </a:r>
            <a:endParaRPr sz="1295">
              <a:solidFill>
                <a:srgbClr val="000000"/>
              </a:solidFill>
            </a:endParaRPr>
          </a:p>
          <a:p>
            <a:pPr marL="0" lvl="0" indent="0" algn="ctr" rtl="0">
              <a:lnSpc>
                <a:spcPct val="150000"/>
              </a:lnSpc>
              <a:spcBef>
                <a:spcPts val="0"/>
              </a:spcBef>
              <a:spcAft>
                <a:spcPts val="0"/>
              </a:spcAft>
              <a:buNone/>
            </a:pPr>
            <a:r>
              <a:rPr lang="en-GB" sz="1295">
                <a:solidFill>
                  <a:srgbClr val="000000"/>
                </a:solidFill>
              </a:rPr>
              <a:t>Please be respectful to each other and each others opinions.</a:t>
            </a:r>
            <a:r>
              <a:rPr lang="en-GB" sz="1495" b="1">
                <a:solidFill>
                  <a:srgbClr val="000000"/>
                </a:solidFill>
              </a:rPr>
              <a:t> </a:t>
            </a:r>
            <a:endParaRPr sz="1495" b="1">
              <a:solidFill>
                <a:srgbClr val="000000"/>
              </a:solidFill>
            </a:endParaRPr>
          </a:p>
          <a:p>
            <a:pPr marL="0" lvl="0" indent="0" algn="ctr" rtl="0">
              <a:lnSpc>
                <a:spcPct val="150000"/>
              </a:lnSpc>
              <a:spcBef>
                <a:spcPts val="0"/>
              </a:spcBef>
              <a:spcAft>
                <a:spcPts val="0"/>
              </a:spcAft>
              <a:buNone/>
            </a:pPr>
            <a:endParaRPr sz="395" b="1">
              <a:solidFill>
                <a:srgbClr val="000000"/>
              </a:solidFill>
            </a:endParaRPr>
          </a:p>
          <a:p>
            <a:pPr marL="0" lvl="0" indent="0" algn="ctr" rtl="0">
              <a:lnSpc>
                <a:spcPct val="150000"/>
              </a:lnSpc>
              <a:spcBef>
                <a:spcPts val="0"/>
              </a:spcBef>
              <a:spcAft>
                <a:spcPts val="0"/>
              </a:spcAft>
              <a:buSzPts val="1400"/>
              <a:buNone/>
            </a:pPr>
            <a:r>
              <a:rPr lang="en-GB" sz="1495" b="1">
                <a:solidFill>
                  <a:srgbClr val="000000"/>
                </a:solidFill>
              </a:rPr>
              <a:t>Thank you for attending and we hope you enjoy the session.</a:t>
            </a:r>
            <a:endParaRPr sz="1495" b="1">
              <a:solidFill>
                <a:srgbClr val="000000"/>
              </a:solidFill>
            </a:endParaRPr>
          </a:p>
        </p:txBody>
      </p:sp>
      <p:pic>
        <p:nvPicPr>
          <p:cNvPr id="240" name="Google Shape;240;p37"/>
          <p:cNvPicPr preferRelativeResize="0"/>
          <p:nvPr/>
        </p:nvPicPr>
        <p:blipFill rotWithShape="1">
          <a:blip r:embed="rId3">
            <a:alphaModFix/>
          </a:blip>
          <a:srcRect/>
          <a:stretch/>
        </p:blipFill>
        <p:spPr>
          <a:xfrm>
            <a:off x="6496045" y="4539370"/>
            <a:ext cx="2647951" cy="604125"/>
          </a:xfrm>
          <a:prstGeom prst="rect">
            <a:avLst/>
          </a:prstGeom>
          <a:noFill/>
          <a:ln>
            <a:noFill/>
          </a:ln>
        </p:spPr>
      </p:pic>
      <p:sp>
        <p:nvSpPr>
          <p:cNvPr id="241" name="Google Shape;241;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a:t>
            </a:fld>
            <a:endParaRPr/>
          </a:p>
        </p:txBody>
      </p:sp>
      <p:pic>
        <p:nvPicPr>
          <p:cNvPr id="242" name="Google Shape;242;p37"/>
          <p:cNvPicPr preferRelativeResize="0"/>
          <p:nvPr/>
        </p:nvPicPr>
        <p:blipFill rotWithShape="1">
          <a:blip r:embed="rId4">
            <a:alphaModFix/>
          </a:blip>
          <a:srcRect/>
          <a:stretch/>
        </p:blipFill>
        <p:spPr>
          <a:xfrm>
            <a:off x="0" y="-263875"/>
            <a:ext cx="996550" cy="996550"/>
          </a:xfrm>
          <a:prstGeom prst="rect">
            <a:avLst/>
          </a:prstGeom>
          <a:noFill/>
          <a:ln>
            <a:noFill/>
          </a:ln>
        </p:spPr>
      </p:pic>
      <p:pic>
        <p:nvPicPr>
          <p:cNvPr id="243" name="Google Shape;243;p37"/>
          <p:cNvPicPr preferRelativeResize="0"/>
          <p:nvPr/>
        </p:nvPicPr>
        <p:blipFill rotWithShape="1">
          <a:blip r:embed="rId4">
            <a:alphaModFix/>
          </a:blip>
          <a:srcRect/>
          <a:stretch/>
        </p:blipFill>
        <p:spPr>
          <a:xfrm>
            <a:off x="8147450" y="-192400"/>
            <a:ext cx="996550" cy="996550"/>
          </a:xfrm>
          <a:prstGeom prst="rect">
            <a:avLst/>
          </a:prstGeom>
          <a:noFill/>
          <a:ln>
            <a:noFill/>
          </a:ln>
        </p:spPr>
      </p:pic>
      <p:sp>
        <p:nvSpPr>
          <p:cNvPr id="244" name="Google Shape;244;p37"/>
          <p:cNvSpPr/>
          <p:nvPr/>
        </p:nvSpPr>
        <p:spPr>
          <a:xfrm>
            <a:off x="4248025" y="3500575"/>
            <a:ext cx="407100" cy="355200"/>
          </a:xfrm>
          <a:prstGeom prst="smileyFace">
            <a:avLst>
              <a:gd name="adj" fmla="val 4653"/>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pic>
        <p:nvPicPr>
          <p:cNvPr id="357" name="Google Shape;357;p55"/>
          <p:cNvPicPr preferRelativeResize="0"/>
          <p:nvPr/>
        </p:nvPicPr>
        <p:blipFill>
          <a:blip r:embed="rId3">
            <a:alphaModFix/>
          </a:blip>
          <a:stretch>
            <a:fillRect/>
          </a:stretch>
        </p:blipFill>
        <p:spPr>
          <a:xfrm>
            <a:off x="-198201" y="769672"/>
            <a:ext cx="9300797" cy="4305276"/>
          </a:xfrm>
          <a:prstGeom prst="rect">
            <a:avLst/>
          </a:prstGeom>
          <a:noFill/>
          <a:ln>
            <a:noFill/>
          </a:ln>
        </p:spPr>
      </p:pic>
      <p:sp>
        <p:nvSpPr>
          <p:cNvPr id="358" name="Google Shape;358;p55"/>
          <p:cNvSpPr txBox="1">
            <a:spLocks noGrp="1"/>
          </p:cNvSpPr>
          <p:nvPr>
            <p:ph type="title"/>
          </p:nvPr>
        </p:nvSpPr>
        <p:spPr>
          <a:xfrm>
            <a:off x="245850" y="4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rgbClr val="1C4587"/>
                </a:solidFill>
              </a:rPr>
              <a:t>Cancer Advocacy Service</a:t>
            </a:r>
            <a:endParaRPr b="1">
              <a:solidFill>
                <a:srgbClr val="1C4587"/>
              </a:solidFill>
            </a:endParaRPr>
          </a:p>
        </p:txBody>
      </p:sp>
      <p:sp>
        <p:nvSpPr>
          <p:cNvPr id="359" name="Google Shape;359;p55"/>
          <p:cNvSpPr txBox="1">
            <a:spLocks noGrp="1"/>
          </p:cNvSpPr>
          <p:nvPr>
            <p:ph type="body" idx="1"/>
          </p:nvPr>
        </p:nvSpPr>
        <p:spPr>
          <a:xfrm>
            <a:off x="245850" y="1152475"/>
            <a:ext cx="50604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GB">
                <a:solidFill>
                  <a:srgbClr val="004B88"/>
                </a:solidFill>
              </a:rPr>
              <a:t>Being diagnosed with cancer is a shock. This could leave people feeling might overwhelmed, worried about what happens next or thinking about the impact on their life. Having someone to talk to, who can give them the right information at a time when they need it, can make a huge difference. An Advocate can help by giving a client one to one support from diagnosis onwards, throughout their cancer journey. At Citizens Advice the service is free, confidential and open to anyone affected by cancer, being them or a loved one.</a:t>
            </a:r>
            <a:endParaRPr>
              <a:solidFill>
                <a:srgbClr val="004B88"/>
              </a:solidFill>
            </a:endParaRPr>
          </a:p>
          <a:p>
            <a:pPr marL="0" lvl="0" indent="0" algn="l" rtl="0">
              <a:spcBef>
                <a:spcPts val="1200"/>
              </a:spcBef>
              <a:spcAft>
                <a:spcPts val="0"/>
              </a:spcAft>
              <a:buNone/>
            </a:pPr>
            <a:r>
              <a:rPr lang="en-GB">
                <a:solidFill>
                  <a:srgbClr val="004B88"/>
                </a:solidFill>
              </a:rPr>
              <a:t>Advocates can:</a:t>
            </a:r>
            <a:endParaRPr>
              <a:solidFill>
                <a:srgbClr val="004B88"/>
              </a:solidFill>
            </a:endParaRPr>
          </a:p>
          <a:p>
            <a:pPr marL="0" lvl="0" indent="0" algn="l" rtl="0">
              <a:spcBef>
                <a:spcPts val="1200"/>
              </a:spcBef>
              <a:spcAft>
                <a:spcPts val="0"/>
              </a:spcAft>
              <a:buNone/>
            </a:pPr>
            <a:r>
              <a:rPr lang="en-GB" b="1">
                <a:solidFill>
                  <a:srgbClr val="004B88"/>
                </a:solidFill>
              </a:rPr>
              <a:t>Listen </a:t>
            </a:r>
            <a:r>
              <a:rPr lang="en-GB">
                <a:solidFill>
                  <a:srgbClr val="004B88"/>
                </a:solidFill>
              </a:rPr>
              <a:t>and give clients time to talk about their worries and concerns.</a:t>
            </a:r>
            <a:endParaRPr>
              <a:solidFill>
                <a:srgbClr val="004B88"/>
              </a:solidFill>
            </a:endParaRPr>
          </a:p>
          <a:p>
            <a:pPr marL="0" lvl="0" indent="0" algn="l" rtl="0">
              <a:spcBef>
                <a:spcPts val="1200"/>
              </a:spcBef>
              <a:spcAft>
                <a:spcPts val="0"/>
              </a:spcAft>
              <a:buNone/>
            </a:pPr>
            <a:r>
              <a:rPr lang="en-GB" b="1">
                <a:solidFill>
                  <a:srgbClr val="004B88"/>
                </a:solidFill>
              </a:rPr>
              <a:t>Support </a:t>
            </a:r>
            <a:r>
              <a:rPr lang="en-GB">
                <a:solidFill>
                  <a:srgbClr val="004B88"/>
                </a:solidFill>
              </a:rPr>
              <a:t>them to find and access the services they need easily and quickly.</a:t>
            </a:r>
            <a:endParaRPr>
              <a:solidFill>
                <a:srgbClr val="004B88"/>
              </a:solidFill>
            </a:endParaRPr>
          </a:p>
          <a:p>
            <a:pPr marL="0" lvl="0" indent="0" algn="l" rtl="0">
              <a:spcBef>
                <a:spcPts val="1200"/>
              </a:spcBef>
              <a:spcAft>
                <a:spcPts val="1200"/>
              </a:spcAft>
              <a:buNone/>
            </a:pPr>
            <a:r>
              <a:rPr lang="en-GB" b="1">
                <a:solidFill>
                  <a:srgbClr val="004B88"/>
                </a:solidFill>
              </a:rPr>
              <a:t>Empower </a:t>
            </a:r>
            <a:r>
              <a:rPr lang="en-GB">
                <a:solidFill>
                  <a:srgbClr val="004B88"/>
                </a:solidFill>
              </a:rPr>
              <a:t>them in expressing their views and voicing what they want and need.</a:t>
            </a:r>
            <a:endParaRPr>
              <a:solidFill>
                <a:srgbClr val="004B8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000"/>
                                        <p:tgtEl>
                                          <p:spTgt spid="3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
                                        </p:tgtEl>
                                        <p:attrNameLst>
                                          <p:attrName>style.visibility</p:attrName>
                                        </p:attrNameLst>
                                      </p:cBhvr>
                                      <p:to>
                                        <p:strVal val="visible"/>
                                      </p:to>
                                    </p:set>
                                    <p:animEffect transition="in" filter="fade">
                                      <p:cBhvr>
                                        <p:cTn id="12"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pic>
        <p:nvPicPr>
          <p:cNvPr id="364" name="Google Shape;364;p56"/>
          <p:cNvPicPr preferRelativeResize="0"/>
          <p:nvPr/>
        </p:nvPicPr>
        <p:blipFill rotWithShape="1">
          <a:blip r:embed="rId3">
            <a:alphaModFix/>
          </a:blip>
          <a:srcRect l="35658" t="31809" r="11941" b="24562"/>
          <a:stretch/>
        </p:blipFill>
        <p:spPr>
          <a:xfrm>
            <a:off x="5313675" y="3749050"/>
            <a:ext cx="3714751" cy="1268699"/>
          </a:xfrm>
          <a:prstGeom prst="rect">
            <a:avLst/>
          </a:prstGeom>
          <a:noFill/>
          <a:ln>
            <a:noFill/>
          </a:ln>
        </p:spPr>
      </p:pic>
      <p:sp>
        <p:nvSpPr>
          <p:cNvPr id="365" name="Google Shape;365;p56"/>
          <p:cNvSpPr txBox="1">
            <a:spLocks noGrp="1"/>
          </p:cNvSpPr>
          <p:nvPr>
            <p:ph type="title"/>
          </p:nvPr>
        </p:nvSpPr>
        <p:spPr>
          <a:xfrm>
            <a:off x="418875" y="246450"/>
            <a:ext cx="4894800" cy="727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GB" sz="2500">
                <a:solidFill>
                  <a:srgbClr val="1C4587"/>
                </a:solidFill>
              </a:rPr>
              <a:t>How it started</a:t>
            </a:r>
            <a:endParaRPr sz="2500">
              <a:solidFill>
                <a:srgbClr val="1C4587"/>
              </a:solidFill>
            </a:endParaRPr>
          </a:p>
        </p:txBody>
      </p:sp>
      <p:sp>
        <p:nvSpPr>
          <p:cNvPr id="366" name="Google Shape;366;p56"/>
          <p:cNvSpPr txBox="1"/>
          <p:nvPr/>
        </p:nvSpPr>
        <p:spPr>
          <a:xfrm>
            <a:off x="418875" y="974250"/>
            <a:ext cx="8306700" cy="3201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1C4587"/>
              </a:buClr>
              <a:buSzPts val="1400"/>
              <a:buChar char="●"/>
            </a:pPr>
            <a:r>
              <a:rPr lang="en-GB">
                <a:solidFill>
                  <a:srgbClr val="1C4587"/>
                </a:solidFill>
              </a:rPr>
              <a:t>There are some great services in Rotherham offering lots of support to help people affected by cancer to deal with many of these issues. However, knowing where or how to access them is not always easy especially if someone is dealing with cancer alone or feeling overwhelmed</a:t>
            </a:r>
            <a:endParaRPr>
              <a:solidFill>
                <a:srgbClr val="1C4587"/>
              </a:solidFill>
            </a:endParaRPr>
          </a:p>
          <a:p>
            <a:pPr marL="914400" lvl="0" indent="0" algn="l" rtl="0">
              <a:spcBef>
                <a:spcPts val="0"/>
              </a:spcBef>
              <a:spcAft>
                <a:spcPts val="0"/>
              </a:spcAft>
              <a:buNone/>
            </a:pPr>
            <a:endParaRPr>
              <a:solidFill>
                <a:srgbClr val="1C4587"/>
              </a:solidFill>
            </a:endParaRPr>
          </a:p>
          <a:p>
            <a:pPr marL="457200" lvl="0" indent="-317500" algn="l" rtl="0">
              <a:spcBef>
                <a:spcPts val="0"/>
              </a:spcBef>
              <a:spcAft>
                <a:spcPts val="0"/>
              </a:spcAft>
              <a:buClr>
                <a:srgbClr val="1C4587"/>
              </a:buClr>
              <a:buSzPts val="1400"/>
              <a:buChar char="●"/>
            </a:pPr>
            <a:r>
              <a:rPr lang="en-GB">
                <a:solidFill>
                  <a:srgbClr val="1C4587"/>
                </a:solidFill>
              </a:rPr>
              <a:t>Citizens Advice produced this free, confidential and open to anyone affected by cancer where healthcare professionals could refer a patient/client quickly and easily to the service or clients can refer themselves. </a:t>
            </a:r>
            <a:endParaRPr>
              <a:solidFill>
                <a:srgbClr val="1C4587"/>
              </a:solidFill>
            </a:endParaRPr>
          </a:p>
          <a:p>
            <a:pPr marL="914400" lvl="0" indent="0" algn="l" rtl="0">
              <a:spcBef>
                <a:spcPts val="0"/>
              </a:spcBef>
              <a:spcAft>
                <a:spcPts val="0"/>
              </a:spcAft>
              <a:buNone/>
            </a:pPr>
            <a:endParaRPr>
              <a:solidFill>
                <a:srgbClr val="1C4587"/>
              </a:solidFill>
            </a:endParaRPr>
          </a:p>
          <a:p>
            <a:pPr marL="457200" lvl="0" indent="-317500" algn="l" rtl="0">
              <a:spcBef>
                <a:spcPts val="0"/>
              </a:spcBef>
              <a:spcAft>
                <a:spcPts val="0"/>
              </a:spcAft>
              <a:buClr>
                <a:srgbClr val="1C4587"/>
              </a:buClr>
              <a:buSzPts val="1400"/>
              <a:buChar char="●"/>
            </a:pPr>
            <a:r>
              <a:rPr lang="en-GB">
                <a:solidFill>
                  <a:srgbClr val="1C4587"/>
                </a:solidFill>
              </a:rPr>
              <a:t>Launched in 2018 funded by Macmillan </a:t>
            </a:r>
            <a:endParaRPr>
              <a:solidFill>
                <a:srgbClr val="1C4587"/>
              </a:solidFill>
            </a:endParaRPr>
          </a:p>
          <a:p>
            <a:pPr marL="914400" lvl="0" indent="0" algn="l" rtl="0">
              <a:spcBef>
                <a:spcPts val="0"/>
              </a:spcBef>
              <a:spcAft>
                <a:spcPts val="0"/>
              </a:spcAft>
              <a:buNone/>
            </a:pPr>
            <a:endParaRPr>
              <a:solidFill>
                <a:srgbClr val="1C4587"/>
              </a:solidFill>
            </a:endParaRPr>
          </a:p>
          <a:p>
            <a:pPr marL="457200" lvl="0" indent="-317500" algn="l" rtl="0">
              <a:spcBef>
                <a:spcPts val="0"/>
              </a:spcBef>
              <a:spcAft>
                <a:spcPts val="0"/>
              </a:spcAft>
              <a:buClr>
                <a:srgbClr val="1C4587"/>
              </a:buClr>
              <a:buSzPts val="1400"/>
              <a:buChar char="●"/>
            </a:pPr>
            <a:r>
              <a:rPr lang="en-GB">
                <a:solidFill>
                  <a:srgbClr val="1C4587"/>
                </a:solidFill>
              </a:rPr>
              <a:t>Originally opened to just three tumor sites who could refer into the service</a:t>
            </a:r>
            <a:endParaRPr>
              <a:solidFill>
                <a:srgbClr val="1C4587"/>
              </a:solidFill>
            </a:endParaRPr>
          </a:p>
          <a:p>
            <a:pPr marL="914400" lvl="1" indent="-317500" algn="l" rtl="0">
              <a:spcBef>
                <a:spcPts val="0"/>
              </a:spcBef>
              <a:spcAft>
                <a:spcPts val="0"/>
              </a:spcAft>
              <a:buClr>
                <a:srgbClr val="1C4587"/>
              </a:buClr>
              <a:buSzPts val="1400"/>
              <a:buChar char="○"/>
            </a:pPr>
            <a:r>
              <a:rPr lang="en-GB">
                <a:solidFill>
                  <a:srgbClr val="1C4587"/>
                </a:solidFill>
              </a:rPr>
              <a:t>Breast</a:t>
            </a:r>
            <a:endParaRPr>
              <a:solidFill>
                <a:srgbClr val="1C4587"/>
              </a:solidFill>
            </a:endParaRPr>
          </a:p>
          <a:p>
            <a:pPr marL="914400" lvl="1" indent="-317500" algn="l" rtl="0">
              <a:spcBef>
                <a:spcPts val="0"/>
              </a:spcBef>
              <a:spcAft>
                <a:spcPts val="0"/>
              </a:spcAft>
              <a:buClr>
                <a:srgbClr val="1C4587"/>
              </a:buClr>
              <a:buSzPts val="1400"/>
              <a:buChar char="○"/>
            </a:pPr>
            <a:r>
              <a:rPr lang="en-GB">
                <a:solidFill>
                  <a:srgbClr val="1C4587"/>
                </a:solidFill>
              </a:rPr>
              <a:t>Urology</a:t>
            </a:r>
            <a:endParaRPr>
              <a:solidFill>
                <a:srgbClr val="1C4587"/>
              </a:solidFill>
            </a:endParaRPr>
          </a:p>
          <a:p>
            <a:pPr marL="914400" lvl="1" indent="-317500" algn="l" rtl="0">
              <a:spcBef>
                <a:spcPts val="0"/>
              </a:spcBef>
              <a:spcAft>
                <a:spcPts val="0"/>
              </a:spcAft>
              <a:buClr>
                <a:srgbClr val="1C4587"/>
              </a:buClr>
              <a:buSzPts val="1400"/>
              <a:buChar char="○"/>
            </a:pPr>
            <a:r>
              <a:rPr lang="en-GB">
                <a:solidFill>
                  <a:srgbClr val="1C4587"/>
                </a:solidFill>
              </a:rPr>
              <a:t>Colorectal </a:t>
            </a:r>
            <a:endParaRPr>
              <a:solidFill>
                <a:srgbClr val="1C45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1000"/>
                                        <p:tgtEl>
                                          <p:spTgt spid="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
                                        </p:tgtEl>
                                        <p:attrNameLst>
                                          <p:attrName>style.visibility</p:attrName>
                                        </p:attrNameLst>
                                      </p:cBhvr>
                                      <p:to>
                                        <p:strVal val="visible"/>
                                      </p:to>
                                    </p:set>
                                    <p:animEffect transition="in" filter="fade">
                                      <p:cBhvr>
                                        <p:cTn id="12"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0"/>
        <p:cNvGrpSpPr/>
        <p:nvPr/>
      </p:nvGrpSpPr>
      <p:grpSpPr>
        <a:xfrm>
          <a:off x="0" y="0"/>
          <a:ext cx="0" cy="0"/>
          <a:chOff x="0" y="0"/>
          <a:chExt cx="0" cy="0"/>
        </a:xfrm>
      </p:grpSpPr>
      <p:pic>
        <p:nvPicPr>
          <p:cNvPr id="371" name="Google Shape;371;p57"/>
          <p:cNvPicPr preferRelativeResize="0"/>
          <p:nvPr/>
        </p:nvPicPr>
        <p:blipFill rotWithShape="1">
          <a:blip r:embed="rId3">
            <a:alphaModFix/>
          </a:blip>
          <a:srcRect l="33909" r="33715"/>
          <a:stretch/>
        </p:blipFill>
        <p:spPr>
          <a:xfrm>
            <a:off x="6386825" y="1665900"/>
            <a:ext cx="2757174" cy="3477600"/>
          </a:xfrm>
          <a:prstGeom prst="rect">
            <a:avLst/>
          </a:prstGeom>
          <a:noFill/>
          <a:ln>
            <a:noFill/>
          </a:ln>
        </p:spPr>
      </p:pic>
      <p:pic>
        <p:nvPicPr>
          <p:cNvPr id="372" name="Google Shape;372;p57"/>
          <p:cNvPicPr preferRelativeResize="0"/>
          <p:nvPr/>
        </p:nvPicPr>
        <p:blipFill rotWithShape="1">
          <a:blip r:embed="rId4">
            <a:alphaModFix/>
          </a:blip>
          <a:srcRect l="5508" t="32968" r="12282" b="20623"/>
          <a:stretch/>
        </p:blipFill>
        <p:spPr>
          <a:xfrm>
            <a:off x="5724075" y="59200"/>
            <a:ext cx="3419926" cy="791875"/>
          </a:xfrm>
          <a:prstGeom prst="rect">
            <a:avLst/>
          </a:prstGeom>
          <a:noFill/>
          <a:ln>
            <a:noFill/>
          </a:ln>
        </p:spPr>
      </p:pic>
      <p:sp>
        <p:nvSpPr>
          <p:cNvPr id="373" name="Google Shape;373;p57"/>
          <p:cNvSpPr txBox="1">
            <a:spLocks noGrp="1"/>
          </p:cNvSpPr>
          <p:nvPr>
            <p:ph type="title"/>
          </p:nvPr>
        </p:nvSpPr>
        <p:spPr>
          <a:xfrm>
            <a:off x="334725" y="404225"/>
            <a:ext cx="7259400" cy="727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GB" sz="2500">
                <a:solidFill>
                  <a:srgbClr val="1C4587"/>
                </a:solidFill>
              </a:rPr>
              <a:t>Service update and current situation </a:t>
            </a:r>
            <a:endParaRPr sz="2500">
              <a:solidFill>
                <a:srgbClr val="1C4587"/>
              </a:solidFill>
            </a:endParaRPr>
          </a:p>
        </p:txBody>
      </p:sp>
      <p:sp>
        <p:nvSpPr>
          <p:cNvPr id="374" name="Google Shape;374;p57"/>
          <p:cNvSpPr txBox="1"/>
          <p:nvPr/>
        </p:nvSpPr>
        <p:spPr>
          <a:xfrm>
            <a:off x="418875" y="1233375"/>
            <a:ext cx="6153000" cy="34017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Clr>
                <a:srgbClr val="1C4587"/>
              </a:buClr>
              <a:buSzPts val="1100"/>
              <a:buChar char="●"/>
            </a:pPr>
            <a:r>
              <a:rPr lang="en-GB" sz="1100">
                <a:solidFill>
                  <a:srgbClr val="1C4587"/>
                </a:solidFill>
              </a:rPr>
              <a:t>From November 2018 - July 2021 the service supported 911 people living with cancer and still operated during COVID-19. </a:t>
            </a:r>
            <a:endParaRPr sz="1100">
              <a:solidFill>
                <a:srgbClr val="1C4587"/>
              </a:solidFill>
            </a:endParaRPr>
          </a:p>
          <a:p>
            <a:pPr marL="914400" lvl="0" indent="0" algn="l" rtl="0">
              <a:spcBef>
                <a:spcPts val="0"/>
              </a:spcBef>
              <a:spcAft>
                <a:spcPts val="0"/>
              </a:spcAft>
              <a:buNone/>
            </a:pPr>
            <a:endParaRPr sz="1100">
              <a:solidFill>
                <a:srgbClr val="1C4587"/>
              </a:solidFill>
            </a:endParaRPr>
          </a:p>
          <a:p>
            <a:pPr marL="457200" lvl="0" indent="-298450" algn="l" rtl="0">
              <a:spcBef>
                <a:spcPts val="0"/>
              </a:spcBef>
              <a:spcAft>
                <a:spcPts val="0"/>
              </a:spcAft>
              <a:buClr>
                <a:srgbClr val="1C4587"/>
              </a:buClr>
              <a:buSzPts val="1100"/>
              <a:buChar char="●"/>
            </a:pPr>
            <a:r>
              <a:rPr lang="en-GB" sz="1100">
                <a:solidFill>
                  <a:srgbClr val="1C4587"/>
                </a:solidFill>
              </a:rPr>
              <a:t>Macmillan funding ended in July 2021 but the service has maintained its partnership </a:t>
            </a:r>
            <a:endParaRPr sz="1100">
              <a:solidFill>
                <a:srgbClr val="1C4587"/>
              </a:solidFill>
            </a:endParaRPr>
          </a:p>
          <a:p>
            <a:pPr marL="914400" lvl="0" indent="0" algn="l" rtl="0">
              <a:spcBef>
                <a:spcPts val="0"/>
              </a:spcBef>
              <a:spcAft>
                <a:spcPts val="0"/>
              </a:spcAft>
              <a:buNone/>
            </a:pPr>
            <a:endParaRPr sz="1100">
              <a:solidFill>
                <a:srgbClr val="1C4587"/>
              </a:solidFill>
            </a:endParaRPr>
          </a:p>
          <a:p>
            <a:pPr marL="457200" lvl="0" indent="-298450" algn="l" rtl="0">
              <a:spcBef>
                <a:spcPts val="0"/>
              </a:spcBef>
              <a:spcAft>
                <a:spcPts val="0"/>
              </a:spcAft>
              <a:buClr>
                <a:srgbClr val="1C4587"/>
              </a:buClr>
              <a:buSzPts val="1100"/>
              <a:buChar char="●"/>
            </a:pPr>
            <a:r>
              <a:rPr lang="en-GB" sz="1100">
                <a:solidFill>
                  <a:srgbClr val="1C4587"/>
                </a:solidFill>
              </a:rPr>
              <a:t>Now funded by Clinical Commissioning Group (CCG)</a:t>
            </a:r>
            <a:endParaRPr sz="1100">
              <a:solidFill>
                <a:srgbClr val="1C4587"/>
              </a:solidFill>
            </a:endParaRPr>
          </a:p>
          <a:p>
            <a:pPr marL="914400" lvl="0" indent="0" algn="l" rtl="0">
              <a:spcBef>
                <a:spcPts val="0"/>
              </a:spcBef>
              <a:spcAft>
                <a:spcPts val="0"/>
              </a:spcAft>
              <a:buNone/>
            </a:pPr>
            <a:endParaRPr sz="1100">
              <a:solidFill>
                <a:srgbClr val="1C4587"/>
              </a:solidFill>
            </a:endParaRPr>
          </a:p>
          <a:p>
            <a:pPr marL="457200" lvl="0" indent="-298450" algn="l" rtl="0">
              <a:spcBef>
                <a:spcPts val="0"/>
              </a:spcBef>
              <a:spcAft>
                <a:spcPts val="0"/>
              </a:spcAft>
              <a:buClr>
                <a:srgbClr val="1C4587"/>
              </a:buClr>
              <a:buSzPts val="1100"/>
              <a:buChar char="●"/>
            </a:pPr>
            <a:r>
              <a:rPr lang="en-GB" sz="1100">
                <a:solidFill>
                  <a:srgbClr val="1C4587"/>
                </a:solidFill>
              </a:rPr>
              <a:t>Accepting referrals from all tumor sites and any other partners</a:t>
            </a:r>
            <a:endParaRPr sz="1100">
              <a:solidFill>
                <a:srgbClr val="1C4587"/>
              </a:solidFill>
            </a:endParaRPr>
          </a:p>
          <a:p>
            <a:pPr marL="914400" lvl="0" indent="0" algn="l" rtl="0">
              <a:spcBef>
                <a:spcPts val="0"/>
              </a:spcBef>
              <a:spcAft>
                <a:spcPts val="0"/>
              </a:spcAft>
              <a:buNone/>
            </a:pPr>
            <a:endParaRPr sz="1100">
              <a:solidFill>
                <a:srgbClr val="1C4587"/>
              </a:solidFill>
            </a:endParaRPr>
          </a:p>
          <a:p>
            <a:pPr marL="457200" lvl="0" indent="-298450" algn="l" rtl="0">
              <a:spcBef>
                <a:spcPts val="0"/>
              </a:spcBef>
              <a:spcAft>
                <a:spcPts val="0"/>
              </a:spcAft>
              <a:buClr>
                <a:srgbClr val="1C4587"/>
              </a:buClr>
              <a:buSzPts val="1100"/>
              <a:buChar char="●"/>
            </a:pPr>
            <a:r>
              <a:rPr lang="en-GB" sz="1100">
                <a:solidFill>
                  <a:srgbClr val="1C4587"/>
                </a:solidFill>
              </a:rPr>
              <a:t>5 Volunteer advocates</a:t>
            </a:r>
            <a:endParaRPr sz="1100">
              <a:solidFill>
                <a:srgbClr val="1C4587"/>
              </a:solidFill>
            </a:endParaRPr>
          </a:p>
          <a:p>
            <a:pPr marL="914400" lvl="0" indent="0" algn="l" rtl="0">
              <a:spcBef>
                <a:spcPts val="0"/>
              </a:spcBef>
              <a:spcAft>
                <a:spcPts val="0"/>
              </a:spcAft>
              <a:buNone/>
            </a:pPr>
            <a:endParaRPr sz="1100">
              <a:solidFill>
                <a:srgbClr val="1C4587"/>
              </a:solidFill>
            </a:endParaRPr>
          </a:p>
          <a:p>
            <a:pPr marL="457200" lvl="0" indent="-298450" algn="l" rtl="0">
              <a:spcBef>
                <a:spcPts val="0"/>
              </a:spcBef>
              <a:spcAft>
                <a:spcPts val="0"/>
              </a:spcAft>
              <a:buClr>
                <a:srgbClr val="1C4587"/>
              </a:buClr>
              <a:buSzPts val="1100"/>
              <a:buChar char="●"/>
            </a:pPr>
            <a:r>
              <a:rPr lang="en-GB" sz="1100">
                <a:solidFill>
                  <a:srgbClr val="1C4587"/>
                </a:solidFill>
              </a:rPr>
              <a:t>Since July 2021 unders its new funder, the service has supported over 200 people </a:t>
            </a:r>
            <a:endParaRPr sz="1100">
              <a:solidFill>
                <a:srgbClr val="1C4587"/>
              </a:solidFill>
            </a:endParaRPr>
          </a:p>
          <a:p>
            <a:pPr marL="914400" lvl="0" indent="0" algn="l" rtl="0">
              <a:spcBef>
                <a:spcPts val="0"/>
              </a:spcBef>
              <a:spcAft>
                <a:spcPts val="0"/>
              </a:spcAft>
              <a:buNone/>
            </a:pPr>
            <a:endParaRPr sz="1100">
              <a:solidFill>
                <a:srgbClr val="1C4587"/>
              </a:solidFill>
            </a:endParaRPr>
          </a:p>
          <a:p>
            <a:pPr marL="457200" lvl="0" indent="-298450" algn="l" rtl="0">
              <a:spcBef>
                <a:spcPts val="0"/>
              </a:spcBef>
              <a:spcAft>
                <a:spcPts val="0"/>
              </a:spcAft>
              <a:buClr>
                <a:srgbClr val="1C4587"/>
              </a:buClr>
              <a:buSzPts val="1100"/>
              <a:buChar char="●"/>
            </a:pPr>
            <a:r>
              <a:rPr lang="en-GB" sz="1100">
                <a:solidFill>
                  <a:srgbClr val="1C4587"/>
                </a:solidFill>
              </a:rPr>
              <a:t>Between the months of August - March, the service has had </a:t>
            </a:r>
            <a:r>
              <a:rPr lang="en-GB" sz="1100" b="1">
                <a:solidFill>
                  <a:srgbClr val="1C4587"/>
                </a:solidFill>
              </a:rPr>
              <a:t>229 </a:t>
            </a:r>
            <a:r>
              <a:rPr lang="en-GB" sz="1100">
                <a:solidFill>
                  <a:srgbClr val="1C4587"/>
                </a:solidFill>
              </a:rPr>
              <a:t>clients under the service with an average, as well as </a:t>
            </a:r>
            <a:r>
              <a:rPr lang="en-GB" sz="1100" b="1">
                <a:solidFill>
                  <a:srgbClr val="1C4587"/>
                </a:solidFill>
              </a:rPr>
              <a:t>7 </a:t>
            </a:r>
            <a:r>
              <a:rPr lang="en-GB" sz="1100">
                <a:solidFill>
                  <a:srgbClr val="1C4587"/>
                </a:solidFill>
              </a:rPr>
              <a:t>still open to the service who were referred in July before the new funding. There was an average of </a:t>
            </a:r>
            <a:r>
              <a:rPr lang="en-GB" sz="1100" b="1">
                <a:solidFill>
                  <a:srgbClr val="1C4587"/>
                </a:solidFill>
              </a:rPr>
              <a:t>28 </a:t>
            </a:r>
            <a:r>
              <a:rPr lang="en-GB" sz="1100">
                <a:solidFill>
                  <a:srgbClr val="1C4587"/>
                </a:solidFill>
              </a:rPr>
              <a:t>monthly referrals into the service as well as referrals increasing on a monthly basis and </a:t>
            </a:r>
            <a:r>
              <a:rPr lang="en-GB" sz="1100" b="1">
                <a:solidFill>
                  <a:srgbClr val="1C4587"/>
                </a:solidFill>
              </a:rPr>
              <a:t>1,144</a:t>
            </a:r>
            <a:r>
              <a:rPr lang="en-GB" sz="1100">
                <a:solidFill>
                  <a:srgbClr val="1C4587"/>
                </a:solidFill>
              </a:rPr>
              <a:t> calls were made from August to March to clients. There are </a:t>
            </a:r>
            <a:r>
              <a:rPr lang="en-GB" sz="1100" b="1">
                <a:solidFill>
                  <a:srgbClr val="1C4587"/>
                </a:solidFill>
              </a:rPr>
              <a:t>94 </a:t>
            </a:r>
            <a:r>
              <a:rPr lang="en-GB" sz="1100">
                <a:solidFill>
                  <a:srgbClr val="1C4587"/>
                </a:solidFill>
              </a:rPr>
              <a:t>clients still open to the service going into the next financial year.</a:t>
            </a:r>
            <a:endParaRPr sz="1100">
              <a:solidFill>
                <a:srgbClr val="1C45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1000"/>
                                        <p:tgtEl>
                                          <p:spTgt spid="3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4"/>
                                        </p:tgtEl>
                                        <p:attrNameLst>
                                          <p:attrName>style.visibility</p:attrName>
                                        </p:attrNameLst>
                                      </p:cBhvr>
                                      <p:to>
                                        <p:strVal val="visible"/>
                                      </p:to>
                                    </p:set>
                                    <p:animEffect transition="in" filter="fade">
                                      <p:cBhvr>
                                        <p:cTn id="12" dur="1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p5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GB" b="1">
                <a:solidFill>
                  <a:srgbClr val="004B88"/>
                </a:solidFill>
              </a:rPr>
              <a:t>What is Advocacy? </a:t>
            </a:r>
            <a:endParaRPr b="1">
              <a:solidFill>
                <a:srgbClr val="004B88"/>
              </a:solidFill>
            </a:endParaRPr>
          </a:p>
        </p:txBody>
      </p:sp>
      <p:sp>
        <p:nvSpPr>
          <p:cNvPr id="380" name="Google Shape;380;p58"/>
          <p:cNvSpPr txBox="1">
            <a:spLocks noGrp="1"/>
          </p:cNvSpPr>
          <p:nvPr>
            <p:ph type="body" idx="1"/>
          </p:nvPr>
        </p:nvSpPr>
        <p:spPr>
          <a:xfrm>
            <a:off x="311700" y="1389600"/>
            <a:ext cx="4683900" cy="31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500">
              <a:solidFill>
                <a:srgbClr val="004B88"/>
              </a:solidFill>
            </a:endParaRPr>
          </a:p>
          <a:p>
            <a:pPr marL="0" lvl="0" indent="0" algn="l" rtl="0">
              <a:spcBef>
                <a:spcPts val="1200"/>
              </a:spcBef>
              <a:spcAft>
                <a:spcPts val="0"/>
              </a:spcAft>
              <a:buNone/>
            </a:pPr>
            <a:r>
              <a:rPr lang="en-GB" sz="1500">
                <a:solidFill>
                  <a:srgbClr val="004B88"/>
                </a:solidFill>
              </a:rPr>
              <a:t>Advocacy is taking action to support people to say what they want, secure their rights, pursue their interests and obtain services they need. </a:t>
            </a:r>
            <a:endParaRPr sz="1500">
              <a:solidFill>
                <a:srgbClr val="004B88"/>
              </a:solidFill>
            </a:endParaRPr>
          </a:p>
          <a:p>
            <a:pPr marL="0" lvl="0" indent="0" algn="l" rtl="0">
              <a:spcBef>
                <a:spcPts val="1200"/>
              </a:spcBef>
              <a:spcAft>
                <a:spcPts val="1200"/>
              </a:spcAft>
              <a:buNone/>
            </a:pPr>
            <a:r>
              <a:rPr lang="en-GB" sz="1500">
                <a:solidFill>
                  <a:srgbClr val="004B88"/>
                </a:solidFill>
              </a:rPr>
              <a:t>Advocacy providers and Advocates work in partnership with people they support and take their side, promoting social inclusion, equality and social justice. - NDTi</a:t>
            </a:r>
            <a:endParaRPr sz="1500">
              <a:solidFill>
                <a:srgbClr val="004B88"/>
              </a:solidFill>
            </a:endParaRPr>
          </a:p>
        </p:txBody>
      </p:sp>
      <p:pic>
        <p:nvPicPr>
          <p:cNvPr id="381" name="Google Shape;381;p58"/>
          <p:cNvPicPr preferRelativeResize="0"/>
          <p:nvPr/>
        </p:nvPicPr>
        <p:blipFill>
          <a:blip r:embed="rId3">
            <a:alphaModFix/>
          </a:blip>
          <a:stretch>
            <a:fillRect/>
          </a:stretch>
        </p:blipFill>
        <p:spPr>
          <a:xfrm>
            <a:off x="4893425" y="1361663"/>
            <a:ext cx="4068900" cy="29980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10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0"/>
                                        </p:tgtEl>
                                        <p:attrNameLst>
                                          <p:attrName>style.visibility</p:attrName>
                                        </p:attrNameLst>
                                      </p:cBhvr>
                                      <p:to>
                                        <p:strVal val="visible"/>
                                      </p:to>
                                    </p:set>
                                    <p:animEffect transition="in" filter="fade">
                                      <p:cBhvr>
                                        <p:cTn id="12"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5"/>
        <p:cNvGrpSpPr/>
        <p:nvPr/>
      </p:nvGrpSpPr>
      <p:grpSpPr>
        <a:xfrm>
          <a:off x="0" y="0"/>
          <a:ext cx="0" cy="0"/>
          <a:chOff x="0" y="0"/>
          <a:chExt cx="0" cy="0"/>
        </a:xfrm>
      </p:grpSpPr>
      <p:sp>
        <p:nvSpPr>
          <p:cNvPr id="386" name="Google Shape;386;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rgbClr val="004B88"/>
                </a:solidFill>
              </a:rPr>
              <a:t>What Advocates Can and Can’t do:</a:t>
            </a:r>
            <a:endParaRPr b="1">
              <a:solidFill>
                <a:srgbClr val="004B88"/>
              </a:solidFill>
            </a:endParaRPr>
          </a:p>
        </p:txBody>
      </p:sp>
      <p:sp>
        <p:nvSpPr>
          <p:cNvPr id="387" name="Google Shape;387;p5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rgbClr val="004B88"/>
                </a:solidFill>
              </a:rPr>
              <a:t>Advocates can </a:t>
            </a:r>
            <a:r>
              <a:rPr lang="en-GB" b="1">
                <a:solidFill>
                  <a:srgbClr val="004B88"/>
                </a:solidFill>
              </a:rPr>
              <a:t>‘support’ </a:t>
            </a:r>
            <a:r>
              <a:rPr lang="en-GB">
                <a:solidFill>
                  <a:srgbClr val="004B88"/>
                </a:solidFill>
              </a:rPr>
              <a:t>and </a:t>
            </a:r>
            <a:r>
              <a:rPr lang="en-GB" b="1">
                <a:solidFill>
                  <a:srgbClr val="004B88"/>
                </a:solidFill>
              </a:rPr>
              <a:t>‘empower’ </a:t>
            </a:r>
            <a:r>
              <a:rPr lang="en-GB">
                <a:solidFill>
                  <a:srgbClr val="004B88"/>
                </a:solidFill>
              </a:rPr>
              <a:t>people to:</a:t>
            </a:r>
            <a:endParaRPr>
              <a:solidFill>
                <a:srgbClr val="004B88"/>
              </a:solidFill>
            </a:endParaRPr>
          </a:p>
          <a:p>
            <a:pPr marL="457200" lvl="0" indent="-317500" algn="l" rtl="0">
              <a:spcBef>
                <a:spcPts val="1200"/>
              </a:spcBef>
              <a:spcAft>
                <a:spcPts val="0"/>
              </a:spcAft>
              <a:buClr>
                <a:srgbClr val="004B88"/>
              </a:buClr>
              <a:buSzPts val="1400"/>
              <a:buChar char="●"/>
            </a:pPr>
            <a:r>
              <a:rPr lang="en-GB">
                <a:solidFill>
                  <a:srgbClr val="004B88"/>
                </a:solidFill>
              </a:rPr>
              <a:t>Make their own decisions</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Talk to health workers for the client about what they want</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Think about their own choices</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Make a complaint</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Provide knowledge about and how to  access health and social care services and support</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Speak up for their human rights</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Tackle discrimination and stigma</a:t>
            </a:r>
            <a:endParaRPr>
              <a:solidFill>
                <a:srgbClr val="004B88"/>
              </a:solidFill>
            </a:endParaRPr>
          </a:p>
        </p:txBody>
      </p:sp>
      <p:sp>
        <p:nvSpPr>
          <p:cNvPr id="388" name="Google Shape;388;p5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rgbClr val="004B88"/>
                </a:solidFill>
              </a:rPr>
              <a:t>Advocates </a:t>
            </a:r>
            <a:r>
              <a:rPr lang="en-GB" b="1">
                <a:solidFill>
                  <a:srgbClr val="004B88"/>
                </a:solidFill>
              </a:rPr>
              <a:t>do not</a:t>
            </a:r>
            <a:r>
              <a:rPr lang="en-GB">
                <a:solidFill>
                  <a:srgbClr val="004B88"/>
                </a:solidFill>
              </a:rPr>
              <a:t>:</a:t>
            </a:r>
            <a:endParaRPr>
              <a:solidFill>
                <a:srgbClr val="004B88"/>
              </a:solidFill>
            </a:endParaRPr>
          </a:p>
          <a:p>
            <a:pPr marL="457200" lvl="0" indent="-317500" algn="l" rtl="0">
              <a:spcBef>
                <a:spcPts val="1200"/>
              </a:spcBef>
              <a:spcAft>
                <a:spcPts val="0"/>
              </a:spcAft>
              <a:buClr>
                <a:srgbClr val="004B88"/>
              </a:buClr>
              <a:buSzPts val="1400"/>
              <a:buChar char="●"/>
            </a:pPr>
            <a:r>
              <a:rPr lang="en-GB">
                <a:solidFill>
                  <a:srgbClr val="004B88"/>
                </a:solidFill>
              </a:rPr>
              <a:t>Make decisions for clients</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Make assumptions</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Give them legal advice</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Give them medical advice</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Help them apply for benefits and entitlements (though our Adviser colleagues can do this)</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Help them to claim compensation</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Provide befriending</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Provide an emergency support service</a:t>
            </a:r>
            <a:endParaRPr>
              <a:solidFill>
                <a:srgbClr val="004B88"/>
              </a:solidFill>
            </a:endParaRPr>
          </a:p>
        </p:txBody>
      </p:sp>
      <p:pic>
        <p:nvPicPr>
          <p:cNvPr id="389" name="Google Shape;389;p59"/>
          <p:cNvPicPr preferRelativeResize="0"/>
          <p:nvPr/>
        </p:nvPicPr>
        <p:blipFill>
          <a:blip r:embed="rId3">
            <a:alphaModFix/>
          </a:blip>
          <a:stretch>
            <a:fillRect/>
          </a:stretch>
        </p:blipFill>
        <p:spPr>
          <a:xfrm>
            <a:off x="7239000" y="0"/>
            <a:ext cx="1905000" cy="190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0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7"/>
                                        </p:tgtEl>
                                        <p:attrNameLst>
                                          <p:attrName>style.visibility</p:attrName>
                                        </p:attrNameLst>
                                      </p:cBhvr>
                                      <p:to>
                                        <p:strVal val="visible"/>
                                      </p:to>
                                    </p:set>
                                    <p:animEffect transition="in" filter="fade">
                                      <p:cBhvr>
                                        <p:cTn id="12" dur="1000"/>
                                        <p:tgtEl>
                                          <p:spTgt spid="3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8"/>
                                        </p:tgtEl>
                                        <p:attrNameLst>
                                          <p:attrName>style.visibility</p:attrName>
                                        </p:attrNameLst>
                                      </p:cBhvr>
                                      <p:to>
                                        <p:strVal val="visible"/>
                                      </p:to>
                                    </p:set>
                                    <p:animEffect transition="in" filter="fade">
                                      <p:cBhvr>
                                        <p:cTn id="17" dur="10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Google Shape;394;p60"/>
          <p:cNvSpPr txBox="1">
            <a:spLocks noGrp="1"/>
          </p:cNvSpPr>
          <p:nvPr>
            <p:ph type="title"/>
          </p:nvPr>
        </p:nvSpPr>
        <p:spPr>
          <a:xfrm>
            <a:off x="311700" y="134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rgbClr val="004B88"/>
                </a:solidFill>
              </a:rPr>
              <a:t>Principles of the Advocacy Charter</a:t>
            </a:r>
            <a:endParaRPr b="1">
              <a:solidFill>
                <a:srgbClr val="004B88"/>
              </a:solidFill>
            </a:endParaRPr>
          </a:p>
        </p:txBody>
      </p:sp>
      <p:sp>
        <p:nvSpPr>
          <p:cNvPr id="395" name="Google Shape;395;p60"/>
          <p:cNvSpPr txBox="1">
            <a:spLocks noGrp="1"/>
          </p:cNvSpPr>
          <p:nvPr>
            <p:ph type="body" idx="1"/>
          </p:nvPr>
        </p:nvSpPr>
        <p:spPr>
          <a:xfrm>
            <a:off x="311700" y="597425"/>
            <a:ext cx="8724600" cy="43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358"/>
              <a:buNone/>
            </a:pPr>
            <a:r>
              <a:rPr lang="en-GB" sz="1385">
                <a:solidFill>
                  <a:srgbClr val="004B88"/>
                </a:solidFill>
              </a:rPr>
              <a:t>We work to the principles of the Advocacy Charter:</a:t>
            </a:r>
            <a:endParaRPr sz="1385">
              <a:solidFill>
                <a:srgbClr val="004B88"/>
              </a:solidFill>
            </a:endParaRPr>
          </a:p>
          <a:p>
            <a:pPr marL="0" lvl="0" indent="0" algn="l" rtl="0">
              <a:spcBef>
                <a:spcPts val="1200"/>
              </a:spcBef>
              <a:spcAft>
                <a:spcPts val="0"/>
              </a:spcAft>
              <a:buSzPts val="358"/>
              <a:buNone/>
            </a:pPr>
            <a:r>
              <a:rPr lang="en-GB" sz="1385" b="1">
                <a:solidFill>
                  <a:srgbClr val="004B88"/>
                </a:solidFill>
              </a:rPr>
              <a:t>Clarity of purpose</a:t>
            </a:r>
            <a:r>
              <a:rPr lang="en-GB" sz="1385">
                <a:solidFill>
                  <a:srgbClr val="004B88"/>
                </a:solidFill>
              </a:rPr>
              <a:t> - We have clearly stated aims and objectives and are able to demonstrate how we meet the principles in this Charter. We ensure everyone we work with knows what we can do, and what we cannot do.</a:t>
            </a:r>
            <a:endParaRPr sz="1385">
              <a:solidFill>
                <a:srgbClr val="004B88"/>
              </a:solidFill>
            </a:endParaRPr>
          </a:p>
          <a:p>
            <a:pPr marL="0" lvl="0" indent="0" algn="l" rtl="0">
              <a:spcBef>
                <a:spcPts val="1200"/>
              </a:spcBef>
              <a:spcAft>
                <a:spcPts val="0"/>
              </a:spcAft>
              <a:buSzPts val="358"/>
              <a:buNone/>
            </a:pPr>
            <a:r>
              <a:rPr lang="en-GB" sz="1385" b="1">
                <a:solidFill>
                  <a:srgbClr val="004B88"/>
                </a:solidFill>
              </a:rPr>
              <a:t>Independence </a:t>
            </a:r>
            <a:r>
              <a:rPr lang="en-GB" sz="1385">
                <a:solidFill>
                  <a:srgbClr val="004B88"/>
                </a:solidFill>
              </a:rPr>
              <a:t>- We are independent from the Council, from hospitals and other care providers.  We make challenges on our clients’ behalf when it’s needed.</a:t>
            </a:r>
            <a:endParaRPr sz="1385">
              <a:solidFill>
                <a:srgbClr val="004B88"/>
              </a:solidFill>
            </a:endParaRPr>
          </a:p>
          <a:p>
            <a:pPr marL="0" lvl="0" indent="0" algn="l" rtl="0">
              <a:spcBef>
                <a:spcPts val="1200"/>
              </a:spcBef>
              <a:spcAft>
                <a:spcPts val="0"/>
              </a:spcAft>
              <a:buSzPts val="358"/>
              <a:buNone/>
            </a:pPr>
            <a:r>
              <a:rPr lang="en-GB" sz="1385" b="1">
                <a:solidFill>
                  <a:srgbClr val="004B88"/>
                </a:solidFill>
              </a:rPr>
              <a:t>Confidentiality </a:t>
            </a:r>
            <a:r>
              <a:rPr lang="en-GB" sz="1385">
                <a:solidFill>
                  <a:srgbClr val="004B88"/>
                </a:solidFill>
              </a:rPr>
              <a:t>- We have a written confidentiality policy and make sure we take proper care of information about clients.</a:t>
            </a:r>
            <a:endParaRPr sz="1385">
              <a:solidFill>
                <a:srgbClr val="004B88"/>
              </a:solidFill>
            </a:endParaRPr>
          </a:p>
          <a:p>
            <a:pPr marL="0" lvl="0" indent="0" algn="l" rtl="0">
              <a:spcBef>
                <a:spcPts val="1200"/>
              </a:spcBef>
              <a:spcAft>
                <a:spcPts val="0"/>
              </a:spcAft>
              <a:buSzPts val="358"/>
              <a:buNone/>
            </a:pPr>
            <a:r>
              <a:rPr lang="en-GB" sz="1385" b="1">
                <a:solidFill>
                  <a:srgbClr val="004B88"/>
                </a:solidFill>
              </a:rPr>
              <a:t>Person Centred Approach </a:t>
            </a:r>
            <a:r>
              <a:rPr lang="en-GB" sz="1385">
                <a:solidFill>
                  <a:srgbClr val="004B88"/>
                </a:solidFill>
              </a:rPr>
              <a:t>- In most cases, the client decide what support they need from us  We have a clear way of supporting people who cannot tell us what they want, to make sure their rights and interests are protected.</a:t>
            </a:r>
            <a:endParaRPr sz="1385">
              <a:solidFill>
                <a:srgbClr val="004B88"/>
              </a:solidFill>
            </a:endParaRPr>
          </a:p>
          <a:p>
            <a:pPr marL="0" lvl="0" indent="0" algn="l" rtl="0">
              <a:spcBef>
                <a:spcPts val="1200"/>
              </a:spcBef>
              <a:spcAft>
                <a:spcPts val="0"/>
              </a:spcAft>
              <a:buSzPts val="358"/>
              <a:buNone/>
            </a:pPr>
            <a:r>
              <a:rPr lang="en-GB" sz="1385" b="1">
                <a:solidFill>
                  <a:srgbClr val="004B88"/>
                </a:solidFill>
              </a:rPr>
              <a:t>Empowerment </a:t>
            </a:r>
            <a:r>
              <a:rPr lang="en-GB" sz="1385">
                <a:solidFill>
                  <a:srgbClr val="004B88"/>
                </a:solidFill>
              </a:rPr>
              <a:t>- We encourage clients to speak up for themselves, and to take action for them whenever we can.  We want to know what you think about our service and invite you to tell us.</a:t>
            </a:r>
            <a:endParaRPr sz="1385">
              <a:solidFill>
                <a:srgbClr val="004B88"/>
              </a:solidFill>
            </a:endParaRPr>
          </a:p>
          <a:p>
            <a:pPr marL="0" lvl="0" indent="0" algn="l" rtl="0">
              <a:spcBef>
                <a:spcPts val="1200"/>
              </a:spcBef>
              <a:spcAft>
                <a:spcPts val="1200"/>
              </a:spcAft>
              <a:buSzPts val="358"/>
              <a:buNone/>
            </a:pPr>
            <a:endParaRPr sz="1385">
              <a:solidFill>
                <a:srgbClr val="004B8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1000"/>
                                        <p:tgtEl>
                                          <p:spTgt spid="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fade">
                                      <p:cBhvr>
                                        <p:cTn id="12" dur="10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0" name="Google Shape;400;p61"/>
          <p:cNvSpPr txBox="1">
            <a:spLocks noGrp="1"/>
          </p:cNvSpPr>
          <p:nvPr>
            <p:ph type="title"/>
          </p:nvPr>
        </p:nvSpPr>
        <p:spPr>
          <a:xfrm>
            <a:off x="311700" y="134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rgbClr val="004B88"/>
                </a:solidFill>
              </a:rPr>
              <a:t>Principles of the Advocacy Charter Continued</a:t>
            </a:r>
            <a:endParaRPr b="1">
              <a:solidFill>
                <a:srgbClr val="004B88"/>
              </a:solidFill>
            </a:endParaRPr>
          </a:p>
        </p:txBody>
      </p:sp>
      <p:sp>
        <p:nvSpPr>
          <p:cNvPr id="401" name="Google Shape;401;p61"/>
          <p:cNvSpPr txBox="1">
            <a:spLocks noGrp="1"/>
          </p:cNvSpPr>
          <p:nvPr>
            <p:ph type="body" idx="1"/>
          </p:nvPr>
        </p:nvSpPr>
        <p:spPr>
          <a:xfrm>
            <a:off x="311700" y="876025"/>
            <a:ext cx="8724600" cy="43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358"/>
              <a:buNone/>
            </a:pPr>
            <a:r>
              <a:rPr lang="en-GB" sz="1385" b="1">
                <a:solidFill>
                  <a:srgbClr val="004B88"/>
                </a:solidFill>
              </a:rPr>
              <a:t>Equal opportunity </a:t>
            </a:r>
            <a:r>
              <a:rPr lang="en-GB" sz="1385">
                <a:solidFill>
                  <a:srgbClr val="004B88"/>
                </a:solidFill>
              </a:rPr>
              <a:t>- We make sure anyone who needs an advocate from our service can get one, and be treated fairly regardless of their culture, ethnicity, gender, sexuality, disability, age or religion. We make sure everyone gets a fair portion of our advocates’ time.</a:t>
            </a:r>
            <a:endParaRPr sz="1385">
              <a:solidFill>
                <a:srgbClr val="004B88"/>
              </a:solidFill>
            </a:endParaRPr>
          </a:p>
          <a:p>
            <a:pPr marL="0" lvl="0" indent="0" algn="l" rtl="0">
              <a:spcBef>
                <a:spcPts val="1200"/>
              </a:spcBef>
              <a:spcAft>
                <a:spcPts val="0"/>
              </a:spcAft>
              <a:buSzPts val="358"/>
              <a:buNone/>
            </a:pPr>
            <a:r>
              <a:rPr lang="en-GB" sz="1385" b="1">
                <a:solidFill>
                  <a:srgbClr val="004B88"/>
                </a:solidFill>
              </a:rPr>
              <a:t>Accountability</a:t>
            </a:r>
            <a:r>
              <a:rPr lang="en-GB" sz="1385">
                <a:solidFill>
                  <a:srgbClr val="004B88"/>
                </a:solidFill>
              </a:rPr>
              <a:t> - When we begin work with a client, they will have a named advocate and a means of contacting them.  We will ask them to tell us what you think about our service.  We will provide reports to our Trustees, our funders and the general public about our service and how we are doing.</a:t>
            </a:r>
            <a:endParaRPr sz="1385">
              <a:solidFill>
                <a:srgbClr val="004B88"/>
              </a:solidFill>
            </a:endParaRPr>
          </a:p>
          <a:p>
            <a:pPr marL="0" lvl="0" indent="0" algn="l" rtl="0">
              <a:spcBef>
                <a:spcPts val="1200"/>
              </a:spcBef>
              <a:spcAft>
                <a:spcPts val="0"/>
              </a:spcAft>
              <a:buSzPts val="358"/>
              <a:buNone/>
            </a:pPr>
            <a:r>
              <a:rPr lang="en-GB" sz="1385" b="1">
                <a:solidFill>
                  <a:srgbClr val="004B88"/>
                </a:solidFill>
              </a:rPr>
              <a:t>Accessibility </a:t>
            </a:r>
            <a:r>
              <a:rPr lang="en-GB" sz="1385">
                <a:solidFill>
                  <a:srgbClr val="004B88"/>
                </a:solidFill>
              </a:rPr>
              <a:t>- Our scheme is free of charge, and we promote access for the whole community.</a:t>
            </a:r>
            <a:endParaRPr sz="1385">
              <a:solidFill>
                <a:srgbClr val="004B88"/>
              </a:solidFill>
            </a:endParaRPr>
          </a:p>
          <a:p>
            <a:pPr marL="0" lvl="0" indent="0" algn="l" rtl="0">
              <a:spcBef>
                <a:spcPts val="1200"/>
              </a:spcBef>
              <a:spcAft>
                <a:spcPts val="0"/>
              </a:spcAft>
              <a:buSzPts val="358"/>
              <a:buNone/>
            </a:pPr>
            <a:r>
              <a:rPr lang="en-GB" sz="1385" b="1">
                <a:solidFill>
                  <a:srgbClr val="004B88"/>
                </a:solidFill>
              </a:rPr>
              <a:t>Supporting advocates</a:t>
            </a:r>
            <a:r>
              <a:rPr lang="en-GB" sz="1385">
                <a:solidFill>
                  <a:srgbClr val="004B88"/>
                </a:solidFill>
              </a:rPr>
              <a:t> - We ensure our advocates are prepared, trained and supported in their role, and have regular opportunities to develop their skills and experience.</a:t>
            </a:r>
            <a:endParaRPr sz="1385">
              <a:solidFill>
                <a:srgbClr val="004B88"/>
              </a:solidFill>
            </a:endParaRPr>
          </a:p>
          <a:p>
            <a:pPr marL="0" lvl="0" indent="0" algn="l" rtl="0">
              <a:spcBef>
                <a:spcPts val="1200"/>
              </a:spcBef>
              <a:spcAft>
                <a:spcPts val="0"/>
              </a:spcAft>
              <a:buSzPts val="358"/>
              <a:buNone/>
            </a:pPr>
            <a:r>
              <a:rPr lang="en-GB" sz="1385" b="1">
                <a:solidFill>
                  <a:srgbClr val="004B88"/>
                </a:solidFill>
              </a:rPr>
              <a:t>Complaints </a:t>
            </a:r>
            <a:r>
              <a:rPr lang="en-GB" sz="1385">
                <a:solidFill>
                  <a:srgbClr val="004B88"/>
                </a:solidFill>
              </a:rPr>
              <a:t>- We have a written policy explaining how clients can give feedback and make complaints.</a:t>
            </a:r>
            <a:endParaRPr sz="1385">
              <a:solidFill>
                <a:srgbClr val="004B88"/>
              </a:solidFill>
            </a:endParaRPr>
          </a:p>
          <a:p>
            <a:pPr marL="0" lvl="0" indent="0" algn="l" rtl="0">
              <a:spcBef>
                <a:spcPts val="1200"/>
              </a:spcBef>
              <a:spcAft>
                <a:spcPts val="1200"/>
              </a:spcAft>
              <a:buSzPts val="358"/>
              <a:buNone/>
            </a:pPr>
            <a:r>
              <a:rPr lang="en-GB" sz="1385" b="1">
                <a:solidFill>
                  <a:srgbClr val="004B88"/>
                </a:solidFill>
              </a:rPr>
              <a:t>Safeguarding </a:t>
            </a:r>
            <a:r>
              <a:rPr lang="en-GB" sz="1385">
                <a:solidFill>
                  <a:srgbClr val="004B88"/>
                </a:solidFill>
              </a:rPr>
              <a:t>- Our advocates understand the different forms of abuse and neglect and have clear procedures to follow if we suspect a client is at risk.</a:t>
            </a:r>
            <a:endParaRPr sz="1385">
              <a:solidFill>
                <a:srgbClr val="004B8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0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Google Shape;406;p62"/>
          <p:cNvSpPr txBox="1">
            <a:spLocks noGrp="1"/>
          </p:cNvSpPr>
          <p:nvPr>
            <p:ph type="title"/>
          </p:nvPr>
        </p:nvSpPr>
        <p:spPr>
          <a:xfrm>
            <a:off x="311700" y="248675"/>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004B88"/>
                </a:solidFill>
              </a:rPr>
              <a:t>Referrals	</a:t>
            </a:r>
            <a:endParaRPr>
              <a:solidFill>
                <a:srgbClr val="004B88"/>
              </a:solidFill>
            </a:endParaRPr>
          </a:p>
        </p:txBody>
      </p:sp>
      <p:sp>
        <p:nvSpPr>
          <p:cNvPr id="407" name="Google Shape;407;p62"/>
          <p:cNvSpPr txBox="1">
            <a:spLocks noGrp="1"/>
          </p:cNvSpPr>
          <p:nvPr>
            <p:ph type="body" idx="1"/>
          </p:nvPr>
        </p:nvSpPr>
        <p:spPr>
          <a:xfrm>
            <a:off x="311700" y="1196725"/>
            <a:ext cx="5656800" cy="3179400"/>
          </a:xfrm>
          <a:prstGeom prst="rect">
            <a:avLst/>
          </a:prstGeom>
        </p:spPr>
        <p:txBody>
          <a:bodyPr spcFirstLastPara="1" wrap="square" lIns="91425" tIns="91425" rIns="91425" bIns="91425" anchor="t" anchorCtr="0">
            <a:noAutofit/>
          </a:bodyPr>
          <a:lstStyle/>
          <a:p>
            <a:pPr marL="457200" lvl="0" indent="-323850" algn="l" rtl="0">
              <a:lnSpc>
                <a:spcPct val="105000"/>
              </a:lnSpc>
              <a:spcBef>
                <a:spcPts val="0"/>
              </a:spcBef>
              <a:spcAft>
                <a:spcPts val="0"/>
              </a:spcAft>
              <a:buClr>
                <a:srgbClr val="004B88"/>
              </a:buClr>
              <a:buSzPts val="1500"/>
              <a:buChar char="●"/>
            </a:pPr>
            <a:r>
              <a:rPr lang="en-GB" sz="1500">
                <a:solidFill>
                  <a:srgbClr val="004B88"/>
                </a:solidFill>
              </a:rPr>
              <a:t>Accept referrals via Refernet</a:t>
            </a:r>
            <a:endParaRPr sz="1500">
              <a:solidFill>
                <a:srgbClr val="004B88"/>
              </a:solidFill>
            </a:endParaRPr>
          </a:p>
          <a:p>
            <a:pPr marL="457200" lvl="0" indent="-323850" algn="l" rtl="0">
              <a:lnSpc>
                <a:spcPct val="105000"/>
              </a:lnSpc>
              <a:spcBef>
                <a:spcPts val="0"/>
              </a:spcBef>
              <a:spcAft>
                <a:spcPts val="0"/>
              </a:spcAft>
              <a:buClr>
                <a:srgbClr val="004B88"/>
              </a:buClr>
              <a:buSzPts val="1500"/>
              <a:buChar char="●"/>
            </a:pPr>
            <a:r>
              <a:rPr lang="en-GB" sz="1500">
                <a:solidFill>
                  <a:srgbClr val="004B88"/>
                </a:solidFill>
              </a:rPr>
              <a:t>Cancer Nurse Specialists</a:t>
            </a:r>
            <a:endParaRPr sz="1500">
              <a:solidFill>
                <a:srgbClr val="004B88"/>
              </a:solidFill>
            </a:endParaRPr>
          </a:p>
          <a:p>
            <a:pPr marL="457200" lvl="0" indent="457200" algn="l" rtl="0">
              <a:spcBef>
                <a:spcPts val="1200"/>
              </a:spcBef>
              <a:spcAft>
                <a:spcPts val="0"/>
              </a:spcAft>
              <a:buClr>
                <a:schemeClr val="dk1"/>
              </a:buClr>
              <a:buSzPts val="1100"/>
              <a:buFont typeface="Arial"/>
              <a:buNone/>
            </a:pPr>
            <a:r>
              <a:rPr lang="en-GB" sz="1500">
                <a:solidFill>
                  <a:srgbClr val="004B88"/>
                </a:solidFill>
              </a:rPr>
              <a:t>Open to all tumour sites!</a:t>
            </a:r>
            <a:endParaRPr sz="1500">
              <a:solidFill>
                <a:srgbClr val="004B88"/>
              </a:solidFill>
            </a:endParaRPr>
          </a:p>
          <a:p>
            <a:pPr marL="457200" lvl="0" indent="0" algn="l" rtl="0">
              <a:spcBef>
                <a:spcPts val="0"/>
              </a:spcBef>
              <a:spcAft>
                <a:spcPts val="0"/>
              </a:spcAft>
              <a:buClr>
                <a:schemeClr val="dk1"/>
              </a:buClr>
              <a:buSzPts val="1100"/>
              <a:buFont typeface="Arial"/>
              <a:buNone/>
            </a:pPr>
            <a:endParaRPr sz="1500">
              <a:solidFill>
                <a:srgbClr val="004B88"/>
              </a:solidFill>
            </a:endParaRPr>
          </a:p>
          <a:p>
            <a:pPr marL="457200" lvl="0" indent="-323850" algn="l" rtl="0">
              <a:lnSpc>
                <a:spcPct val="105000"/>
              </a:lnSpc>
              <a:spcBef>
                <a:spcPts val="0"/>
              </a:spcBef>
              <a:spcAft>
                <a:spcPts val="0"/>
              </a:spcAft>
              <a:buClr>
                <a:srgbClr val="004B88"/>
              </a:buClr>
              <a:buSzPts val="1500"/>
              <a:buChar char="●"/>
            </a:pPr>
            <a:r>
              <a:rPr lang="en-GB" sz="1500">
                <a:solidFill>
                  <a:srgbClr val="004B88"/>
                </a:solidFill>
              </a:rPr>
              <a:t>Re-Referrals  </a:t>
            </a:r>
            <a:endParaRPr sz="1500">
              <a:solidFill>
                <a:srgbClr val="004B88"/>
              </a:solidFill>
            </a:endParaRPr>
          </a:p>
          <a:p>
            <a:pPr marL="457200" lvl="0" indent="-323850" algn="l" rtl="0">
              <a:lnSpc>
                <a:spcPct val="105000"/>
              </a:lnSpc>
              <a:spcBef>
                <a:spcPts val="0"/>
              </a:spcBef>
              <a:spcAft>
                <a:spcPts val="0"/>
              </a:spcAft>
              <a:buClr>
                <a:srgbClr val="004B88"/>
              </a:buClr>
              <a:buSzPts val="1500"/>
              <a:buChar char="●"/>
            </a:pPr>
            <a:r>
              <a:rPr lang="en-GB" sz="1500">
                <a:solidFill>
                  <a:srgbClr val="004B88"/>
                </a:solidFill>
              </a:rPr>
              <a:t>Service Partners</a:t>
            </a:r>
            <a:endParaRPr sz="1500">
              <a:solidFill>
                <a:srgbClr val="004B88"/>
              </a:solidFill>
            </a:endParaRPr>
          </a:p>
          <a:p>
            <a:pPr marL="457200" lvl="0" indent="-323850" algn="l" rtl="0">
              <a:lnSpc>
                <a:spcPct val="105000"/>
              </a:lnSpc>
              <a:spcBef>
                <a:spcPts val="0"/>
              </a:spcBef>
              <a:spcAft>
                <a:spcPts val="0"/>
              </a:spcAft>
              <a:buClr>
                <a:srgbClr val="004B88"/>
              </a:buClr>
              <a:buSzPts val="1500"/>
              <a:buChar char="●"/>
            </a:pPr>
            <a:r>
              <a:rPr lang="en-GB" sz="1500">
                <a:solidFill>
                  <a:srgbClr val="004B88"/>
                </a:solidFill>
              </a:rPr>
              <a:t>Self Referrals</a:t>
            </a:r>
            <a:endParaRPr sz="1500">
              <a:solidFill>
                <a:srgbClr val="004B88"/>
              </a:solidFill>
            </a:endParaRPr>
          </a:p>
          <a:p>
            <a:pPr marL="457200" lvl="0" indent="0" algn="l" rtl="0">
              <a:lnSpc>
                <a:spcPct val="105000"/>
              </a:lnSpc>
              <a:spcBef>
                <a:spcPts val="1200"/>
              </a:spcBef>
              <a:spcAft>
                <a:spcPts val="0"/>
              </a:spcAft>
              <a:buClr>
                <a:schemeClr val="dk1"/>
              </a:buClr>
              <a:buSzPts val="1100"/>
              <a:buFont typeface="Arial"/>
              <a:buNone/>
            </a:pPr>
            <a:r>
              <a:rPr lang="en-GB" sz="1500">
                <a:solidFill>
                  <a:srgbClr val="004B88"/>
                </a:solidFill>
              </a:rPr>
              <a:t>Call 01709 515680</a:t>
            </a:r>
            <a:endParaRPr sz="1500">
              <a:solidFill>
                <a:srgbClr val="004B88"/>
              </a:solidFill>
            </a:endParaRPr>
          </a:p>
          <a:p>
            <a:pPr marL="457200" lvl="0" indent="0" algn="l" rtl="0">
              <a:lnSpc>
                <a:spcPct val="105000"/>
              </a:lnSpc>
              <a:spcBef>
                <a:spcPts val="1200"/>
              </a:spcBef>
              <a:spcAft>
                <a:spcPts val="1200"/>
              </a:spcAft>
              <a:buClr>
                <a:schemeClr val="dk1"/>
              </a:buClr>
              <a:buSzPts val="1100"/>
              <a:buFont typeface="Arial"/>
              <a:buNone/>
            </a:pPr>
            <a:r>
              <a:rPr lang="en-GB" sz="1500">
                <a:solidFill>
                  <a:srgbClr val="004B88"/>
                </a:solidFill>
              </a:rPr>
              <a:t>Email </a:t>
            </a:r>
            <a:r>
              <a:rPr lang="en-GB" sz="1500" u="sng">
                <a:solidFill>
                  <a:srgbClr val="004B88"/>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Advocacy@citizensadvicerotherham.org.uk</a:t>
            </a:r>
            <a:r>
              <a:rPr lang="en-GB" sz="1500">
                <a:solidFill>
                  <a:srgbClr val="004B88"/>
                </a:solidFill>
              </a:rPr>
              <a:t> </a:t>
            </a:r>
            <a:endParaRPr>
              <a:solidFill>
                <a:srgbClr val="004B88"/>
              </a:solidFill>
            </a:endParaRPr>
          </a:p>
        </p:txBody>
      </p:sp>
      <p:pic>
        <p:nvPicPr>
          <p:cNvPr id="408" name="Google Shape;408;p62"/>
          <p:cNvPicPr preferRelativeResize="0"/>
          <p:nvPr/>
        </p:nvPicPr>
        <p:blipFill>
          <a:blip r:embed="rId4">
            <a:alphaModFix/>
          </a:blip>
          <a:stretch>
            <a:fillRect/>
          </a:stretch>
        </p:blipFill>
        <p:spPr>
          <a:xfrm>
            <a:off x="5980888" y="3328925"/>
            <a:ext cx="2420052" cy="1006899"/>
          </a:xfrm>
          <a:prstGeom prst="rect">
            <a:avLst/>
          </a:prstGeom>
          <a:noFill/>
          <a:ln>
            <a:noFill/>
          </a:ln>
        </p:spPr>
      </p:pic>
      <p:sp>
        <p:nvSpPr>
          <p:cNvPr id="409" name="Google Shape;409;p62"/>
          <p:cNvSpPr txBox="1"/>
          <p:nvPr/>
        </p:nvSpPr>
        <p:spPr>
          <a:xfrm>
            <a:off x="5497127" y="2713550"/>
            <a:ext cx="3387600" cy="800400"/>
          </a:xfrm>
          <a:prstGeom prst="rect">
            <a:avLst/>
          </a:prstGeom>
          <a:noFill/>
          <a:ln>
            <a:noFill/>
          </a:ln>
        </p:spPr>
        <p:txBody>
          <a:bodyPr spcFirstLastPara="1" wrap="square" lIns="91425" tIns="91425" rIns="91425" bIns="91425" anchor="t" anchorCtr="0">
            <a:spAutoFit/>
          </a:bodyPr>
          <a:lstStyle/>
          <a:p>
            <a:pPr marL="457200" lvl="0" indent="0" algn="l" rtl="0">
              <a:lnSpc>
                <a:spcPct val="100000"/>
              </a:lnSpc>
              <a:spcBef>
                <a:spcPts val="0"/>
              </a:spcBef>
              <a:spcAft>
                <a:spcPts val="0"/>
              </a:spcAft>
              <a:buNone/>
            </a:pPr>
            <a:r>
              <a:rPr lang="en-GB" sz="1500">
                <a:solidFill>
                  <a:srgbClr val="004B88"/>
                </a:solidFill>
              </a:rPr>
              <a:t>Macmillan 24 hour support line</a:t>
            </a:r>
            <a:endParaRPr sz="1500">
              <a:solidFill>
                <a:srgbClr val="004B88"/>
              </a:solidFill>
            </a:endParaRPr>
          </a:p>
          <a:p>
            <a:pPr marL="457200" lvl="0" indent="0" algn="l" rtl="0">
              <a:lnSpc>
                <a:spcPct val="100000"/>
              </a:lnSpc>
              <a:spcBef>
                <a:spcPts val="1200"/>
              </a:spcBef>
              <a:spcAft>
                <a:spcPts val="1200"/>
              </a:spcAft>
              <a:buNone/>
            </a:pPr>
            <a:r>
              <a:rPr lang="en-GB" sz="1500">
                <a:solidFill>
                  <a:srgbClr val="004B88"/>
                </a:solidFill>
              </a:rPr>
              <a:t>0808 808 00 00</a:t>
            </a:r>
            <a:endParaRPr>
              <a:solidFill>
                <a:srgbClr val="004B88"/>
              </a:solidFill>
            </a:endParaRPr>
          </a:p>
        </p:txBody>
      </p:sp>
      <p:pic>
        <p:nvPicPr>
          <p:cNvPr id="410" name="Google Shape;410;p62"/>
          <p:cNvPicPr preferRelativeResize="0"/>
          <p:nvPr/>
        </p:nvPicPr>
        <p:blipFill>
          <a:blip r:embed="rId5">
            <a:alphaModFix/>
          </a:blip>
          <a:stretch>
            <a:fillRect/>
          </a:stretch>
        </p:blipFill>
        <p:spPr>
          <a:xfrm>
            <a:off x="109200" y="3897794"/>
            <a:ext cx="3387633" cy="1230925"/>
          </a:xfrm>
          <a:prstGeom prst="rect">
            <a:avLst/>
          </a:prstGeom>
          <a:noFill/>
          <a:ln>
            <a:noFill/>
          </a:ln>
        </p:spPr>
      </p:pic>
      <p:pic>
        <p:nvPicPr>
          <p:cNvPr id="411" name="Google Shape;411;p62"/>
          <p:cNvPicPr preferRelativeResize="0"/>
          <p:nvPr/>
        </p:nvPicPr>
        <p:blipFill>
          <a:blip r:embed="rId6">
            <a:alphaModFix/>
          </a:blip>
          <a:stretch>
            <a:fillRect/>
          </a:stretch>
        </p:blipFill>
        <p:spPr>
          <a:xfrm>
            <a:off x="5303310" y="381882"/>
            <a:ext cx="3387628" cy="23008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10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7"/>
                                        </p:tgtEl>
                                        <p:attrNameLst>
                                          <p:attrName>style.visibility</p:attrName>
                                        </p:attrNameLst>
                                      </p:cBhvr>
                                      <p:to>
                                        <p:strVal val="visible"/>
                                      </p:to>
                                    </p:set>
                                    <p:animEffect transition="in" filter="fade">
                                      <p:cBhvr>
                                        <p:cTn id="12" dur="1000"/>
                                        <p:tgtEl>
                                          <p:spTgt spid="4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
                                        </p:tgtEl>
                                        <p:attrNameLst>
                                          <p:attrName>style.visibility</p:attrName>
                                        </p:attrNameLst>
                                      </p:cBhvr>
                                      <p:to>
                                        <p:strVal val="visible"/>
                                      </p:to>
                                    </p:set>
                                    <p:animEffect transition="in" filter="fade">
                                      <p:cBhvr>
                                        <p:cTn id="17" dur="1000"/>
                                        <p:tgtEl>
                                          <p:spTgt spid="409"/>
                                        </p:tgtEl>
                                      </p:cBhvr>
                                    </p:animEffect>
                                  </p:childTnLst>
                                </p:cTn>
                              </p:par>
                              <p:par>
                                <p:cTn id="18" presetID="10" presetClass="entr" presetSubtype="0" fill="hold" nodeType="withEffect">
                                  <p:stCondLst>
                                    <p:cond delay="0"/>
                                  </p:stCondLst>
                                  <p:childTnLst>
                                    <p:set>
                                      <p:cBhvr>
                                        <p:cTn id="19" dur="1" fill="hold">
                                          <p:stCondLst>
                                            <p:cond delay="0"/>
                                          </p:stCondLst>
                                        </p:cTn>
                                        <p:tgtEl>
                                          <p:spTgt spid="408"/>
                                        </p:tgtEl>
                                        <p:attrNameLst>
                                          <p:attrName>style.visibility</p:attrName>
                                        </p:attrNameLst>
                                      </p:cBhvr>
                                      <p:to>
                                        <p:strVal val="visible"/>
                                      </p:to>
                                    </p:set>
                                    <p:animEffect transition="in" filter="fade">
                                      <p:cBhvr>
                                        <p:cTn id="20" dur="1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63"/>
          <p:cNvPicPr preferRelativeResize="0"/>
          <p:nvPr/>
        </p:nvPicPr>
        <p:blipFill rotWithShape="1">
          <a:blip r:embed="rId3">
            <a:alphaModFix/>
          </a:blip>
          <a:srcRect l="31314" r="30111"/>
          <a:stretch/>
        </p:blipFill>
        <p:spPr>
          <a:xfrm>
            <a:off x="311650" y="1195100"/>
            <a:ext cx="2825626" cy="3662775"/>
          </a:xfrm>
          <a:prstGeom prst="rect">
            <a:avLst/>
          </a:prstGeom>
          <a:noFill/>
          <a:ln>
            <a:noFill/>
          </a:ln>
        </p:spPr>
      </p:pic>
      <p:sp>
        <p:nvSpPr>
          <p:cNvPr id="417" name="Google Shape;417;p63"/>
          <p:cNvSpPr txBox="1">
            <a:spLocks noGrp="1"/>
          </p:cNvSpPr>
          <p:nvPr>
            <p:ph type="title"/>
          </p:nvPr>
        </p:nvSpPr>
        <p:spPr>
          <a:xfrm>
            <a:off x="311650" y="439400"/>
            <a:ext cx="8384100" cy="755700"/>
          </a:xfrm>
          <a:prstGeom prst="rect">
            <a:avLst/>
          </a:prstGeom>
        </p:spPr>
        <p:txBody>
          <a:bodyPr spcFirstLastPara="1" wrap="square" lIns="91425" tIns="91425" rIns="91425" bIns="91425" anchor="b" anchorCtr="0">
            <a:normAutofit/>
          </a:bodyPr>
          <a:lstStyle/>
          <a:p>
            <a:pPr marL="0" lvl="0" indent="0" algn="r" rtl="0">
              <a:spcBef>
                <a:spcPts val="0"/>
              </a:spcBef>
              <a:spcAft>
                <a:spcPts val="0"/>
              </a:spcAft>
              <a:buNone/>
            </a:pPr>
            <a:r>
              <a:rPr lang="en-GB" b="1">
                <a:solidFill>
                  <a:srgbClr val="1C4587"/>
                </a:solidFill>
              </a:rPr>
              <a:t>What clients typically access the service for</a:t>
            </a:r>
            <a:endParaRPr b="1">
              <a:solidFill>
                <a:srgbClr val="1C4587"/>
              </a:solidFill>
            </a:endParaRPr>
          </a:p>
        </p:txBody>
      </p:sp>
      <p:sp>
        <p:nvSpPr>
          <p:cNvPr id="418" name="Google Shape;418;p63"/>
          <p:cNvSpPr txBox="1">
            <a:spLocks noGrp="1"/>
          </p:cNvSpPr>
          <p:nvPr>
            <p:ph type="body" idx="1"/>
          </p:nvPr>
        </p:nvSpPr>
        <p:spPr>
          <a:xfrm>
            <a:off x="3137275" y="1195100"/>
            <a:ext cx="5484000" cy="3179400"/>
          </a:xfrm>
          <a:prstGeom prst="rect">
            <a:avLst/>
          </a:prstGeom>
        </p:spPr>
        <p:txBody>
          <a:bodyPr spcFirstLastPara="1" wrap="square" lIns="91425" tIns="91425" rIns="91425" bIns="91425" anchor="t" anchorCtr="0">
            <a:noAutofit/>
          </a:bodyPr>
          <a:lstStyle/>
          <a:p>
            <a:pPr marL="0" lvl="0" indent="0" algn="r" rtl="0">
              <a:lnSpc>
                <a:spcPct val="95000"/>
              </a:lnSpc>
              <a:spcBef>
                <a:spcPts val="0"/>
              </a:spcBef>
              <a:spcAft>
                <a:spcPts val="0"/>
              </a:spcAft>
              <a:buSzPts val="688"/>
              <a:buNone/>
            </a:pPr>
            <a:r>
              <a:rPr lang="en-GB" sz="1050">
                <a:solidFill>
                  <a:srgbClr val="1C4587"/>
                </a:solidFill>
              </a:rPr>
              <a:t>* Gain information on diagnosis and treatment and supporting with dealing with the effects</a:t>
            </a:r>
            <a:endParaRPr sz="1050">
              <a:solidFill>
                <a:srgbClr val="1C4587"/>
              </a:solidFill>
            </a:endParaRPr>
          </a:p>
          <a:p>
            <a:pPr marL="0" lvl="0" indent="0" algn="r" rtl="0">
              <a:lnSpc>
                <a:spcPct val="95000"/>
              </a:lnSpc>
              <a:spcBef>
                <a:spcPts val="1200"/>
              </a:spcBef>
              <a:spcAft>
                <a:spcPts val="0"/>
              </a:spcAft>
              <a:buSzPts val="688"/>
              <a:buNone/>
            </a:pPr>
            <a:r>
              <a:rPr lang="en-GB" sz="1050">
                <a:solidFill>
                  <a:srgbClr val="1C4587"/>
                </a:solidFill>
              </a:rPr>
              <a:t>* To be listened to and supported with dealing with emotions and stress</a:t>
            </a:r>
            <a:endParaRPr sz="1050">
              <a:solidFill>
                <a:srgbClr val="1C4587"/>
              </a:solidFill>
            </a:endParaRPr>
          </a:p>
          <a:p>
            <a:pPr marL="0" lvl="0" indent="0" algn="r" rtl="0">
              <a:lnSpc>
                <a:spcPct val="95000"/>
              </a:lnSpc>
              <a:spcBef>
                <a:spcPts val="1200"/>
              </a:spcBef>
              <a:spcAft>
                <a:spcPts val="0"/>
              </a:spcAft>
              <a:buSzPts val="688"/>
              <a:buNone/>
            </a:pPr>
            <a:r>
              <a:rPr lang="en-GB" sz="1050">
                <a:solidFill>
                  <a:srgbClr val="1C4587"/>
                </a:solidFill>
              </a:rPr>
              <a:t>* For support and to be provided with information with managing day to day tasks</a:t>
            </a:r>
            <a:endParaRPr sz="1050">
              <a:solidFill>
                <a:srgbClr val="1C4587"/>
              </a:solidFill>
            </a:endParaRPr>
          </a:p>
          <a:p>
            <a:pPr marL="0" lvl="0" indent="0" algn="r" rtl="0">
              <a:lnSpc>
                <a:spcPct val="95000"/>
              </a:lnSpc>
              <a:spcBef>
                <a:spcPts val="1200"/>
              </a:spcBef>
              <a:spcAft>
                <a:spcPts val="0"/>
              </a:spcAft>
              <a:buSzPts val="688"/>
              <a:buNone/>
            </a:pPr>
            <a:r>
              <a:rPr lang="en-GB" sz="1050">
                <a:solidFill>
                  <a:srgbClr val="1C4587"/>
                </a:solidFill>
              </a:rPr>
              <a:t>* To discuss money worries or finding out about benefits</a:t>
            </a:r>
            <a:endParaRPr sz="1050">
              <a:solidFill>
                <a:srgbClr val="1C4587"/>
              </a:solidFill>
            </a:endParaRPr>
          </a:p>
          <a:p>
            <a:pPr marL="0" lvl="0" indent="0" algn="r" rtl="0">
              <a:lnSpc>
                <a:spcPct val="95000"/>
              </a:lnSpc>
              <a:spcBef>
                <a:spcPts val="1200"/>
              </a:spcBef>
              <a:spcAft>
                <a:spcPts val="0"/>
              </a:spcAft>
              <a:buSzPts val="688"/>
              <a:buNone/>
            </a:pPr>
            <a:r>
              <a:rPr lang="en-GB" sz="1050">
                <a:solidFill>
                  <a:srgbClr val="1C4587"/>
                </a:solidFill>
              </a:rPr>
              <a:t>* To be provided with information on employment issues</a:t>
            </a:r>
            <a:endParaRPr sz="1050">
              <a:solidFill>
                <a:srgbClr val="1C4587"/>
              </a:solidFill>
            </a:endParaRPr>
          </a:p>
          <a:p>
            <a:pPr marL="0" lvl="0" indent="0" algn="r" rtl="0">
              <a:lnSpc>
                <a:spcPct val="95000"/>
              </a:lnSpc>
              <a:spcBef>
                <a:spcPts val="1200"/>
              </a:spcBef>
              <a:spcAft>
                <a:spcPts val="0"/>
              </a:spcAft>
              <a:buSzPts val="688"/>
              <a:buNone/>
            </a:pPr>
            <a:r>
              <a:rPr lang="en-GB" sz="1050">
                <a:solidFill>
                  <a:srgbClr val="1C4587"/>
                </a:solidFill>
              </a:rPr>
              <a:t>* For someone to listen to their family and relationship issues</a:t>
            </a:r>
            <a:endParaRPr sz="1050">
              <a:solidFill>
                <a:srgbClr val="1C4587"/>
              </a:solidFill>
            </a:endParaRPr>
          </a:p>
          <a:p>
            <a:pPr marL="0" lvl="0" indent="0" algn="r" rtl="0">
              <a:lnSpc>
                <a:spcPct val="95000"/>
              </a:lnSpc>
              <a:spcBef>
                <a:spcPts val="1200"/>
              </a:spcBef>
              <a:spcAft>
                <a:spcPts val="0"/>
              </a:spcAft>
              <a:buSzPts val="688"/>
              <a:buNone/>
            </a:pPr>
            <a:r>
              <a:rPr lang="en-GB" sz="1050">
                <a:solidFill>
                  <a:srgbClr val="1C4587"/>
                </a:solidFill>
              </a:rPr>
              <a:t>* For information and support with sourcing support with looking after partners with caring needs, children and pets</a:t>
            </a:r>
            <a:endParaRPr sz="1050">
              <a:solidFill>
                <a:srgbClr val="1C4587"/>
              </a:solidFill>
            </a:endParaRPr>
          </a:p>
          <a:p>
            <a:pPr marL="0" lvl="0" indent="0" algn="r" rtl="0">
              <a:lnSpc>
                <a:spcPct val="95000"/>
              </a:lnSpc>
              <a:spcBef>
                <a:spcPts val="1200"/>
              </a:spcBef>
              <a:spcAft>
                <a:spcPts val="0"/>
              </a:spcAft>
              <a:buSzPts val="688"/>
              <a:buNone/>
            </a:pPr>
            <a:r>
              <a:rPr lang="en-GB" sz="1050">
                <a:solidFill>
                  <a:srgbClr val="1C4587"/>
                </a:solidFill>
              </a:rPr>
              <a:t>* To be empowered to plan for the future</a:t>
            </a:r>
            <a:endParaRPr sz="1050">
              <a:solidFill>
                <a:srgbClr val="1C4587"/>
              </a:solidFill>
            </a:endParaRPr>
          </a:p>
          <a:p>
            <a:pPr marL="0" lvl="0" indent="0" algn="r" rtl="0">
              <a:lnSpc>
                <a:spcPct val="95000"/>
              </a:lnSpc>
              <a:spcBef>
                <a:spcPts val="1200"/>
              </a:spcBef>
              <a:spcAft>
                <a:spcPts val="0"/>
              </a:spcAft>
              <a:buSzPts val="688"/>
              <a:buNone/>
            </a:pPr>
            <a:r>
              <a:rPr lang="en-GB" sz="1050">
                <a:solidFill>
                  <a:srgbClr val="1C4587"/>
                </a:solidFill>
              </a:rPr>
              <a:t>* To be signposted to other cancer services for alternative support</a:t>
            </a:r>
            <a:endParaRPr sz="1050">
              <a:solidFill>
                <a:srgbClr val="1C4587"/>
              </a:solidFill>
            </a:endParaRPr>
          </a:p>
          <a:p>
            <a:pPr marL="0" lvl="0" indent="0" algn="r" rtl="0">
              <a:lnSpc>
                <a:spcPct val="95000"/>
              </a:lnSpc>
              <a:spcBef>
                <a:spcPts val="1200"/>
              </a:spcBef>
              <a:spcAft>
                <a:spcPts val="0"/>
              </a:spcAft>
              <a:buSzPts val="688"/>
              <a:buNone/>
            </a:pPr>
            <a:r>
              <a:rPr lang="en-GB" sz="1050">
                <a:solidFill>
                  <a:srgbClr val="1C4587"/>
                </a:solidFill>
              </a:rPr>
              <a:t> </a:t>
            </a:r>
            <a:endParaRPr sz="1050">
              <a:solidFill>
                <a:srgbClr val="1C4587"/>
              </a:solidFill>
            </a:endParaRPr>
          </a:p>
          <a:p>
            <a:pPr marL="0" lvl="0" indent="0" algn="r" rtl="0">
              <a:lnSpc>
                <a:spcPct val="95000"/>
              </a:lnSpc>
              <a:spcBef>
                <a:spcPts val="1200"/>
              </a:spcBef>
              <a:spcAft>
                <a:spcPts val="1200"/>
              </a:spcAft>
              <a:buSzPts val="688"/>
              <a:buNone/>
            </a:pPr>
            <a:r>
              <a:rPr lang="en-GB" sz="1050" b="1" u="sng">
                <a:solidFill>
                  <a:srgbClr val="1C4587"/>
                </a:solidFill>
              </a:rPr>
              <a:t>We will support clients in dealing with the things that are important to them.</a:t>
            </a:r>
            <a:endParaRPr sz="1050" b="1" u="sng">
              <a:solidFill>
                <a:srgbClr val="1C45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p:cTn id="7" dur="1000"/>
                                        <p:tgtEl>
                                          <p:spTgt spid="4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8"/>
                                        </p:tgtEl>
                                        <p:attrNameLst>
                                          <p:attrName>style.visibility</p:attrName>
                                        </p:attrNameLst>
                                      </p:cBhvr>
                                      <p:to>
                                        <p:strVal val="visible"/>
                                      </p:to>
                                    </p:set>
                                    <p:animEffect transition="in" filter="fade">
                                      <p:cBhvr>
                                        <p:cTn id="12" dur="10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4"/>
          <p:cNvSpPr txBox="1"/>
          <p:nvPr/>
        </p:nvSpPr>
        <p:spPr>
          <a:xfrm>
            <a:off x="2907000" y="2111550"/>
            <a:ext cx="3330000" cy="92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2400" b="1">
                <a:solidFill>
                  <a:srgbClr val="1C4587"/>
                </a:solidFill>
                <a:latin typeface="Open Sans"/>
                <a:ea typeface="Open Sans"/>
                <a:cs typeface="Open Sans"/>
                <a:sym typeface="Open Sans"/>
              </a:rPr>
              <a:t>Next 4 Months </a:t>
            </a:r>
            <a:endParaRPr sz="2400" b="1">
              <a:solidFill>
                <a:srgbClr val="1C4587"/>
              </a:solidFill>
              <a:latin typeface="Open Sans"/>
              <a:ea typeface="Open Sans"/>
              <a:cs typeface="Open Sans"/>
              <a:sym typeface="Open Sans"/>
            </a:endParaRPr>
          </a:p>
          <a:p>
            <a:pPr marL="0" lvl="0" indent="0" algn="ctr" rtl="0">
              <a:lnSpc>
                <a:spcPct val="100000"/>
              </a:lnSpc>
              <a:spcBef>
                <a:spcPts val="0"/>
              </a:spcBef>
              <a:spcAft>
                <a:spcPts val="0"/>
              </a:spcAft>
              <a:buNone/>
            </a:pPr>
            <a:r>
              <a:rPr lang="en-GB" sz="2400" b="1">
                <a:solidFill>
                  <a:srgbClr val="1C4587"/>
                </a:solidFill>
                <a:latin typeface="Open Sans"/>
                <a:ea typeface="Open Sans"/>
                <a:cs typeface="Open Sans"/>
                <a:sym typeface="Open Sans"/>
              </a:rPr>
              <a:t>Plan</a:t>
            </a:r>
            <a:endParaRPr b="1">
              <a:solidFill>
                <a:srgbClr val="1C4587"/>
              </a:solidFill>
            </a:endParaRPr>
          </a:p>
        </p:txBody>
      </p:sp>
      <p:cxnSp>
        <p:nvCxnSpPr>
          <p:cNvPr id="424" name="Google Shape;424;p64"/>
          <p:cNvCxnSpPr>
            <a:stCxn id="423" idx="0"/>
            <a:endCxn id="425" idx="2"/>
          </p:cNvCxnSpPr>
          <p:nvPr/>
        </p:nvCxnSpPr>
        <p:spPr>
          <a:xfrm rot="10800000">
            <a:off x="4572000" y="1558050"/>
            <a:ext cx="0" cy="553500"/>
          </a:xfrm>
          <a:prstGeom prst="straightConnector1">
            <a:avLst/>
          </a:prstGeom>
          <a:noFill/>
          <a:ln w="9525" cap="flat" cmpd="sng">
            <a:solidFill>
              <a:srgbClr val="004B88"/>
            </a:solidFill>
            <a:prstDash val="solid"/>
            <a:round/>
            <a:headEnd type="none" w="med" len="med"/>
            <a:tailEnd type="triangle" w="med" len="med"/>
          </a:ln>
        </p:spPr>
      </p:cxnSp>
      <p:sp>
        <p:nvSpPr>
          <p:cNvPr id="425" name="Google Shape;425;p64"/>
          <p:cNvSpPr txBox="1"/>
          <p:nvPr/>
        </p:nvSpPr>
        <p:spPr>
          <a:xfrm>
            <a:off x="2337300" y="295950"/>
            <a:ext cx="4469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004B88"/>
                </a:solidFill>
              </a:rPr>
              <a:t>Service Expansion</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Opened to all cancer sites</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Reaching out to GPs for referrals</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Linking with more partner for referrals</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Increase self referrals </a:t>
            </a:r>
            <a:endParaRPr>
              <a:solidFill>
                <a:srgbClr val="004B88"/>
              </a:solidFill>
            </a:endParaRPr>
          </a:p>
        </p:txBody>
      </p:sp>
      <p:cxnSp>
        <p:nvCxnSpPr>
          <p:cNvPr id="426" name="Google Shape;426;p64"/>
          <p:cNvCxnSpPr>
            <a:stCxn id="423" idx="3"/>
            <a:endCxn id="427" idx="1"/>
          </p:cNvCxnSpPr>
          <p:nvPr/>
        </p:nvCxnSpPr>
        <p:spPr>
          <a:xfrm>
            <a:off x="6237000" y="2571750"/>
            <a:ext cx="527400" cy="0"/>
          </a:xfrm>
          <a:prstGeom prst="straightConnector1">
            <a:avLst/>
          </a:prstGeom>
          <a:noFill/>
          <a:ln w="9525" cap="flat" cmpd="sng">
            <a:solidFill>
              <a:srgbClr val="004B88"/>
            </a:solidFill>
            <a:prstDash val="solid"/>
            <a:round/>
            <a:headEnd type="none" w="med" len="med"/>
            <a:tailEnd type="triangle" w="med" len="med"/>
          </a:ln>
        </p:spPr>
      </p:cxnSp>
      <p:sp>
        <p:nvSpPr>
          <p:cNvPr id="427" name="Google Shape;427;p64"/>
          <p:cNvSpPr txBox="1"/>
          <p:nvPr/>
        </p:nvSpPr>
        <p:spPr>
          <a:xfrm>
            <a:off x="6764400" y="1940700"/>
            <a:ext cx="2198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004B88"/>
                </a:solidFill>
              </a:rPr>
              <a:t>Increasing accessibility of service </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Attend Anywhere </a:t>
            </a:r>
            <a:endParaRPr>
              <a:solidFill>
                <a:srgbClr val="004B88"/>
              </a:solidFill>
            </a:endParaRPr>
          </a:p>
          <a:p>
            <a:pPr marL="457200" lvl="0" indent="-317500" algn="l" rtl="0">
              <a:spcBef>
                <a:spcPts val="0"/>
              </a:spcBef>
              <a:spcAft>
                <a:spcPts val="0"/>
              </a:spcAft>
              <a:buClr>
                <a:srgbClr val="004B88"/>
              </a:buClr>
              <a:buSzPts val="1400"/>
              <a:buChar char="-"/>
            </a:pPr>
            <a:r>
              <a:rPr lang="en-GB">
                <a:solidFill>
                  <a:srgbClr val="004B88"/>
                </a:solidFill>
              </a:rPr>
              <a:t>Relaunching face to face</a:t>
            </a:r>
            <a:endParaRPr>
              <a:solidFill>
                <a:srgbClr val="004B88"/>
              </a:solidFill>
            </a:endParaRPr>
          </a:p>
        </p:txBody>
      </p:sp>
      <p:sp>
        <p:nvSpPr>
          <p:cNvPr id="428" name="Google Shape;428;p64"/>
          <p:cNvSpPr txBox="1"/>
          <p:nvPr/>
        </p:nvSpPr>
        <p:spPr>
          <a:xfrm>
            <a:off x="266400" y="2371650"/>
            <a:ext cx="201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004B88"/>
                </a:solidFill>
              </a:rPr>
              <a:t>Increasing Volunteers</a:t>
            </a:r>
            <a:endParaRPr>
              <a:solidFill>
                <a:srgbClr val="004B88"/>
              </a:solidFill>
            </a:endParaRPr>
          </a:p>
        </p:txBody>
      </p:sp>
      <p:cxnSp>
        <p:nvCxnSpPr>
          <p:cNvPr id="429" name="Google Shape;429;p64"/>
          <p:cNvCxnSpPr>
            <a:stCxn id="423" idx="1"/>
            <a:endCxn id="428" idx="3"/>
          </p:cNvCxnSpPr>
          <p:nvPr/>
        </p:nvCxnSpPr>
        <p:spPr>
          <a:xfrm rot="10800000">
            <a:off x="2279400" y="2571750"/>
            <a:ext cx="627600" cy="0"/>
          </a:xfrm>
          <a:prstGeom prst="straightConnector1">
            <a:avLst/>
          </a:prstGeom>
          <a:noFill/>
          <a:ln w="9525" cap="flat" cmpd="sng">
            <a:solidFill>
              <a:srgbClr val="004B88"/>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1000"/>
                                        <p:tgtEl>
                                          <p:spTgt spid="4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4"/>
                                        </p:tgtEl>
                                        <p:attrNameLst>
                                          <p:attrName>style.visibility</p:attrName>
                                        </p:attrNameLst>
                                      </p:cBhvr>
                                      <p:to>
                                        <p:strVal val="visible"/>
                                      </p:to>
                                    </p:set>
                                    <p:animEffect transition="in" filter="fade">
                                      <p:cBhvr>
                                        <p:cTn id="12" dur="1000"/>
                                        <p:tgtEl>
                                          <p:spTgt spid="424"/>
                                        </p:tgtEl>
                                      </p:cBhvr>
                                    </p:animEffect>
                                  </p:childTnLst>
                                </p:cTn>
                              </p:par>
                              <p:par>
                                <p:cTn id="13" presetID="10" presetClass="entr" presetSubtype="0" fill="hold" nodeType="withEffect">
                                  <p:stCondLst>
                                    <p:cond delay="0"/>
                                  </p:stCondLst>
                                  <p:childTnLst>
                                    <p:set>
                                      <p:cBhvr>
                                        <p:cTn id="14" dur="1" fill="hold">
                                          <p:stCondLst>
                                            <p:cond delay="0"/>
                                          </p:stCondLst>
                                        </p:cTn>
                                        <p:tgtEl>
                                          <p:spTgt spid="425"/>
                                        </p:tgtEl>
                                        <p:attrNameLst>
                                          <p:attrName>style.visibility</p:attrName>
                                        </p:attrNameLst>
                                      </p:cBhvr>
                                      <p:to>
                                        <p:strVal val="visible"/>
                                      </p:to>
                                    </p:set>
                                    <p:animEffect transition="in" filter="fade">
                                      <p:cBhvr>
                                        <p:cTn id="15" dur="1000"/>
                                        <p:tgtEl>
                                          <p:spTgt spid="4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7"/>
                                        </p:tgtEl>
                                        <p:attrNameLst>
                                          <p:attrName>style.visibility</p:attrName>
                                        </p:attrNameLst>
                                      </p:cBhvr>
                                      <p:to>
                                        <p:strVal val="visible"/>
                                      </p:to>
                                    </p:set>
                                    <p:animEffect transition="in" filter="fade">
                                      <p:cBhvr>
                                        <p:cTn id="20" dur="1000"/>
                                        <p:tgtEl>
                                          <p:spTgt spid="427"/>
                                        </p:tgtEl>
                                      </p:cBhvr>
                                    </p:animEffect>
                                  </p:childTnLst>
                                </p:cTn>
                              </p:par>
                              <p:par>
                                <p:cTn id="21" presetID="10" presetClass="entr" presetSubtype="0" fill="hold" nodeType="withEffect">
                                  <p:stCondLst>
                                    <p:cond delay="0"/>
                                  </p:stCondLst>
                                  <p:childTnLst>
                                    <p:set>
                                      <p:cBhvr>
                                        <p:cTn id="22" dur="1" fill="hold">
                                          <p:stCondLst>
                                            <p:cond delay="0"/>
                                          </p:stCondLst>
                                        </p:cTn>
                                        <p:tgtEl>
                                          <p:spTgt spid="426"/>
                                        </p:tgtEl>
                                        <p:attrNameLst>
                                          <p:attrName>style.visibility</p:attrName>
                                        </p:attrNameLst>
                                      </p:cBhvr>
                                      <p:to>
                                        <p:strVal val="visible"/>
                                      </p:to>
                                    </p:set>
                                    <p:animEffect transition="in" filter="fade">
                                      <p:cBhvr>
                                        <p:cTn id="23" dur="1000"/>
                                        <p:tgtEl>
                                          <p:spTgt spid="4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29"/>
                                        </p:tgtEl>
                                        <p:attrNameLst>
                                          <p:attrName>style.visibility</p:attrName>
                                        </p:attrNameLst>
                                      </p:cBhvr>
                                      <p:to>
                                        <p:strVal val="visible"/>
                                      </p:to>
                                    </p:set>
                                    <p:animEffect transition="in" filter="fade">
                                      <p:cBhvr>
                                        <p:cTn id="28" dur="1000"/>
                                        <p:tgtEl>
                                          <p:spTgt spid="429"/>
                                        </p:tgtEl>
                                      </p:cBhvr>
                                    </p:animEffect>
                                  </p:childTnLst>
                                </p:cTn>
                              </p:par>
                              <p:par>
                                <p:cTn id="29" presetID="10" presetClass="entr" presetSubtype="0" fill="hold" nodeType="withEffect">
                                  <p:stCondLst>
                                    <p:cond delay="0"/>
                                  </p:stCondLst>
                                  <p:childTnLst>
                                    <p:set>
                                      <p:cBhvr>
                                        <p:cTn id="30" dur="1" fill="hold">
                                          <p:stCondLst>
                                            <p:cond delay="0"/>
                                          </p:stCondLst>
                                        </p:cTn>
                                        <p:tgtEl>
                                          <p:spTgt spid="428"/>
                                        </p:tgtEl>
                                        <p:attrNameLst>
                                          <p:attrName>style.visibility</p:attrName>
                                        </p:attrNameLst>
                                      </p:cBhvr>
                                      <p:to>
                                        <p:strVal val="visible"/>
                                      </p:to>
                                    </p:set>
                                    <p:animEffect transition="in" filter="fade">
                                      <p:cBhvr>
                                        <p:cTn id="31"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8"/>
          <p:cNvSpPr txBox="1">
            <a:spLocks noGrp="1"/>
          </p:cNvSpPr>
          <p:nvPr>
            <p:ph type="title"/>
          </p:nvPr>
        </p:nvSpPr>
        <p:spPr>
          <a:xfrm>
            <a:off x="311700" y="462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3200" u="sng">
                <a:solidFill>
                  <a:srgbClr val="000000"/>
                </a:solidFill>
                <a:latin typeface="Open Sans"/>
                <a:ea typeface="Open Sans"/>
                <a:cs typeface="Open Sans"/>
                <a:sym typeface="Open Sans"/>
              </a:rPr>
              <a:t>Today’s Programme</a:t>
            </a:r>
            <a:endParaRPr sz="3200" u="sng">
              <a:solidFill>
                <a:srgbClr val="000000"/>
              </a:solidFill>
              <a:latin typeface="Open Sans"/>
              <a:ea typeface="Open Sans"/>
              <a:cs typeface="Open Sans"/>
              <a:sym typeface="Open Sans"/>
            </a:endParaRPr>
          </a:p>
        </p:txBody>
      </p:sp>
      <p:sp>
        <p:nvSpPr>
          <p:cNvPr id="250" name="Google Shape;250;p38"/>
          <p:cNvSpPr txBox="1">
            <a:spLocks noGrp="1"/>
          </p:cNvSpPr>
          <p:nvPr>
            <p:ph type="body" idx="1"/>
          </p:nvPr>
        </p:nvSpPr>
        <p:spPr>
          <a:xfrm>
            <a:off x="97375" y="820250"/>
            <a:ext cx="4124700" cy="2501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600"/>
              </a:spcBef>
              <a:spcAft>
                <a:spcPts val="0"/>
              </a:spcAft>
              <a:buClr>
                <a:schemeClr val="dk1"/>
              </a:buClr>
              <a:buSzPts val="1100"/>
              <a:buFont typeface="Arial"/>
              <a:buNone/>
            </a:pPr>
            <a:r>
              <a:rPr lang="en-GB" sz="1450" b="1">
                <a:solidFill>
                  <a:srgbClr val="000000"/>
                </a:solidFill>
              </a:rPr>
              <a:t>Let’s get to know each other...</a:t>
            </a:r>
            <a:endParaRPr sz="1450">
              <a:solidFill>
                <a:srgbClr val="000000"/>
              </a:solidFill>
            </a:endParaRPr>
          </a:p>
          <a:p>
            <a:pPr marL="0" lvl="0" indent="0" algn="l" rtl="0">
              <a:lnSpc>
                <a:spcPct val="115000"/>
              </a:lnSpc>
              <a:spcBef>
                <a:spcPts val="1600"/>
              </a:spcBef>
              <a:spcAft>
                <a:spcPts val="0"/>
              </a:spcAft>
              <a:buSzPts val="1400"/>
              <a:buNone/>
            </a:pPr>
            <a:r>
              <a:rPr lang="en-GB" sz="1450">
                <a:solidFill>
                  <a:srgbClr val="000000"/>
                </a:solidFill>
              </a:rPr>
              <a:t>What is your name and where are you from? (please add in the chat box)</a:t>
            </a:r>
            <a:endParaRPr sz="1450">
              <a:solidFill>
                <a:srgbClr val="000000"/>
              </a:solidFill>
            </a:endParaRPr>
          </a:p>
          <a:p>
            <a:pPr marL="0" lvl="0" indent="0" algn="l" rtl="0">
              <a:lnSpc>
                <a:spcPct val="115000"/>
              </a:lnSpc>
              <a:spcBef>
                <a:spcPts val="1600"/>
              </a:spcBef>
              <a:spcAft>
                <a:spcPts val="0"/>
              </a:spcAft>
              <a:buSzPts val="1400"/>
              <a:buNone/>
            </a:pPr>
            <a:endParaRPr>
              <a:solidFill>
                <a:srgbClr val="000000"/>
              </a:solidFill>
            </a:endParaRPr>
          </a:p>
          <a:p>
            <a:pPr marL="0" lvl="0" indent="0" algn="l" rtl="0">
              <a:lnSpc>
                <a:spcPct val="115000"/>
              </a:lnSpc>
              <a:spcBef>
                <a:spcPts val="1600"/>
              </a:spcBef>
              <a:spcAft>
                <a:spcPts val="1600"/>
              </a:spcAft>
              <a:buSzPts val="1400"/>
              <a:buNone/>
            </a:pPr>
            <a:endParaRPr b="1"/>
          </a:p>
        </p:txBody>
      </p:sp>
      <p:sp>
        <p:nvSpPr>
          <p:cNvPr id="251" name="Google Shape;251;p38"/>
          <p:cNvSpPr txBox="1">
            <a:spLocks noGrp="1"/>
          </p:cNvSpPr>
          <p:nvPr>
            <p:ph type="body" idx="2"/>
          </p:nvPr>
        </p:nvSpPr>
        <p:spPr>
          <a:xfrm>
            <a:off x="4572000" y="596000"/>
            <a:ext cx="4503300" cy="4547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SzPts val="1400"/>
              <a:buNone/>
            </a:pPr>
            <a:r>
              <a:rPr lang="en-GB" sz="1350" b="1" u="sng">
                <a:solidFill>
                  <a:srgbClr val="000000"/>
                </a:solidFill>
              </a:rPr>
              <a:t>Session Overview:</a:t>
            </a:r>
            <a:endParaRPr sz="1350">
              <a:solidFill>
                <a:srgbClr val="000000"/>
              </a:solidFill>
            </a:endParaRPr>
          </a:p>
          <a:p>
            <a:pPr marL="0" lvl="0" indent="0" algn="l" rtl="0">
              <a:lnSpc>
                <a:spcPct val="115000"/>
              </a:lnSpc>
              <a:spcBef>
                <a:spcPts val="1600"/>
              </a:spcBef>
              <a:spcAft>
                <a:spcPts val="0"/>
              </a:spcAft>
              <a:buNone/>
            </a:pPr>
            <a:r>
              <a:rPr lang="en-GB" sz="900" b="1" u="sng">
                <a:solidFill>
                  <a:srgbClr val="000000"/>
                </a:solidFill>
              </a:rPr>
              <a:t>Michelle Fletcher -Macmillan lead cancer nurse</a:t>
            </a:r>
            <a:r>
              <a:rPr lang="en-GB" sz="900" b="1">
                <a:solidFill>
                  <a:srgbClr val="000000"/>
                </a:solidFill>
              </a:rPr>
              <a:t> :</a:t>
            </a:r>
            <a:endParaRPr sz="900" b="1">
              <a:solidFill>
                <a:srgbClr val="000000"/>
              </a:solidFill>
            </a:endParaRPr>
          </a:p>
          <a:p>
            <a:pPr marL="457200" lvl="0" indent="-285750" algn="l" rtl="0">
              <a:lnSpc>
                <a:spcPct val="115000"/>
              </a:lnSpc>
              <a:spcBef>
                <a:spcPts val="1600"/>
              </a:spcBef>
              <a:spcAft>
                <a:spcPts val="0"/>
              </a:spcAft>
              <a:buClr>
                <a:srgbClr val="000000"/>
              </a:buClr>
              <a:buSzPts val="900"/>
              <a:buChar char="●"/>
            </a:pPr>
            <a:r>
              <a:rPr lang="en-GB" sz="900">
                <a:solidFill>
                  <a:srgbClr val="000000"/>
                </a:solidFill>
              </a:rPr>
              <a:t>What is cancer?</a:t>
            </a:r>
            <a:endParaRPr sz="900">
              <a:solidFill>
                <a:srgbClr val="000000"/>
              </a:solidFill>
            </a:endParaRPr>
          </a:p>
          <a:p>
            <a:pPr marL="457200" lvl="0" indent="-285750" algn="l" rtl="0">
              <a:lnSpc>
                <a:spcPct val="115000"/>
              </a:lnSpc>
              <a:spcBef>
                <a:spcPts val="1600"/>
              </a:spcBef>
              <a:spcAft>
                <a:spcPts val="0"/>
              </a:spcAft>
              <a:buClr>
                <a:srgbClr val="000000"/>
              </a:buClr>
              <a:buSzPts val="900"/>
              <a:buChar char="●"/>
            </a:pPr>
            <a:r>
              <a:rPr lang="en-GB" sz="900">
                <a:solidFill>
                  <a:srgbClr val="000000"/>
                </a:solidFill>
              </a:rPr>
              <a:t>Different types of cancer and symptoms </a:t>
            </a:r>
            <a:endParaRPr sz="900">
              <a:solidFill>
                <a:srgbClr val="000000"/>
              </a:solidFill>
            </a:endParaRPr>
          </a:p>
          <a:p>
            <a:pPr marL="457200" lvl="0" indent="-285750" algn="l" rtl="0">
              <a:lnSpc>
                <a:spcPct val="115000"/>
              </a:lnSpc>
              <a:spcBef>
                <a:spcPts val="1600"/>
              </a:spcBef>
              <a:spcAft>
                <a:spcPts val="0"/>
              </a:spcAft>
              <a:buClr>
                <a:srgbClr val="000000"/>
              </a:buClr>
              <a:buSzPts val="900"/>
              <a:buChar char="●"/>
            </a:pPr>
            <a:r>
              <a:rPr lang="en-GB" sz="900">
                <a:solidFill>
                  <a:srgbClr val="000000"/>
                </a:solidFill>
              </a:rPr>
              <a:t>Prevention and Early Detection</a:t>
            </a:r>
            <a:endParaRPr sz="900">
              <a:solidFill>
                <a:srgbClr val="000000"/>
              </a:solidFill>
            </a:endParaRPr>
          </a:p>
          <a:p>
            <a:pPr marL="457200" lvl="0" indent="-285750" algn="l" rtl="0">
              <a:lnSpc>
                <a:spcPct val="115000"/>
              </a:lnSpc>
              <a:spcBef>
                <a:spcPts val="1600"/>
              </a:spcBef>
              <a:spcAft>
                <a:spcPts val="0"/>
              </a:spcAft>
              <a:buClr>
                <a:srgbClr val="000000"/>
              </a:buClr>
              <a:buSzPts val="900"/>
              <a:buChar char="●"/>
            </a:pPr>
            <a:r>
              <a:rPr lang="en-GB" sz="900">
                <a:solidFill>
                  <a:srgbClr val="000000"/>
                </a:solidFill>
              </a:rPr>
              <a:t>Reducing your risk </a:t>
            </a:r>
            <a:endParaRPr sz="900">
              <a:solidFill>
                <a:srgbClr val="000000"/>
              </a:solidFill>
            </a:endParaRPr>
          </a:p>
          <a:p>
            <a:pPr marL="457200" lvl="0" indent="-285750" algn="l" rtl="0">
              <a:lnSpc>
                <a:spcPct val="115000"/>
              </a:lnSpc>
              <a:spcBef>
                <a:spcPts val="1600"/>
              </a:spcBef>
              <a:spcAft>
                <a:spcPts val="0"/>
              </a:spcAft>
              <a:buClr>
                <a:srgbClr val="000000"/>
              </a:buClr>
              <a:buSzPts val="900"/>
              <a:buChar char="●"/>
            </a:pPr>
            <a:r>
              <a:rPr lang="en-GB" sz="900">
                <a:solidFill>
                  <a:srgbClr val="000000"/>
                </a:solidFill>
              </a:rPr>
              <a:t>Signs and symptoms</a:t>
            </a:r>
            <a:endParaRPr sz="900">
              <a:solidFill>
                <a:srgbClr val="000000"/>
              </a:solidFill>
            </a:endParaRPr>
          </a:p>
          <a:p>
            <a:pPr marL="0" lvl="0" indent="0" algn="l" rtl="0">
              <a:lnSpc>
                <a:spcPct val="115000"/>
              </a:lnSpc>
              <a:spcBef>
                <a:spcPts val="1600"/>
              </a:spcBef>
              <a:spcAft>
                <a:spcPts val="0"/>
              </a:spcAft>
              <a:buNone/>
            </a:pPr>
            <a:r>
              <a:rPr lang="en-GB" sz="900" b="1" u="sng">
                <a:solidFill>
                  <a:srgbClr val="000000"/>
                </a:solidFill>
              </a:rPr>
              <a:t>Cancer Advocacy service Manager - Faye McDool </a:t>
            </a:r>
            <a:endParaRPr sz="900" b="1" u="sng">
              <a:solidFill>
                <a:srgbClr val="000000"/>
              </a:solidFill>
            </a:endParaRPr>
          </a:p>
          <a:p>
            <a:pPr marL="457200" lvl="0" indent="-285750" algn="l" rtl="0">
              <a:lnSpc>
                <a:spcPct val="115000"/>
              </a:lnSpc>
              <a:spcBef>
                <a:spcPts val="1600"/>
              </a:spcBef>
              <a:spcAft>
                <a:spcPts val="0"/>
              </a:spcAft>
              <a:buClr>
                <a:srgbClr val="000000"/>
              </a:buClr>
              <a:buSzPts val="900"/>
              <a:buChar char="●"/>
            </a:pPr>
            <a:r>
              <a:rPr lang="en-GB" sz="900">
                <a:solidFill>
                  <a:srgbClr val="000000"/>
                </a:solidFill>
              </a:rPr>
              <a:t>About the Cancer Advocacy Service </a:t>
            </a:r>
            <a:endParaRPr sz="900">
              <a:solidFill>
                <a:srgbClr val="000000"/>
              </a:solidFill>
            </a:endParaRPr>
          </a:p>
          <a:p>
            <a:pPr marL="0" lvl="0" indent="0" algn="l" rtl="0">
              <a:lnSpc>
                <a:spcPct val="115000"/>
              </a:lnSpc>
              <a:spcBef>
                <a:spcPts val="1600"/>
              </a:spcBef>
              <a:spcAft>
                <a:spcPts val="0"/>
              </a:spcAft>
              <a:buNone/>
            </a:pPr>
            <a:r>
              <a:rPr lang="en-GB" sz="900" b="1" u="sng">
                <a:solidFill>
                  <a:srgbClr val="000000"/>
                </a:solidFill>
              </a:rPr>
              <a:t>Other support services available in South Yorkshire - Faye McDool</a:t>
            </a:r>
            <a:endParaRPr sz="900" b="1" u="sng">
              <a:solidFill>
                <a:srgbClr val="000000"/>
              </a:solidFill>
            </a:endParaRPr>
          </a:p>
          <a:p>
            <a:pPr marL="0" lvl="0" indent="0" algn="l" rtl="0">
              <a:lnSpc>
                <a:spcPct val="115000"/>
              </a:lnSpc>
              <a:spcBef>
                <a:spcPts val="1600"/>
              </a:spcBef>
              <a:spcAft>
                <a:spcPts val="0"/>
              </a:spcAft>
              <a:buNone/>
            </a:pPr>
            <a:r>
              <a:rPr lang="en-GB" sz="900" b="1" u="sng">
                <a:solidFill>
                  <a:srgbClr val="000000"/>
                </a:solidFill>
              </a:rPr>
              <a:t>Question &amp; Answer opportunity</a:t>
            </a:r>
            <a:endParaRPr sz="900" b="1" u="sng">
              <a:solidFill>
                <a:srgbClr val="000000"/>
              </a:solidFill>
            </a:endParaRPr>
          </a:p>
          <a:p>
            <a:pPr marL="457200" lvl="0" indent="0" algn="l" rtl="0">
              <a:lnSpc>
                <a:spcPct val="115000"/>
              </a:lnSpc>
              <a:spcBef>
                <a:spcPts val="0"/>
              </a:spcBef>
              <a:spcAft>
                <a:spcPts val="0"/>
              </a:spcAft>
              <a:buNone/>
            </a:pPr>
            <a:endParaRPr sz="900" u="sng">
              <a:solidFill>
                <a:srgbClr val="000000"/>
              </a:solidFill>
            </a:endParaRPr>
          </a:p>
          <a:p>
            <a:pPr marL="0" lvl="0" indent="0" algn="l" rtl="0">
              <a:lnSpc>
                <a:spcPct val="115000"/>
              </a:lnSpc>
              <a:spcBef>
                <a:spcPts val="0"/>
              </a:spcBef>
              <a:spcAft>
                <a:spcPts val="0"/>
              </a:spcAft>
              <a:buNone/>
            </a:pPr>
            <a:r>
              <a:rPr lang="en-GB" sz="900" b="1" u="sng">
                <a:solidFill>
                  <a:srgbClr val="000000"/>
                </a:solidFill>
              </a:rPr>
              <a:t>Any other Business </a:t>
            </a:r>
            <a:endParaRPr sz="900" b="1" u="sng">
              <a:solidFill>
                <a:srgbClr val="000000"/>
              </a:solidFill>
            </a:endParaRPr>
          </a:p>
        </p:txBody>
      </p:sp>
      <p:pic>
        <p:nvPicPr>
          <p:cNvPr id="252" name="Google Shape;252;p38"/>
          <p:cNvPicPr preferRelativeResize="0"/>
          <p:nvPr/>
        </p:nvPicPr>
        <p:blipFill rotWithShape="1">
          <a:blip r:embed="rId3">
            <a:alphaModFix/>
          </a:blip>
          <a:srcRect/>
          <a:stretch/>
        </p:blipFill>
        <p:spPr>
          <a:xfrm>
            <a:off x="-5" y="4539370"/>
            <a:ext cx="2647951" cy="604125"/>
          </a:xfrm>
          <a:prstGeom prst="rect">
            <a:avLst/>
          </a:prstGeom>
          <a:noFill/>
          <a:ln>
            <a:noFill/>
          </a:ln>
        </p:spPr>
      </p:pic>
      <p:sp>
        <p:nvSpPr>
          <p:cNvPr id="253" name="Google Shape;25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3</a:t>
            </a:fld>
            <a:endParaRPr/>
          </a:p>
        </p:txBody>
      </p:sp>
      <p:pic>
        <p:nvPicPr>
          <p:cNvPr id="254" name="Google Shape;254;p38"/>
          <p:cNvPicPr preferRelativeResize="0"/>
          <p:nvPr/>
        </p:nvPicPr>
        <p:blipFill rotWithShape="1">
          <a:blip r:embed="rId4">
            <a:alphaModFix/>
          </a:blip>
          <a:srcRect/>
          <a:stretch/>
        </p:blipFill>
        <p:spPr>
          <a:xfrm>
            <a:off x="194423" y="1284645"/>
            <a:ext cx="3686826" cy="3686854"/>
          </a:xfrm>
          <a:prstGeom prst="rect">
            <a:avLst/>
          </a:prstGeom>
          <a:noFill/>
          <a:ln>
            <a:noFill/>
          </a:ln>
        </p:spPr>
      </p:pic>
      <p:pic>
        <p:nvPicPr>
          <p:cNvPr id="255" name="Google Shape;255;p38"/>
          <p:cNvPicPr preferRelativeResize="0"/>
          <p:nvPr/>
        </p:nvPicPr>
        <p:blipFill rotWithShape="1">
          <a:blip r:embed="rId5">
            <a:alphaModFix/>
          </a:blip>
          <a:srcRect/>
          <a:stretch/>
        </p:blipFill>
        <p:spPr>
          <a:xfrm>
            <a:off x="0" y="0"/>
            <a:ext cx="932250" cy="932250"/>
          </a:xfrm>
          <a:prstGeom prst="rect">
            <a:avLst/>
          </a:prstGeom>
          <a:noFill/>
          <a:ln>
            <a:noFill/>
          </a:ln>
        </p:spPr>
      </p:pic>
      <p:pic>
        <p:nvPicPr>
          <p:cNvPr id="256" name="Google Shape;256;p38"/>
          <p:cNvPicPr preferRelativeResize="0"/>
          <p:nvPr/>
        </p:nvPicPr>
        <p:blipFill rotWithShape="1">
          <a:blip r:embed="rId5">
            <a:alphaModFix/>
          </a:blip>
          <a:srcRect/>
          <a:stretch/>
        </p:blipFill>
        <p:spPr>
          <a:xfrm>
            <a:off x="8326050" y="0"/>
            <a:ext cx="866774" cy="866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gtEl>
                                        <p:attrNameLst>
                                          <p:attrName>style.visibility</p:attrName>
                                        </p:attrNameLst>
                                      </p:cBhvr>
                                      <p:to>
                                        <p:strVal val="visible"/>
                                      </p:to>
                                    </p:set>
                                    <p:animEffect transition="in" filter="fade">
                                      <p:cBhvr>
                                        <p:cTn id="12"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5"/>
          <p:cNvSpPr txBox="1"/>
          <p:nvPr/>
        </p:nvSpPr>
        <p:spPr>
          <a:xfrm>
            <a:off x="828325" y="495005"/>
            <a:ext cx="4191300" cy="4153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2400" b="1">
                <a:solidFill>
                  <a:srgbClr val="1C4587"/>
                </a:solidFill>
                <a:latin typeface="Open Sans"/>
                <a:ea typeface="Open Sans"/>
                <a:cs typeface="Open Sans"/>
                <a:sym typeface="Open Sans"/>
              </a:rPr>
              <a:t>Other Cancer Services in Rotherham external to Citizens Advice</a:t>
            </a:r>
            <a:endParaRPr b="1">
              <a:solidFill>
                <a:srgbClr val="1C4587"/>
              </a:solidFill>
            </a:endParaRPr>
          </a:p>
        </p:txBody>
      </p:sp>
      <p:pic>
        <p:nvPicPr>
          <p:cNvPr id="435" name="Google Shape;435;p65"/>
          <p:cNvPicPr preferRelativeResize="0"/>
          <p:nvPr/>
        </p:nvPicPr>
        <p:blipFill>
          <a:blip r:embed="rId3">
            <a:alphaModFix/>
          </a:blip>
          <a:stretch>
            <a:fillRect/>
          </a:stretch>
        </p:blipFill>
        <p:spPr>
          <a:xfrm>
            <a:off x="5521934" y="1659850"/>
            <a:ext cx="3272700" cy="3061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6"/>
          <p:cNvSpPr txBox="1"/>
          <p:nvPr/>
        </p:nvSpPr>
        <p:spPr>
          <a:xfrm>
            <a:off x="2561100" y="3881400"/>
            <a:ext cx="65829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t>Age UK Rotherham offers a free and confidential information and advice service for older people, their families and carers. They can also support in completing forms.</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GB" sz="900"/>
              <a:t>Telephone Advice calling 01709 835 214 or email: info@ageukrotherham.org</a:t>
            </a:r>
            <a:endParaRPr sz="900"/>
          </a:p>
          <a:p>
            <a:pPr marL="0" lvl="0" indent="0" algn="l" rtl="0">
              <a:spcBef>
                <a:spcPts val="0"/>
              </a:spcBef>
              <a:spcAft>
                <a:spcPts val="0"/>
              </a:spcAft>
              <a:buNone/>
            </a:pPr>
            <a:endParaRPr sz="900"/>
          </a:p>
        </p:txBody>
      </p:sp>
      <p:sp>
        <p:nvSpPr>
          <p:cNvPr id="441" name="Google Shape;441;p66"/>
          <p:cNvSpPr txBox="1"/>
          <p:nvPr/>
        </p:nvSpPr>
        <p:spPr>
          <a:xfrm>
            <a:off x="128425" y="2164075"/>
            <a:ext cx="5335500" cy="1154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a:t>Specific services include, applying for benefits including the completion of  application forms, means tested benefit calculations, challenging benefits decisions and tribunal, representation, accessing Macmillan and other charitable grants, applying for blue badges and help with bereavement benefits.</a:t>
            </a:r>
            <a:endParaRPr sz="900"/>
          </a:p>
          <a:p>
            <a:pPr marL="0" lvl="0" indent="0" algn="r" rtl="0">
              <a:spcBef>
                <a:spcPts val="0"/>
              </a:spcBef>
              <a:spcAft>
                <a:spcPts val="0"/>
              </a:spcAft>
              <a:buNone/>
            </a:pPr>
            <a:endParaRPr sz="900"/>
          </a:p>
          <a:p>
            <a:pPr marL="0" lvl="0" indent="0" algn="r" rtl="0">
              <a:spcBef>
                <a:spcPts val="0"/>
              </a:spcBef>
              <a:spcAft>
                <a:spcPts val="0"/>
              </a:spcAft>
              <a:buNone/>
            </a:pPr>
            <a:r>
              <a:rPr lang="en-GB" sz="900"/>
              <a:t>Access to the service is by referral from any health professional or self referral.</a:t>
            </a:r>
            <a:endParaRPr sz="900"/>
          </a:p>
          <a:p>
            <a:pPr marL="0" lvl="0" indent="0" algn="r" rtl="0">
              <a:spcBef>
                <a:spcPts val="0"/>
              </a:spcBef>
              <a:spcAft>
                <a:spcPts val="0"/>
              </a:spcAft>
              <a:buNone/>
            </a:pPr>
            <a:r>
              <a:rPr lang="en-GB" sz="900"/>
              <a:t>01709 823645 / macmillanwelfarerights@rotherham.gov.uk</a:t>
            </a:r>
            <a:endParaRPr sz="900"/>
          </a:p>
          <a:p>
            <a:pPr marL="0" lvl="0" indent="0" algn="r" rtl="0">
              <a:spcBef>
                <a:spcPts val="0"/>
              </a:spcBef>
              <a:spcAft>
                <a:spcPts val="0"/>
              </a:spcAft>
              <a:buNone/>
            </a:pPr>
            <a:endParaRPr sz="900"/>
          </a:p>
        </p:txBody>
      </p:sp>
      <p:sp>
        <p:nvSpPr>
          <p:cNvPr id="442" name="Google Shape;442;p66"/>
          <p:cNvSpPr txBox="1"/>
          <p:nvPr/>
        </p:nvSpPr>
        <p:spPr>
          <a:xfrm>
            <a:off x="5182675" y="0"/>
            <a:ext cx="3000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b="1">
                <a:solidFill>
                  <a:srgbClr val="1C4587"/>
                </a:solidFill>
                <a:latin typeface="Open Sans"/>
                <a:ea typeface="Open Sans"/>
                <a:cs typeface="Open Sans"/>
                <a:sym typeface="Open Sans"/>
              </a:rPr>
              <a:t>Financial </a:t>
            </a:r>
            <a:endParaRPr/>
          </a:p>
        </p:txBody>
      </p:sp>
      <p:pic>
        <p:nvPicPr>
          <p:cNvPr id="443" name="Google Shape;443;p66"/>
          <p:cNvPicPr preferRelativeResize="0"/>
          <p:nvPr/>
        </p:nvPicPr>
        <p:blipFill>
          <a:blip r:embed="rId3">
            <a:alphaModFix/>
          </a:blip>
          <a:stretch>
            <a:fillRect/>
          </a:stretch>
        </p:blipFill>
        <p:spPr>
          <a:xfrm>
            <a:off x="5463928" y="1942500"/>
            <a:ext cx="3589374" cy="1493425"/>
          </a:xfrm>
          <a:prstGeom prst="rect">
            <a:avLst/>
          </a:prstGeom>
          <a:noFill/>
          <a:ln>
            <a:noFill/>
          </a:ln>
        </p:spPr>
      </p:pic>
      <p:pic>
        <p:nvPicPr>
          <p:cNvPr id="444" name="Google Shape;444;p66"/>
          <p:cNvPicPr preferRelativeResize="0"/>
          <p:nvPr/>
        </p:nvPicPr>
        <p:blipFill>
          <a:blip r:embed="rId4">
            <a:alphaModFix/>
          </a:blip>
          <a:stretch>
            <a:fillRect/>
          </a:stretch>
        </p:blipFill>
        <p:spPr>
          <a:xfrm>
            <a:off x="471675" y="3739500"/>
            <a:ext cx="2089420" cy="911600"/>
          </a:xfrm>
          <a:prstGeom prst="rect">
            <a:avLst/>
          </a:prstGeom>
          <a:noFill/>
          <a:ln>
            <a:noFill/>
          </a:ln>
        </p:spPr>
      </p:pic>
      <p:sp>
        <p:nvSpPr>
          <p:cNvPr id="445" name="Google Shape;445;p66"/>
          <p:cNvSpPr txBox="1"/>
          <p:nvPr/>
        </p:nvSpPr>
        <p:spPr>
          <a:xfrm>
            <a:off x="2917475" y="758138"/>
            <a:ext cx="6154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t>Citizens Advice Rotherham &amp; District provides free, independent, confidential and impartial advice to everyone on their rights and responsibilities. Range of service to support client financial needs. </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GB" sz="900"/>
              <a:t>Telephone Advice by calling 0808 278 7911 Or 01709 515680 </a:t>
            </a:r>
            <a:endParaRPr sz="900"/>
          </a:p>
        </p:txBody>
      </p:sp>
      <p:pic>
        <p:nvPicPr>
          <p:cNvPr id="446" name="Google Shape;446;p66"/>
          <p:cNvPicPr preferRelativeResize="0"/>
          <p:nvPr/>
        </p:nvPicPr>
        <p:blipFill>
          <a:blip r:embed="rId5">
            <a:alphaModFix/>
          </a:blip>
          <a:stretch>
            <a:fillRect/>
          </a:stretch>
        </p:blipFill>
        <p:spPr>
          <a:xfrm>
            <a:off x="353175" y="512131"/>
            <a:ext cx="3387633" cy="1230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67"/>
          <p:cNvPicPr preferRelativeResize="0"/>
          <p:nvPr/>
        </p:nvPicPr>
        <p:blipFill>
          <a:blip r:embed="rId3">
            <a:alphaModFix/>
          </a:blip>
          <a:stretch>
            <a:fillRect/>
          </a:stretch>
        </p:blipFill>
        <p:spPr>
          <a:xfrm>
            <a:off x="152400" y="152400"/>
            <a:ext cx="3946000" cy="1221825"/>
          </a:xfrm>
          <a:prstGeom prst="rect">
            <a:avLst/>
          </a:prstGeom>
          <a:noFill/>
          <a:ln>
            <a:noFill/>
          </a:ln>
        </p:spPr>
      </p:pic>
      <p:pic>
        <p:nvPicPr>
          <p:cNvPr id="452" name="Google Shape;452;p67"/>
          <p:cNvPicPr preferRelativeResize="0"/>
          <p:nvPr/>
        </p:nvPicPr>
        <p:blipFill rotWithShape="1">
          <a:blip r:embed="rId4">
            <a:alphaModFix/>
          </a:blip>
          <a:srcRect l="9189" t="29660" b="32670"/>
          <a:stretch/>
        </p:blipFill>
        <p:spPr>
          <a:xfrm>
            <a:off x="4221350" y="2141400"/>
            <a:ext cx="4922650" cy="2041976"/>
          </a:xfrm>
          <a:prstGeom prst="rect">
            <a:avLst/>
          </a:prstGeom>
          <a:noFill/>
          <a:ln>
            <a:noFill/>
          </a:ln>
        </p:spPr>
      </p:pic>
      <p:sp>
        <p:nvSpPr>
          <p:cNvPr id="453" name="Google Shape;453;p67"/>
          <p:cNvSpPr txBox="1"/>
          <p:nvPr/>
        </p:nvSpPr>
        <p:spPr>
          <a:xfrm>
            <a:off x="152400" y="1374225"/>
            <a:ext cx="7992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Patients with active, progressive and advanced terminal disease are eligible for hospice services. This includes patients with both malignant disease and non-malignant diseases for example, cancer, heart disease, lung disease and neurological diseases. Hospice services include Day Hospice, Hospice Community Team and Inpatient Unit.</a:t>
            </a:r>
            <a:endParaRPr/>
          </a:p>
          <a:p>
            <a:pPr marL="0" lvl="0" indent="0" algn="l" rtl="0">
              <a:spcBef>
                <a:spcPts val="0"/>
              </a:spcBef>
              <a:spcAft>
                <a:spcPts val="0"/>
              </a:spcAft>
              <a:buNone/>
            </a:pPr>
            <a:endParaRPr/>
          </a:p>
          <a:p>
            <a:pPr marL="0" lvl="0" indent="0" algn="l" rtl="0">
              <a:spcBef>
                <a:spcPts val="0"/>
              </a:spcBef>
              <a:spcAft>
                <a:spcPts val="0"/>
              </a:spcAft>
              <a:buNone/>
            </a:pPr>
            <a:r>
              <a:rPr lang="en-GB"/>
              <a:t>Referrals depend on the service required</a:t>
            </a:r>
            <a:endParaRPr/>
          </a:p>
        </p:txBody>
      </p:sp>
      <p:sp>
        <p:nvSpPr>
          <p:cNvPr id="454" name="Google Shape;454;p67"/>
          <p:cNvSpPr txBox="1"/>
          <p:nvPr/>
        </p:nvSpPr>
        <p:spPr>
          <a:xfrm>
            <a:off x="0" y="3732550"/>
            <a:ext cx="9144000" cy="1262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a:t>Rotherham Cancer Care Centre has been supporting local people who have cancer or have been affected by cancer. Through one to one assessment they give people time to talk about their fears and concerns and provide complementary therapies and/or counselling to improve quality of life which is are free</a:t>
            </a:r>
            <a:endParaRPr/>
          </a:p>
          <a:p>
            <a:pPr marL="0" lvl="0" indent="0" algn="r" rtl="0">
              <a:spcBef>
                <a:spcPts val="0"/>
              </a:spcBef>
              <a:spcAft>
                <a:spcPts val="0"/>
              </a:spcAft>
              <a:buNone/>
            </a:pPr>
            <a:endParaRPr/>
          </a:p>
          <a:p>
            <a:pPr marL="0" lvl="0" indent="0" algn="r" rtl="0">
              <a:spcBef>
                <a:spcPts val="0"/>
              </a:spcBef>
              <a:spcAft>
                <a:spcPts val="0"/>
              </a:spcAft>
              <a:buNone/>
            </a:pPr>
            <a:r>
              <a:rPr lang="en-GB"/>
              <a:t>Must have an assessment before accessing service and can self refer.</a:t>
            </a:r>
            <a:endParaRPr/>
          </a:p>
        </p:txBody>
      </p:sp>
      <p:sp>
        <p:nvSpPr>
          <p:cNvPr id="455" name="Google Shape;455;p67"/>
          <p:cNvSpPr txBox="1"/>
          <p:nvPr/>
        </p:nvSpPr>
        <p:spPr>
          <a:xfrm>
            <a:off x="5182675" y="0"/>
            <a:ext cx="3000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b="1">
                <a:solidFill>
                  <a:srgbClr val="1C4587"/>
                </a:solidFill>
                <a:latin typeface="Open Sans"/>
                <a:ea typeface="Open Sans"/>
                <a:cs typeface="Open Sans"/>
                <a:sym typeface="Open Sans"/>
              </a:rPr>
              <a:t>Support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8"/>
          <p:cNvSpPr txBox="1"/>
          <p:nvPr/>
        </p:nvSpPr>
        <p:spPr>
          <a:xfrm>
            <a:off x="5399650" y="0"/>
            <a:ext cx="3000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b="1">
                <a:solidFill>
                  <a:srgbClr val="1C4587"/>
                </a:solidFill>
                <a:latin typeface="Open Sans"/>
                <a:ea typeface="Open Sans"/>
                <a:cs typeface="Open Sans"/>
                <a:sym typeface="Open Sans"/>
              </a:rPr>
              <a:t>Physical Activity </a:t>
            </a:r>
            <a:endParaRPr/>
          </a:p>
        </p:txBody>
      </p:sp>
      <p:pic>
        <p:nvPicPr>
          <p:cNvPr id="461" name="Google Shape;461;p68"/>
          <p:cNvPicPr preferRelativeResize="0"/>
          <p:nvPr/>
        </p:nvPicPr>
        <p:blipFill rotWithShape="1">
          <a:blip r:embed="rId3">
            <a:alphaModFix/>
          </a:blip>
          <a:srcRect t="17696" b="21696"/>
          <a:stretch/>
        </p:blipFill>
        <p:spPr>
          <a:xfrm>
            <a:off x="0" y="554100"/>
            <a:ext cx="3104550" cy="1879075"/>
          </a:xfrm>
          <a:prstGeom prst="rect">
            <a:avLst/>
          </a:prstGeom>
          <a:noFill/>
          <a:ln>
            <a:noFill/>
          </a:ln>
        </p:spPr>
      </p:pic>
      <p:sp>
        <p:nvSpPr>
          <p:cNvPr id="462" name="Google Shape;462;p68"/>
          <p:cNvSpPr txBox="1"/>
          <p:nvPr/>
        </p:nvSpPr>
        <p:spPr>
          <a:xfrm>
            <a:off x="3145525" y="676225"/>
            <a:ext cx="59046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Exercise Rehabilitation classes are </a:t>
            </a:r>
            <a:r>
              <a:rPr lang="en-GB"/>
              <a:t>to tackle and overcome the barriers people face in accessing high quality, safe physical activity, and exercise. The trainers utilise their knowledge, experience and understanding to create specialist exercise programmes for people with cancer and other long term health condition. </a:t>
            </a:r>
            <a:endParaRPr/>
          </a:p>
          <a:p>
            <a:pPr marL="0" lvl="0" indent="0" algn="l" rtl="0">
              <a:spcBef>
                <a:spcPts val="0"/>
              </a:spcBef>
              <a:spcAft>
                <a:spcPts val="0"/>
              </a:spcAft>
              <a:buClr>
                <a:schemeClr val="dk1"/>
              </a:buClr>
              <a:buSzPts val="1100"/>
              <a:buFont typeface="Arial"/>
              <a:buNone/>
            </a:pPr>
            <a:r>
              <a:rPr lang="en-GB"/>
              <a:t>Tuesdays &amp; Thursday 09:30 – 10:30 &amp; Tuesday 15:00 - 16:00</a:t>
            </a:r>
            <a:endParaRPr/>
          </a:p>
          <a:p>
            <a:pPr marL="0" lvl="0" indent="0" algn="l" rtl="0">
              <a:spcBef>
                <a:spcPts val="0"/>
              </a:spcBef>
              <a:spcAft>
                <a:spcPts val="0"/>
              </a:spcAft>
              <a:buNone/>
            </a:pPr>
            <a:endParaRPr/>
          </a:p>
          <a:p>
            <a:pPr marL="0" lvl="0" indent="0" algn="l" rtl="0">
              <a:spcBef>
                <a:spcPts val="0"/>
              </a:spcBef>
              <a:spcAft>
                <a:spcPts val="0"/>
              </a:spcAft>
              <a:buNone/>
            </a:pPr>
            <a:r>
              <a:rPr lang="en-GB"/>
              <a:t>Exercise Rehabilitation classes cannot be booked, and a GP referral is required to attend.</a:t>
            </a:r>
            <a:endParaRPr/>
          </a:p>
        </p:txBody>
      </p:sp>
      <p:pic>
        <p:nvPicPr>
          <p:cNvPr id="463" name="Google Shape;463;p68"/>
          <p:cNvPicPr preferRelativeResize="0"/>
          <p:nvPr/>
        </p:nvPicPr>
        <p:blipFill>
          <a:blip r:embed="rId4">
            <a:alphaModFix/>
          </a:blip>
          <a:stretch>
            <a:fillRect/>
          </a:stretch>
        </p:blipFill>
        <p:spPr>
          <a:xfrm>
            <a:off x="6342550" y="3179325"/>
            <a:ext cx="2707575" cy="1208000"/>
          </a:xfrm>
          <a:prstGeom prst="rect">
            <a:avLst/>
          </a:prstGeom>
          <a:noFill/>
          <a:ln>
            <a:noFill/>
          </a:ln>
        </p:spPr>
      </p:pic>
      <p:sp>
        <p:nvSpPr>
          <p:cNvPr id="464" name="Google Shape;464;p68"/>
          <p:cNvSpPr txBox="1"/>
          <p:nvPr/>
        </p:nvSpPr>
        <p:spPr>
          <a:xfrm>
            <a:off x="0" y="3179325"/>
            <a:ext cx="59046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Living with and beyond cancer programme has a clear aim, to ensure anyone who has been affected by cancer has a safe, welcoming, friendly and fun environment where they can get back to being them. The circuit-based classes can be done seated or standing, and everyone is encouraged to take things at their own pace. </a:t>
            </a:r>
            <a:endParaRPr/>
          </a:p>
          <a:p>
            <a:pPr marL="0" lvl="0" indent="0" algn="l" rtl="0">
              <a:spcBef>
                <a:spcPts val="0"/>
              </a:spcBef>
              <a:spcAft>
                <a:spcPts val="0"/>
              </a:spcAft>
              <a:buNone/>
            </a:pPr>
            <a:r>
              <a:rPr lang="en-GB"/>
              <a:t>Mondays 11:00-12:00 </a:t>
            </a:r>
            <a:endParaRPr/>
          </a:p>
          <a:p>
            <a:pPr marL="0" lvl="0" indent="0" algn="l" rtl="0">
              <a:spcBef>
                <a:spcPts val="0"/>
              </a:spcBef>
              <a:spcAft>
                <a:spcPts val="0"/>
              </a:spcAft>
              <a:buNone/>
            </a:pPr>
            <a:endParaRPr/>
          </a:p>
          <a:p>
            <a:pPr marL="0" lvl="0" indent="0" algn="l" rtl="0">
              <a:spcBef>
                <a:spcPts val="0"/>
              </a:spcBef>
              <a:spcAft>
                <a:spcPts val="0"/>
              </a:spcAft>
              <a:buNone/>
            </a:pPr>
            <a:r>
              <a:rPr lang="en-GB"/>
              <a:t>Number of referral pathways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9"/>
          <p:cNvSpPr txBox="1"/>
          <p:nvPr/>
        </p:nvSpPr>
        <p:spPr>
          <a:xfrm>
            <a:off x="1084475" y="0"/>
            <a:ext cx="6835800" cy="73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2400" b="1">
                <a:solidFill>
                  <a:srgbClr val="1C4587"/>
                </a:solidFill>
                <a:latin typeface="Open Sans"/>
                <a:ea typeface="Open Sans"/>
                <a:cs typeface="Open Sans"/>
                <a:sym typeface="Open Sans"/>
              </a:rPr>
              <a:t>Cancer Support in Surrounding Areas: Sheffield</a:t>
            </a:r>
            <a:endParaRPr b="1">
              <a:solidFill>
                <a:srgbClr val="1C4587"/>
              </a:solidFill>
            </a:endParaRPr>
          </a:p>
        </p:txBody>
      </p:sp>
      <p:pic>
        <p:nvPicPr>
          <p:cNvPr id="470" name="Google Shape;470;p69"/>
          <p:cNvPicPr preferRelativeResize="0"/>
          <p:nvPr/>
        </p:nvPicPr>
        <p:blipFill>
          <a:blip r:embed="rId3">
            <a:alphaModFix/>
          </a:blip>
          <a:stretch>
            <a:fillRect/>
          </a:stretch>
        </p:blipFill>
        <p:spPr>
          <a:xfrm>
            <a:off x="0" y="794413"/>
            <a:ext cx="2689425" cy="1148975"/>
          </a:xfrm>
          <a:prstGeom prst="rect">
            <a:avLst/>
          </a:prstGeom>
          <a:noFill/>
          <a:ln>
            <a:noFill/>
          </a:ln>
        </p:spPr>
      </p:pic>
      <p:sp>
        <p:nvSpPr>
          <p:cNvPr id="471" name="Google Shape;471;p69"/>
          <p:cNvSpPr txBox="1"/>
          <p:nvPr/>
        </p:nvSpPr>
        <p:spPr>
          <a:xfrm>
            <a:off x="0" y="2003400"/>
            <a:ext cx="31251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Weston Park Cancer Charity is here to face cancer with you. The services, advice, therapies and support are for you and the people close to you, helping everyone to live with and beyond cancer.</a:t>
            </a:r>
            <a:endParaRPr sz="1200"/>
          </a:p>
          <a:p>
            <a:pPr marL="457200" lvl="0" indent="-304800" algn="l" rtl="0">
              <a:spcBef>
                <a:spcPts val="0"/>
              </a:spcBef>
              <a:spcAft>
                <a:spcPts val="0"/>
              </a:spcAft>
              <a:buSzPts val="1200"/>
              <a:buChar char="●"/>
            </a:pPr>
            <a:r>
              <a:rPr lang="en-GB" sz="1200"/>
              <a:t>Cancer support</a:t>
            </a:r>
            <a:endParaRPr sz="1200"/>
          </a:p>
          <a:p>
            <a:pPr marL="457200" lvl="0" indent="-304800" algn="l" rtl="0">
              <a:spcBef>
                <a:spcPts val="0"/>
              </a:spcBef>
              <a:spcAft>
                <a:spcPts val="0"/>
              </a:spcAft>
              <a:buSzPts val="1200"/>
              <a:buChar char="●"/>
            </a:pPr>
            <a:r>
              <a:rPr lang="en-GB" sz="1200"/>
              <a:t>Managing physically</a:t>
            </a:r>
            <a:endParaRPr sz="1200"/>
          </a:p>
          <a:p>
            <a:pPr marL="457200" lvl="0" indent="-304800" algn="l" rtl="0">
              <a:spcBef>
                <a:spcPts val="0"/>
              </a:spcBef>
              <a:spcAft>
                <a:spcPts val="0"/>
              </a:spcAft>
              <a:buSzPts val="1200"/>
              <a:buChar char="●"/>
            </a:pPr>
            <a:r>
              <a:rPr lang="en-GB" sz="1200"/>
              <a:t>Managing financially</a:t>
            </a:r>
            <a:endParaRPr sz="1200"/>
          </a:p>
          <a:p>
            <a:pPr marL="457200" lvl="0" indent="-304800" algn="l" rtl="0">
              <a:spcBef>
                <a:spcPts val="0"/>
              </a:spcBef>
              <a:spcAft>
                <a:spcPts val="0"/>
              </a:spcAft>
              <a:buSzPts val="1200"/>
              <a:buChar char="●"/>
            </a:pPr>
            <a:r>
              <a:rPr lang="en-GB" sz="1200"/>
              <a:t>Managing emotionally</a:t>
            </a:r>
            <a:endParaRPr sz="1200"/>
          </a:p>
          <a:p>
            <a:pPr marL="457200" lvl="0" indent="-304800" algn="l" rtl="0">
              <a:spcBef>
                <a:spcPts val="0"/>
              </a:spcBef>
              <a:spcAft>
                <a:spcPts val="0"/>
              </a:spcAft>
              <a:buSzPts val="1200"/>
              <a:buChar char="●"/>
            </a:pPr>
            <a:r>
              <a:rPr lang="en-GB" sz="1200"/>
              <a:t>Managing practically</a:t>
            </a:r>
            <a:endParaRPr sz="1200"/>
          </a:p>
          <a:p>
            <a:pPr marL="457200" lvl="0" indent="-304800" algn="l" rtl="0">
              <a:spcBef>
                <a:spcPts val="0"/>
              </a:spcBef>
              <a:spcAft>
                <a:spcPts val="0"/>
              </a:spcAft>
              <a:buSzPts val="1200"/>
              <a:buChar char="●"/>
            </a:pPr>
            <a:r>
              <a:rPr lang="en-GB" sz="1200"/>
              <a:t>Transport service</a:t>
            </a:r>
            <a:endParaRPr sz="1200"/>
          </a:p>
          <a:p>
            <a:pPr marL="457200" lvl="0" indent="0" algn="l" rtl="0">
              <a:spcBef>
                <a:spcPts val="0"/>
              </a:spcBef>
              <a:spcAft>
                <a:spcPts val="0"/>
              </a:spcAft>
              <a:buNone/>
            </a:pPr>
            <a:endParaRPr sz="1200"/>
          </a:p>
          <a:p>
            <a:pPr marL="457200" lvl="0" indent="0" algn="l" rtl="0">
              <a:spcBef>
                <a:spcPts val="0"/>
              </a:spcBef>
              <a:spcAft>
                <a:spcPts val="0"/>
              </a:spcAft>
              <a:buNone/>
            </a:pPr>
            <a:endParaRPr sz="1200"/>
          </a:p>
          <a:p>
            <a:pPr marL="0" lvl="0" indent="0" algn="l" rtl="0">
              <a:spcBef>
                <a:spcPts val="0"/>
              </a:spcBef>
              <a:spcAft>
                <a:spcPts val="0"/>
              </a:spcAft>
              <a:buNone/>
            </a:pPr>
            <a:r>
              <a:rPr lang="en-GB" sz="1200"/>
              <a:t>charityteam@wpcancercharity.org.uk</a:t>
            </a:r>
            <a:endParaRPr sz="1200"/>
          </a:p>
          <a:p>
            <a:pPr marL="0" lvl="0" indent="0" algn="l" rtl="0">
              <a:spcBef>
                <a:spcPts val="0"/>
              </a:spcBef>
              <a:spcAft>
                <a:spcPts val="0"/>
              </a:spcAft>
              <a:buNone/>
            </a:pPr>
            <a:r>
              <a:rPr lang="en-GB" sz="1200"/>
              <a:t>0114 553 3330</a:t>
            </a:r>
            <a:endParaRPr sz="1200"/>
          </a:p>
          <a:p>
            <a:pPr marL="0" lvl="0" indent="0" algn="l" rtl="0">
              <a:spcBef>
                <a:spcPts val="0"/>
              </a:spcBef>
              <a:spcAft>
                <a:spcPts val="0"/>
              </a:spcAft>
              <a:buNone/>
            </a:pPr>
            <a:endParaRPr sz="1200"/>
          </a:p>
        </p:txBody>
      </p:sp>
      <p:pic>
        <p:nvPicPr>
          <p:cNvPr id="472" name="Google Shape;472;p69"/>
          <p:cNvPicPr preferRelativeResize="0"/>
          <p:nvPr/>
        </p:nvPicPr>
        <p:blipFill>
          <a:blip r:embed="rId4">
            <a:alphaModFix/>
          </a:blip>
          <a:stretch>
            <a:fillRect/>
          </a:stretch>
        </p:blipFill>
        <p:spPr>
          <a:xfrm>
            <a:off x="3437375" y="893075"/>
            <a:ext cx="1668550" cy="951650"/>
          </a:xfrm>
          <a:prstGeom prst="rect">
            <a:avLst/>
          </a:prstGeom>
          <a:noFill/>
          <a:ln>
            <a:noFill/>
          </a:ln>
        </p:spPr>
      </p:pic>
      <p:sp>
        <p:nvSpPr>
          <p:cNvPr id="473" name="Google Shape;473;p69"/>
          <p:cNvSpPr txBox="1"/>
          <p:nvPr/>
        </p:nvSpPr>
        <p:spPr>
          <a:xfrm>
            <a:off x="3125100" y="2003400"/>
            <a:ext cx="3125100" cy="29400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Char char="●"/>
            </a:pPr>
            <a:r>
              <a:rPr lang="en-GB" sz="1200"/>
              <a:t>Support, Counselling and Complementary Therapies.</a:t>
            </a:r>
            <a:endParaRPr sz="1200"/>
          </a:p>
          <a:p>
            <a:pPr marL="457200" lvl="0" indent="-304800" algn="l" rtl="0">
              <a:spcBef>
                <a:spcPts val="0"/>
              </a:spcBef>
              <a:spcAft>
                <a:spcPts val="0"/>
              </a:spcAft>
              <a:buSzPts val="1200"/>
              <a:buChar char="●"/>
            </a:pPr>
            <a:r>
              <a:rPr lang="en-GB" sz="1200"/>
              <a:t>Specialist services for Children and Young people.</a:t>
            </a:r>
            <a:endParaRPr sz="1200"/>
          </a:p>
          <a:p>
            <a:pPr marL="457200" lvl="0" indent="-304800" algn="l" rtl="0">
              <a:spcBef>
                <a:spcPts val="0"/>
              </a:spcBef>
              <a:spcAft>
                <a:spcPts val="0"/>
              </a:spcAft>
              <a:buSzPts val="1200"/>
              <a:buChar char="●"/>
            </a:pPr>
            <a:r>
              <a:rPr lang="en-GB" sz="1200"/>
              <a:t>Courses and classes to introduce simple, effective techniques to help people feel calmer, more relaxed and in control.</a:t>
            </a:r>
            <a:endParaRPr sz="1200"/>
          </a:p>
          <a:p>
            <a:pPr marL="457200" lvl="0" indent="0" algn="l" rtl="0">
              <a:spcBef>
                <a:spcPts val="0"/>
              </a:spcBef>
              <a:spcAft>
                <a:spcPts val="0"/>
              </a:spcAft>
              <a:buNone/>
            </a:pPr>
            <a:endParaRPr sz="1100"/>
          </a:p>
          <a:p>
            <a:pPr marL="0" lvl="0" indent="0" algn="l" rtl="0">
              <a:spcBef>
                <a:spcPts val="0"/>
              </a:spcBef>
              <a:spcAft>
                <a:spcPts val="0"/>
              </a:spcAft>
              <a:buNone/>
            </a:pPr>
            <a:r>
              <a:rPr lang="en-GB" sz="1200"/>
              <a:t>Fill in a online form or call 0114 2784600. They are a self-referral service (you don’t need to be referred by a healthcare professional) and they aim to see you within 5 working days of you making contact with them </a:t>
            </a:r>
            <a:endParaRPr sz="1200"/>
          </a:p>
        </p:txBody>
      </p:sp>
      <p:sp>
        <p:nvSpPr>
          <p:cNvPr id="474" name="Google Shape;474;p69"/>
          <p:cNvSpPr txBox="1"/>
          <p:nvPr/>
        </p:nvSpPr>
        <p:spPr>
          <a:xfrm>
            <a:off x="6414000" y="1995750"/>
            <a:ext cx="26004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Fans FC is a programme designed to support those diagnosed with, affected by, or to help prevent, cancer. In partnership with the Premier League Charitable Fund and Weston Park Cancer Charity there Fans FC programme aims to provide FREE mental and physical support to those that need it.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GB" sz="1200"/>
              <a:t>contact </a:t>
            </a:r>
            <a:r>
              <a:rPr lang="en-GB" sz="1200" u="sng">
                <a:solidFill>
                  <a:schemeClr val="hlink"/>
                </a:solidFill>
                <a:hlinkClick r:id="rId5"/>
              </a:rPr>
              <a:t>health@sufc-community.co.uk</a:t>
            </a:r>
            <a:r>
              <a:rPr lang="en-GB" sz="1200"/>
              <a:t> or fill in online registration </a:t>
            </a:r>
            <a:endParaRPr sz="1200"/>
          </a:p>
        </p:txBody>
      </p:sp>
      <p:pic>
        <p:nvPicPr>
          <p:cNvPr id="475" name="Google Shape;475;p69"/>
          <p:cNvPicPr preferRelativeResize="0"/>
          <p:nvPr/>
        </p:nvPicPr>
        <p:blipFill>
          <a:blip r:embed="rId6">
            <a:alphaModFix/>
          </a:blip>
          <a:stretch>
            <a:fillRect/>
          </a:stretch>
        </p:blipFill>
        <p:spPr>
          <a:xfrm>
            <a:off x="6536950" y="790579"/>
            <a:ext cx="1903479" cy="11489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0"/>
          <p:cNvSpPr txBox="1"/>
          <p:nvPr/>
        </p:nvSpPr>
        <p:spPr>
          <a:xfrm>
            <a:off x="1084475" y="0"/>
            <a:ext cx="6835800" cy="73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2400" b="1">
                <a:solidFill>
                  <a:srgbClr val="1C4587"/>
                </a:solidFill>
                <a:latin typeface="Open Sans"/>
                <a:ea typeface="Open Sans"/>
                <a:cs typeface="Open Sans"/>
                <a:sym typeface="Open Sans"/>
              </a:rPr>
              <a:t>Cancer Support in Surrounding Areas:</a:t>
            </a:r>
            <a:endParaRPr sz="2400" b="1">
              <a:solidFill>
                <a:srgbClr val="1C4587"/>
              </a:solidFill>
              <a:latin typeface="Open Sans"/>
              <a:ea typeface="Open Sans"/>
              <a:cs typeface="Open Sans"/>
              <a:sym typeface="Open Sans"/>
            </a:endParaRPr>
          </a:p>
          <a:p>
            <a:pPr marL="0" lvl="0" indent="0" algn="ctr" rtl="0">
              <a:lnSpc>
                <a:spcPct val="100000"/>
              </a:lnSpc>
              <a:spcBef>
                <a:spcPts val="0"/>
              </a:spcBef>
              <a:spcAft>
                <a:spcPts val="0"/>
              </a:spcAft>
              <a:buNone/>
            </a:pPr>
            <a:r>
              <a:rPr lang="en-GB" sz="2400" b="1">
                <a:solidFill>
                  <a:srgbClr val="1C4587"/>
                </a:solidFill>
                <a:latin typeface="Open Sans"/>
                <a:ea typeface="Open Sans"/>
                <a:cs typeface="Open Sans"/>
                <a:sym typeface="Open Sans"/>
              </a:rPr>
              <a:t>Doncaster</a:t>
            </a:r>
            <a:endParaRPr sz="2400" b="1">
              <a:solidFill>
                <a:srgbClr val="1C4587"/>
              </a:solidFill>
              <a:latin typeface="Open Sans"/>
              <a:ea typeface="Open Sans"/>
              <a:cs typeface="Open Sans"/>
              <a:sym typeface="Open Sans"/>
            </a:endParaRPr>
          </a:p>
        </p:txBody>
      </p:sp>
      <p:sp>
        <p:nvSpPr>
          <p:cNvPr id="481" name="Google Shape;481;p70"/>
          <p:cNvSpPr txBox="1"/>
          <p:nvPr/>
        </p:nvSpPr>
        <p:spPr>
          <a:xfrm>
            <a:off x="40625" y="2095850"/>
            <a:ext cx="25206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Aurora is a local charity providing free cancer support at centres and online in Bassetlaw, Doncaster and Mexborough. They can help with emotional support, beauty therapy, hair care, exercise, nutrition, courses &amp; workshops and support groups.</a:t>
            </a:r>
            <a:endParaRPr sz="1200"/>
          </a:p>
          <a:p>
            <a:pPr marL="0" lvl="0" indent="0" algn="l" rtl="0">
              <a:spcBef>
                <a:spcPts val="0"/>
              </a:spcBef>
              <a:spcAft>
                <a:spcPts val="0"/>
              </a:spcAft>
              <a:buNone/>
            </a:pPr>
            <a:endParaRPr sz="1200"/>
          </a:p>
          <a:p>
            <a:pPr marL="0" lvl="0" indent="0" algn="l" rtl="0">
              <a:spcBef>
                <a:spcPts val="0"/>
              </a:spcBef>
              <a:spcAft>
                <a:spcPts val="0"/>
              </a:spcAft>
              <a:buClr>
                <a:schemeClr val="dk1"/>
              </a:buClr>
              <a:buSzPts val="1100"/>
              <a:buFont typeface="Arial"/>
              <a:buNone/>
            </a:pPr>
            <a:r>
              <a:rPr lang="en-GB" sz="1200"/>
              <a:t>Bassetlaw 01909 470985</a:t>
            </a:r>
            <a:endParaRPr sz="1200"/>
          </a:p>
          <a:p>
            <a:pPr marL="0" lvl="0" indent="0" algn="l" rtl="0">
              <a:spcBef>
                <a:spcPts val="0"/>
              </a:spcBef>
              <a:spcAft>
                <a:spcPts val="0"/>
              </a:spcAft>
              <a:buClr>
                <a:schemeClr val="dk1"/>
              </a:buClr>
              <a:buSzPts val="1100"/>
              <a:buFont typeface="Arial"/>
              <a:buNone/>
            </a:pPr>
            <a:r>
              <a:rPr lang="en-GB" sz="1200"/>
              <a:t>DRI 01302 644662</a:t>
            </a:r>
            <a:endParaRPr sz="1200"/>
          </a:p>
          <a:p>
            <a:pPr marL="0" lvl="0" indent="0" algn="l" rtl="0">
              <a:spcBef>
                <a:spcPts val="0"/>
              </a:spcBef>
              <a:spcAft>
                <a:spcPts val="0"/>
              </a:spcAft>
              <a:buClr>
                <a:schemeClr val="dk1"/>
              </a:buClr>
              <a:buSzPts val="1100"/>
              <a:buFont typeface="Arial"/>
              <a:buNone/>
            </a:pPr>
            <a:r>
              <a:rPr lang="en-GB" sz="1200"/>
              <a:t>Mexborough 01709 649122</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482" name="Google Shape;482;p70"/>
          <p:cNvPicPr preferRelativeResize="0"/>
          <p:nvPr/>
        </p:nvPicPr>
        <p:blipFill>
          <a:blip r:embed="rId3">
            <a:alphaModFix/>
          </a:blip>
          <a:stretch>
            <a:fillRect/>
          </a:stretch>
        </p:blipFill>
        <p:spPr>
          <a:xfrm>
            <a:off x="40625" y="964713"/>
            <a:ext cx="2854875" cy="802499"/>
          </a:xfrm>
          <a:prstGeom prst="rect">
            <a:avLst/>
          </a:prstGeom>
          <a:noFill/>
          <a:ln>
            <a:noFill/>
          </a:ln>
        </p:spPr>
      </p:pic>
      <p:sp>
        <p:nvSpPr>
          <p:cNvPr id="483" name="Google Shape;483;p70"/>
          <p:cNvSpPr txBox="1"/>
          <p:nvPr/>
        </p:nvSpPr>
        <p:spPr>
          <a:xfrm>
            <a:off x="3072000" y="2095850"/>
            <a:ext cx="3000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St John’s Living Well Centre: St John’s Living Well Centre offers support to anyone who wants to talk about how cancer is affecting their life, whether this is someone with cancer or somebody with a close relationship to someone with cancer. This can be done over the phone, at an appointment in the centre or through a home visit.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GB" sz="1200"/>
              <a:t>Call  01302 796 666</a:t>
            </a:r>
            <a:endParaRPr sz="1200"/>
          </a:p>
        </p:txBody>
      </p:sp>
      <p:pic>
        <p:nvPicPr>
          <p:cNvPr id="484" name="Google Shape;484;p70"/>
          <p:cNvPicPr preferRelativeResize="0"/>
          <p:nvPr/>
        </p:nvPicPr>
        <p:blipFill>
          <a:blip r:embed="rId4">
            <a:alphaModFix/>
          </a:blip>
          <a:stretch>
            <a:fillRect/>
          </a:stretch>
        </p:blipFill>
        <p:spPr>
          <a:xfrm>
            <a:off x="3242075" y="734400"/>
            <a:ext cx="2520600" cy="1095913"/>
          </a:xfrm>
          <a:prstGeom prst="rect">
            <a:avLst/>
          </a:prstGeom>
          <a:noFill/>
          <a:ln>
            <a:noFill/>
          </a:ln>
        </p:spPr>
      </p:pic>
      <p:sp>
        <p:nvSpPr>
          <p:cNvPr id="485" name="Google Shape;485;p70"/>
          <p:cNvSpPr txBox="1"/>
          <p:nvPr/>
        </p:nvSpPr>
        <p:spPr>
          <a:xfrm>
            <a:off x="6431750" y="2142050"/>
            <a:ext cx="24591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The Firefly Express vehicles provide free transport to local cancer patients and their families in the borough of Doncaster to regional treatment hospitals, using their fantastic team of volunteer drivers. They currently have a fleet of eight vehicles to cope with the ever-increasing requirements.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GB" sz="1200"/>
              <a:t>Call 07738 390541</a:t>
            </a:r>
            <a:endParaRPr sz="1200"/>
          </a:p>
        </p:txBody>
      </p:sp>
      <p:pic>
        <p:nvPicPr>
          <p:cNvPr id="486" name="Google Shape;486;p70"/>
          <p:cNvPicPr preferRelativeResize="0"/>
          <p:nvPr/>
        </p:nvPicPr>
        <p:blipFill>
          <a:blip r:embed="rId5">
            <a:alphaModFix/>
          </a:blip>
          <a:stretch>
            <a:fillRect/>
          </a:stretch>
        </p:blipFill>
        <p:spPr>
          <a:xfrm>
            <a:off x="6431750" y="908575"/>
            <a:ext cx="2459100" cy="91478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1"/>
          <p:cNvSpPr txBox="1"/>
          <p:nvPr/>
        </p:nvSpPr>
        <p:spPr>
          <a:xfrm>
            <a:off x="1084475" y="0"/>
            <a:ext cx="6835800" cy="73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2400" b="1">
                <a:solidFill>
                  <a:srgbClr val="1C4587"/>
                </a:solidFill>
                <a:latin typeface="Open Sans"/>
                <a:ea typeface="Open Sans"/>
                <a:cs typeface="Open Sans"/>
                <a:sym typeface="Open Sans"/>
              </a:rPr>
              <a:t>Cancer Support in Surrounding Areas:</a:t>
            </a:r>
            <a:endParaRPr sz="2400" b="1">
              <a:solidFill>
                <a:srgbClr val="1C4587"/>
              </a:solidFill>
              <a:latin typeface="Open Sans"/>
              <a:ea typeface="Open Sans"/>
              <a:cs typeface="Open Sans"/>
              <a:sym typeface="Open Sans"/>
            </a:endParaRPr>
          </a:p>
          <a:p>
            <a:pPr marL="0" lvl="0" indent="0" algn="ctr" rtl="0">
              <a:lnSpc>
                <a:spcPct val="100000"/>
              </a:lnSpc>
              <a:spcBef>
                <a:spcPts val="0"/>
              </a:spcBef>
              <a:spcAft>
                <a:spcPts val="0"/>
              </a:spcAft>
              <a:buNone/>
            </a:pPr>
            <a:r>
              <a:rPr lang="en-GB" sz="2400" b="1">
                <a:solidFill>
                  <a:srgbClr val="1C4587"/>
                </a:solidFill>
                <a:latin typeface="Open Sans"/>
                <a:ea typeface="Open Sans"/>
                <a:cs typeface="Open Sans"/>
                <a:sym typeface="Open Sans"/>
              </a:rPr>
              <a:t>Barnsley </a:t>
            </a:r>
            <a:endParaRPr sz="2400" b="1">
              <a:solidFill>
                <a:srgbClr val="1C4587"/>
              </a:solidFill>
              <a:latin typeface="Open Sans"/>
              <a:ea typeface="Open Sans"/>
              <a:cs typeface="Open Sans"/>
              <a:sym typeface="Open Sans"/>
            </a:endParaRPr>
          </a:p>
        </p:txBody>
      </p:sp>
      <p:sp>
        <p:nvSpPr>
          <p:cNvPr id="492" name="Google Shape;492;p71"/>
          <p:cNvSpPr txBox="1"/>
          <p:nvPr/>
        </p:nvSpPr>
        <p:spPr>
          <a:xfrm>
            <a:off x="2240200" y="2557500"/>
            <a:ext cx="16320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Group of local people that have all been affected by cancer in some way and have all had different experiences, encountering good and bad care and communication.</a:t>
            </a:r>
            <a:endParaRPr sz="1200"/>
          </a:p>
          <a:p>
            <a:pPr marL="0" lvl="0" indent="0" algn="l" rtl="0">
              <a:spcBef>
                <a:spcPts val="0"/>
              </a:spcBef>
              <a:spcAft>
                <a:spcPts val="0"/>
              </a:spcAft>
              <a:buNone/>
            </a:pPr>
            <a:r>
              <a:rPr lang="en-GB" sz="1200"/>
              <a:t>Meet every quarter.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GB" sz="1200"/>
              <a:t>Set to relaunch </a:t>
            </a:r>
            <a:endParaRPr sz="1200"/>
          </a:p>
          <a:p>
            <a:pPr marL="0" lvl="0" indent="0" algn="l" rtl="0">
              <a:spcBef>
                <a:spcPts val="0"/>
              </a:spcBef>
              <a:spcAft>
                <a:spcPts val="0"/>
              </a:spcAft>
              <a:buNone/>
            </a:pPr>
            <a:endParaRPr sz="1200"/>
          </a:p>
        </p:txBody>
      </p:sp>
      <p:sp>
        <p:nvSpPr>
          <p:cNvPr id="493" name="Google Shape;493;p71"/>
          <p:cNvSpPr txBox="1"/>
          <p:nvPr/>
        </p:nvSpPr>
        <p:spPr>
          <a:xfrm>
            <a:off x="5575875" y="2615675"/>
            <a:ext cx="18006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a:t>The Well is a Complementary and Beauty Therapy service which is available to all cancer patients in Barnsley.</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GB" sz="1200"/>
              <a:t>http://www.thewellforwellbeing.org.uk/</a:t>
            </a:r>
            <a:endParaRPr sz="1200"/>
          </a:p>
          <a:p>
            <a:pPr marL="0" lvl="0" indent="0" algn="l" rtl="0">
              <a:spcBef>
                <a:spcPts val="0"/>
              </a:spcBef>
              <a:spcAft>
                <a:spcPts val="0"/>
              </a:spcAft>
              <a:buNone/>
            </a:pPr>
            <a:endParaRPr sz="1200"/>
          </a:p>
        </p:txBody>
      </p:sp>
      <p:sp>
        <p:nvSpPr>
          <p:cNvPr id="494" name="Google Shape;494;p71"/>
          <p:cNvSpPr txBox="1"/>
          <p:nvPr/>
        </p:nvSpPr>
        <p:spPr>
          <a:xfrm>
            <a:off x="2312075" y="734400"/>
            <a:ext cx="1632000" cy="1800900"/>
          </a:xfrm>
          <a:prstGeom prst="rect">
            <a:avLst/>
          </a:prstGeom>
          <a:noFill/>
          <a:ln>
            <a:noFill/>
          </a:ln>
        </p:spPr>
        <p:txBody>
          <a:bodyPr spcFirstLastPara="1" wrap="square" lIns="91425" tIns="91425" rIns="91425" bIns="91425" anchor="t" anchorCtr="0">
            <a:spAutoFit/>
          </a:bodyPr>
          <a:lstStyle/>
          <a:p>
            <a:pPr marL="0" lvl="0" indent="0" algn="l" rtl="0">
              <a:lnSpc>
                <a:spcPct val="112500"/>
              </a:lnSpc>
              <a:spcBef>
                <a:spcPts val="800"/>
              </a:spcBef>
              <a:spcAft>
                <a:spcPts val="800"/>
              </a:spcAft>
              <a:buNone/>
            </a:pPr>
            <a:r>
              <a:rPr lang="en-GB" sz="2400" b="1">
                <a:solidFill>
                  <a:srgbClr val="111111"/>
                </a:solidFill>
              </a:rPr>
              <a:t>Barnsley Cancer Action Group</a:t>
            </a:r>
            <a:endParaRPr sz="2400" b="1">
              <a:solidFill>
                <a:srgbClr val="111111"/>
              </a:solidFill>
            </a:endParaRPr>
          </a:p>
        </p:txBody>
      </p:sp>
      <p:pic>
        <p:nvPicPr>
          <p:cNvPr id="495" name="Google Shape;495;p71"/>
          <p:cNvPicPr preferRelativeResize="0"/>
          <p:nvPr/>
        </p:nvPicPr>
        <p:blipFill>
          <a:blip r:embed="rId3">
            <a:alphaModFix/>
          </a:blip>
          <a:stretch>
            <a:fillRect/>
          </a:stretch>
        </p:blipFill>
        <p:spPr>
          <a:xfrm>
            <a:off x="5575875" y="925238"/>
            <a:ext cx="1428750" cy="1419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2"/>
          <p:cNvSpPr txBox="1"/>
          <p:nvPr/>
        </p:nvSpPr>
        <p:spPr>
          <a:xfrm>
            <a:off x="1084475" y="0"/>
            <a:ext cx="6835800" cy="73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2400" b="1">
                <a:solidFill>
                  <a:srgbClr val="1C4587"/>
                </a:solidFill>
                <a:latin typeface="Open Sans"/>
                <a:ea typeface="Open Sans"/>
                <a:cs typeface="Open Sans"/>
                <a:sym typeface="Open Sans"/>
              </a:rPr>
              <a:t>Cancer Support in Surrounding Areas</a:t>
            </a:r>
            <a:endParaRPr b="1">
              <a:solidFill>
                <a:srgbClr val="1C4587"/>
              </a:solidFill>
            </a:endParaRPr>
          </a:p>
        </p:txBody>
      </p:sp>
      <p:sp>
        <p:nvSpPr>
          <p:cNvPr id="501" name="Google Shape;501;p72"/>
          <p:cNvSpPr txBox="1"/>
          <p:nvPr/>
        </p:nvSpPr>
        <p:spPr>
          <a:xfrm>
            <a:off x="438825" y="1819425"/>
            <a:ext cx="18006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Providing impartial, independent information and listening to those affected by cancer to ensure that they are supported and their voices elevated.</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GB" sz="1200"/>
              <a:t>Also run a online community group every Tuesday 11am – 12pm</a:t>
            </a:r>
            <a:endParaRPr sz="1200"/>
          </a:p>
          <a:p>
            <a:pPr marL="0" lvl="0" indent="0" algn="l" rtl="0">
              <a:spcBef>
                <a:spcPts val="0"/>
              </a:spcBef>
              <a:spcAft>
                <a:spcPts val="0"/>
              </a:spcAft>
              <a:buNone/>
            </a:pPr>
            <a:r>
              <a:rPr lang="en-GB" sz="1200"/>
              <a:t> </a:t>
            </a:r>
            <a:endParaRPr sz="1200"/>
          </a:p>
          <a:p>
            <a:pPr marL="0" lvl="0" indent="0" algn="l" rtl="0">
              <a:spcBef>
                <a:spcPts val="0"/>
              </a:spcBef>
              <a:spcAft>
                <a:spcPts val="0"/>
              </a:spcAft>
              <a:buClr>
                <a:schemeClr val="dk1"/>
              </a:buClr>
              <a:buSzPts val="1100"/>
              <a:buFont typeface="Arial"/>
              <a:buNone/>
            </a:pPr>
            <a:r>
              <a:rPr lang="en-GB" sz="1200"/>
              <a:t>info@yorkshirecancercommunity.co.uk</a:t>
            </a:r>
            <a:endParaRPr sz="1200"/>
          </a:p>
          <a:p>
            <a:pPr marL="0" lvl="0" indent="0" algn="l" rtl="0">
              <a:spcBef>
                <a:spcPts val="0"/>
              </a:spcBef>
              <a:spcAft>
                <a:spcPts val="0"/>
              </a:spcAft>
              <a:buClr>
                <a:schemeClr val="dk1"/>
              </a:buClr>
              <a:buSzPts val="1100"/>
              <a:buFont typeface="Arial"/>
              <a:buNone/>
            </a:pPr>
            <a:r>
              <a:rPr lang="en-GB" sz="1200"/>
              <a:t>01924 787379</a:t>
            </a:r>
            <a:endParaRPr sz="1200"/>
          </a:p>
          <a:p>
            <a:pPr marL="0" lvl="0" indent="0" algn="l" rtl="0">
              <a:spcBef>
                <a:spcPts val="0"/>
              </a:spcBef>
              <a:spcAft>
                <a:spcPts val="0"/>
              </a:spcAft>
              <a:buNone/>
            </a:pPr>
            <a:endParaRPr sz="1200"/>
          </a:p>
        </p:txBody>
      </p:sp>
      <p:sp>
        <p:nvSpPr>
          <p:cNvPr id="502" name="Google Shape;502;p72"/>
          <p:cNvSpPr txBox="1"/>
          <p:nvPr/>
        </p:nvSpPr>
        <p:spPr>
          <a:xfrm>
            <a:off x="3602075" y="1634100"/>
            <a:ext cx="18006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a:t>Look Good Feel Better is a leading cancer support charity aimed at boosting the physical and emotional wellbeing of people living with cancer.</a:t>
            </a:r>
            <a:endParaRPr sz="1200"/>
          </a:p>
          <a:p>
            <a:pPr marL="0" lvl="0" indent="0" algn="l" rtl="0">
              <a:spcBef>
                <a:spcPts val="0"/>
              </a:spcBef>
              <a:spcAft>
                <a:spcPts val="0"/>
              </a:spcAft>
              <a:buNone/>
            </a:pPr>
            <a:r>
              <a:rPr lang="en-GB" sz="1200"/>
              <a:t>Currently they provide online workshops covering skincare and make-up; grooming; hair loss, haircare and wig advice and nail care.</a:t>
            </a:r>
            <a:endParaRPr sz="1200"/>
          </a:p>
          <a:p>
            <a:pPr marL="0" lvl="0" indent="0" algn="l" rtl="0">
              <a:spcBef>
                <a:spcPts val="0"/>
              </a:spcBef>
              <a:spcAft>
                <a:spcPts val="0"/>
              </a:spcAft>
              <a:buNone/>
            </a:pPr>
            <a:endParaRPr sz="1200"/>
          </a:p>
          <a:p>
            <a:pPr marL="0" lvl="0" indent="0" algn="l" rtl="0">
              <a:spcBef>
                <a:spcPts val="0"/>
              </a:spcBef>
              <a:spcAft>
                <a:spcPts val="0"/>
              </a:spcAft>
              <a:buClr>
                <a:schemeClr val="dk1"/>
              </a:buClr>
              <a:buSzPts val="1100"/>
              <a:buFont typeface="Arial"/>
              <a:buNone/>
            </a:pPr>
            <a:r>
              <a:rPr lang="en-GB" sz="1200"/>
              <a:t>www.lookgoodfeelbetter.co.uk</a:t>
            </a:r>
            <a:endParaRPr sz="1200"/>
          </a:p>
          <a:p>
            <a:pPr marL="0" lvl="0" indent="0" algn="l" rtl="0">
              <a:spcBef>
                <a:spcPts val="0"/>
              </a:spcBef>
              <a:spcAft>
                <a:spcPts val="0"/>
              </a:spcAft>
              <a:buNone/>
            </a:pPr>
            <a:endParaRPr sz="1200"/>
          </a:p>
        </p:txBody>
      </p:sp>
      <p:pic>
        <p:nvPicPr>
          <p:cNvPr id="503" name="Google Shape;503;p72"/>
          <p:cNvPicPr preferRelativeResize="0"/>
          <p:nvPr/>
        </p:nvPicPr>
        <p:blipFill>
          <a:blip r:embed="rId3">
            <a:alphaModFix/>
          </a:blip>
          <a:stretch>
            <a:fillRect/>
          </a:stretch>
        </p:blipFill>
        <p:spPr>
          <a:xfrm>
            <a:off x="331627" y="862998"/>
            <a:ext cx="2496299" cy="956425"/>
          </a:xfrm>
          <a:prstGeom prst="rect">
            <a:avLst/>
          </a:prstGeom>
          <a:noFill/>
          <a:ln>
            <a:noFill/>
          </a:ln>
        </p:spPr>
      </p:pic>
      <p:pic>
        <p:nvPicPr>
          <p:cNvPr id="504" name="Google Shape;504;p72"/>
          <p:cNvPicPr preferRelativeResize="0"/>
          <p:nvPr/>
        </p:nvPicPr>
        <p:blipFill>
          <a:blip r:embed="rId4">
            <a:alphaModFix/>
          </a:blip>
          <a:stretch>
            <a:fillRect/>
          </a:stretch>
        </p:blipFill>
        <p:spPr>
          <a:xfrm>
            <a:off x="3301963" y="1119876"/>
            <a:ext cx="2540074" cy="442650"/>
          </a:xfrm>
          <a:prstGeom prst="rect">
            <a:avLst/>
          </a:prstGeom>
          <a:noFill/>
          <a:ln>
            <a:noFill/>
          </a:ln>
        </p:spPr>
      </p:pic>
      <p:pic>
        <p:nvPicPr>
          <p:cNvPr id="505" name="Google Shape;505;p72"/>
          <p:cNvPicPr preferRelativeResize="0"/>
          <p:nvPr/>
        </p:nvPicPr>
        <p:blipFill>
          <a:blip r:embed="rId5">
            <a:alphaModFix/>
          </a:blip>
          <a:stretch>
            <a:fillRect/>
          </a:stretch>
        </p:blipFill>
        <p:spPr>
          <a:xfrm>
            <a:off x="7231625" y="836363"/>
            <a:ext cx="1609725" cy="1009650"/>
          </a:xfrm>
          <a:prstGeom prst="rect">
            <a:avLst/>
          </a:prstGeom>
          <a:noFill/>
          <a:ln>
            <a:noFill/>
          </a:ln>
        </p:spPr>
      </p:pic>
      <p:sp>
        <p:nvSpPr>
          <p:cNvPr id="506" name="Google Shape;506;p72"/>
          <p:cNvSpPr txBox="1"/>
          <p:nvPr/>
        </p:nvSpPr>
        <p:spPr>
          <a:xfrm>
            <a:off x="6907975" y="1846025"/>
            <a:ext cx="18921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CSUK offer Cancer Kits to people currently undergoing treatment as a practical aid to recovery.</a:t>
            </a:r>
            <a:endParaRPr sz="1200"/>
          </a:p>
          <a:p>
            <a:pPr marL="0" lvl="0" indent="0" algn="l" rtl="0">
              <a:spcBef>
                <a:spcPts val="0"/>
              </a:spcBef>
              <a:spcAft>
                <a:spcPts val="0"/>
              </a:spcAft>
              <a:buNone/>
            </a:pPr>
            <a:r>
              <a:rPr lang="en-GB" sz="1200"/>
              <a:t>They have Cancer Kits, Chemo Kits and Kids’ Kits, which they supply free of charge. The Kits include practical items for people receiving cancer treatment.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GB" sz="1200"/>
              <a:t>https://cancersupportuk.org/</a:t>
            </a:r>
            <a:endParaRPr sz="1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004B88"/>
                </a:solidFill>
              </a:rPr>
              <a:t>Any Questions?</a:t>
            </a:r>
            <a:endParaRPr>
              <a:solidFill>
                <a:srgbClr val="004B88"/>
              </a:solidFill>
            </a:endParaRPr>
          </a:p>
        </p:txBody>
      </p:sp>
      <p:pic>
        <p:nvPicPr>
          <p:cNvPr id="512" name="Google Shape;512;p73"/>
          <p:cNvPicPr preferRelativeResize="0"/>
          <p:nvPr/>
        </p:nvPicPr>
        <p:blipFill>
          <a:blip r:embed="rId3">
            <a:alphaModFix/>
          </a:blip>
          <a:stretch>
            <a:fillRect/>
          </a:stretch>
        </p:blipFill>
        <p:spPr>
          <a:xfrm>
            <a:off x="6312030" y="1146400"/>
            <a:ext cx="2337170" cy="32893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4"/>
          <p:cNvSpPr/>
          <p:nvPr/>
        </p:nvSpPr>
        <p:spPr>
          <a:xfrm rot="496575">
            <a:off x="1146912" y="424716"/>
            <a:ext cx="6143299" cy="3348635"/>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74"/>
          <p:cNvSpPr/>
          <p:nvPr/>
        </p:nvSpPr>
        <p:spPr>
          <a:xfrm>
            <a:off x="2609395" y="1406925"/>
            <a:ext cx="3218322" cy="121892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519" name="Google Shape;519;p74"/>
          <p:cNvSpPr txBox="1"/>
          <p:nvPr/>
        </p:nvSpPr>
        <p:spPr>
          <a:xfrm>
            <a:off x="515475" y="3776375"/>
            <a:ext cx="847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Open Sans"/>
              <a:ea typeface="Open Sans"/>
              <a:cs typeface="Open Sans"/>
              <a:sym typeface="Open Sans"/>
            </a:endParaRPr>
          </a:p>
        </p:txBody>
      </p:sp>
      <p:sp>
        <p:nvSpPr>
          <p:cNvPr id="520" name="Google Shape;520;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39</a:t>
            </a:fld>
            <a:endParaRPr/>
          </a:p>
        </p:txBody>
      </p:sp>
      <p:pic>
        <p:nvPicPr>
          <p:cNvPr id="521" name="Google Shape;521;p74"/>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subTitle" idx="1"/>
          </p:nvPr>
        </p:nvSpPr>
        <p:spPr>
          <a:xfrm>
            <a:off x="1253725" y="1616875"/>
            <a:ext cx="6697200" cy="14157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000"/>
              <a:buNone/>
            </a:pPr>
            <a:r>
              <a:rPr lang="en-GB" sz="2300"/>
              <a:t>Michelle Fletcher</a:t>
            </a:r>
            <a:endParaRPr sz="2300"/>
          </a:p>
          <a:p>
            <a:pPr marL="0" lvl="0" indent="0" algn="ctr" rtl="0">
              <a:spcBef>
                <a:spcPts val="400"/>
              </a:spcBef>
              <a:spcAft>
                <a:spcPts val="0"/>
              </a:spcAft>
              <a:buSzPts val="2000"/>
              <a:buNone/>
            </a:pPr>
            <a:r>
              <a:rPr lang="en-GB" sz="2300"/>
              <a:t>Macmillan Lead Cancer Nurse</a:t>
            </a:r>
            <a:endParaRPr sz="2300"/>
          </a:p>
          <a:p>
            <a:pPr marL="0" lvl="0" indent="0" algn="ctr" rtl="0">
              <a:spcBef>
                <a:spcPts val="400"/>
              </a:spcBef>
              <a:spcAft>
                <a:spcPts val="0"/>
              </a:spcAft>
              <a:buSzPts val="2000"/>
              <a:buNone/>
            </a:pPr>
            <a:r>
              <a:rPr lang="en-GB" sz="2300"/>
              <a:t>The Rotherham Foundation Trust</a:t>
            </a:r>
            <a:endParaRPr sz="23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solidFill>
                  <a:srgbClr val="004B88"/>
                </a:solidFill>
              </a:rPr>
              <a:t>Feedback survey:</a:t>
            </a:r>
            <a:endParaRPr>
              <a:solidFill>
                <a:srgbClr val="004B88"/>
              </a:solidFill>
            </a:endParaRPr>
          </a:p>
        </p:txBody>
      </p:sp>
      <p:sp>
        <p:nvSpPr>
          <p:cNvPr id="527" name="Google Shape;527;p7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rgbClr val="004B88"/>
                </a:solidFill>
              </a:rPr>
              <a:t>We would really appreciate some feedback from these ‘Let’s Talk’ sessions, so we can constantly improve.</a:t>
            </a:r>
            <a:endParaRPr>
              <a:solidFill>
                <a:srgbClr val="004B88"/>
              </a:solidFill>
            </a:endParaRPr>
          </a:p>
          <a:p>
            <a:pPr marL="0" lvl="0" indent="0" algn="l" rtl="0">
              <a:spcBef>
                <a:spcPts val="0"/>
              </a:spcBef>
              <a:spcAft>
                <a:spcPts val="0"/>
              </a:spcAft>
              <a:buNone/>
            </a:pPr>
            <a:endParaRPr>
              <a:solidFill>
                <a:srgbClr val="004B88"/>
              </a:solidFill>
            </a:endParaRPr>
          </a:p>
          <a:p>
            <a:pPr marL="0" lvl="0" indent="0" algn="l" rtl="0">
              <a:spcBef>
                <a:spcPts val="0"/>
              </a:spcBef>
              <a:spcAft>
                <a:spcPts val="0"/>
              </a:spcAft>
              <a:buNone/>
            </a:pPr>
            <a:r>
              <a:rPr lang="en-GB">
                <a:solidFill>
                  <a:srgbClr val="004B88"/>
                </a:solidFill>
              </a:rPr>
              <a:t>Please take 5 minutes to fill out this short survey. All feedback will be anonymous. Thank you.</a:t>
            </a:r>
            <a:endParaRPr>
              <a:solidFill>
                <a:srgbClr val="004B88"/>
              </a:solidFill>
            </a:endParaRPr>
          </a:p>
          <a:p>
            <a:pPr marL="0" lvl="0" indent="0" algn="l" rtl="0">
              <a:spcBef>
                <a:spcPts val="0"/>
              </a:spcBef>
              <a:spcAft>
                <a:spcPts val="0"/>
              </a:spcAft>
              <a:buNone/>
            </a:pPr>
            <a:endParaRPr>
              <a:solidFill>
                <a:srgbClr val="004B88"/>
              </a:solidFill>
            </a:endParaRPr>
          </a:p>
          <a:p>
            <a:pPr marL="0" lvl="0" indent="0" algn="l" rtl="0">
              <a:spcBef>
                <a:spcPts val="0"/>
              </a:spcBef>
              <a:spcAft>
                <a:spcPts val="0"/>
              </a:spcAft>
              <a:buNone/>
            </a:pPr>
            <a:r>
              <a:rPr lang="en-GB" sz="1700" b="1" u="sng">
                <a:solidFill>
                  <a:srgbClr val="004B88"/>
                </a:solidFill>
              </a:rPr>
              <a:t>Survey link:</a:t>
            </a:r>
            <a:endParaRPr sz="1700" b="1" u="sng">
              <a:solidFill>
                <a:srgbClr val="004B88"/>
              </a:solidFill>
            </a:endParaRPr>
          </a:p>
          <a:p>
            <a:pPr marL="0" lvl="0" indent="0" algn="l" rtl="0">
              <a:spcBef>
                <a:spcPts val="0"/>
              </a:spcBef>
              <a:spcAft>
                <a:spcPts val="0"/>
              </a:spcAft>
              <a:buNone/>
            </a:pPr>
            <a:endParaRPr/>
          </a:p>
          <a:p>
            <a:pPr marL="0" lvl="0" indent="0" algn="l" rtl="0">
              <a:spcBef>
                <a:spcPts val="0"/>
              </a:spcBef>
              <a:spcAft>
                <a:spcPts val="0"/>
              </a:spcAft>
              <a:buNone/>
            </a:pPr>
            <a:r>
              <a:rPr lang="en-GB" u="sng">
                <a:solidFill>
                  <a:schemeClr val="hlink"/>
                </a:solidFill>
                <a:hlinkClick r:id="rId3"/>
              </a:rPr>
              <a:t>https://forms.gle/toE8Nr2mXMKJwPxv7</a:t>
            </a:r>
            <a:r>
              <a:rPr lang="en-GB"/>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body" idx="1"/>
          </p:nvPr>
        </p:nvSpPr>
        <p:spPr>
          <a:xfrm>
            <a:off x="872067" y="2006600"/>
            <a:ext cx="7408333" cy="2588022"/>
          </a:xfrm>
          <a:prstGeom prst="rect">
            <a:avLst/>
          </a:prstGeom>
          <a:noFill/>
          <a:ln>
            <a:noFill/>
          </a:ln>
        </p:spPr>
        <p:txBody>
          <a:bodyPr spcFirstLastPara="1" wrap="square" lIns="91425" tIns="45700" rIns="91425" bIns="45700" anchor="t" anchorCtr="0">
            <a:normAutofit/>
          </a:bodyPr>
          <a:lstStyle/>
          <a:p>
            <a:pPr marL="274320" lvl="0" indent="-274320" algn="ctr" rtl="0">
              <a:spcBef>
                <a:spcPts val="0"/>
              </a:spcBef>
              <a:spcAft>
                <a:spcPts val="0"/>
              </a:spcAft>
              <a:buSzPts val="2400"/>
              <a:buNone/>
            </a:pPr>
            <a:r>
              <a:rPr lang="en-GB"/>
              <a:t>Cancer is when normal body cells change from their</a:t>
            </a:r>
            <a:endParaRPr/>
          </a:p>
          <a:p>
            <a:pPr marL="274320" lvl="0" indent="-274320" algn="ctr" rtl="0">
              <a:spcBef>
                <a:spcPts val="0"/>
              </a:spcBef>
              <a:spcAft>
                <a:spcPts val="0"/>
              </a:spcAft>
              <a:buSzPts val="2400"/>
              <a:buNone/>
            </a:pPr>
            <a:r>
              <a:rPr lang="en-GB"/>
              <a:t>normal controlled, regulated division process into</a:t>
            </a:r>
            <a:endParaRPr/>
          </a:p>
          <a:p>
            <a:pPr marL="274320" lvl="0" indent="-274320" algn="ctr" rtl="0">
              <a:spcBef>
                <a:spcPts val="0"/>
              </a:spcBef>
              <a:spcAft>
                <a:spcPts val="0"/>
              </a:spcAft>
              <a:buSzPts val="2400"/>
              <a:buNone/>
            </a:pPr>
            <a:r>
              <a:rPr lang="en-GB"/>
              <a:t>one where the cells divide in an uncontrolled way </a:t>
            </a:r>
            <a:endParaRPr/>
          </a:p>
          <a:p>
            <a:pPr marL="274320" lvl="0" indent="-274320" algn="ctr" rtl="0">
              <a:spcBef>
                <a:spcPts val="0"/>
              </a:spcBef>
              <a:spcAft>
                <a:spcPts val="0"/>
              </a:spcAft>
              <a:buSzPts val="2400"/>
              <a:buNone/>
            </a:pPr>
            <a:r>
              <a:rPr lang="en-GB"/>
              <a:t>and have the potential to spread to other parts of</a:t>
            </a:r>
            <a:endParaRPr/>
          </a:p>
          <a:p>
            <a:pPr marL="274320" lvl="0" indent="-274320" algn="ctr" rtl="0">
              <a:spcBef>
                <a:spcPts val="0"/>
              </a:spcBef>
              <a:spcAft>
                <a:spcPts val="0"/>
              </a:spcAft>
              <a:buSzPts val="2400"/>
              <a:buNone/>
            </a:pPr>
            <a:r>
              <a:rPr lang="en-GB"/>
              <a:t>the body to form metastases. </a:t>
            </a:r>
            <a:endParaRPr baseline="30000"/>
          </a:p>
          <a:p>
            <a:pPr marL="274320" lvl="0" indent="-121920" algn="l" rtl="0">
              <a:spcBef>
                <a:spcPts val="480"/>
              </a:spcBef>
              <a:spcAft>
                <a:spcPts val="0"/>
              </a:spcAft>
              <a:buSzPts val="2400"/>
              <a:buNone/>
            </a:pPr>
            <a:endParaRPr/>
          </a:p>
        </p:txBody>
      </p:sp>
      <p:sp>
        <p:nvSpPr>
          <p:cNvPr id="267" name="Google Shape;267;p40"/>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GB"/>
              <a:t>What is cancer?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1"/>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GB"/>
              <a:t>A normal cell</a:t>
            </a:r>
            <a:endParaRPr/>
          </a:p>
        </p:txBody>
      </p:sp>
      <p:sp>
        <p:nvSpPr>
          <p:cNvPr id="273" name="Google Shape;273;p41"/>
          <p:cNvSpPr txBox="1"/>
          <p:nvPr/>
        </p:nvSpPr>
        <p:spPr>
          <a:xfrm>
            <a:off x="1007275" y="1896675"/>
            <a:ext cx="734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andara"/>
                <a:ea typeface="Candara"/>
                <a:cs typeface="Candara"/>
                <a:sym typeface="Candara"/>
              </a:rPr>
              <a:t>Image removed due to copyright - please contact us for further information</a:t>
            </a:r>
            <a:endParaRPr>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2"/>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GB"/>
              <a:t>Normal Cell Division</a:t>
            </a:r>
            <a:endParaRPr/>
          </a:p>
        </p:txBody>
      </p:sp>
      <p:sp>
        <p:nvSpPr>
          <p:cNvPr id="279" name="Google Shape;279;p42"/>
          <p:cNvSpPr txBox="1"/>
          <p:nvPr/>
        </p:nvSpPr>
        <p:spPr>
          <a:xfrm>
            <a:off x="814400" y="1928825"/>
            <a:ext cx="739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a:solidFill>
                  <a:schemeClr val="dk1"/>
                </a:solidFill>
                <a:latin typeface="Candara"/>
                <a:ea typeface="Candara"/>
                <a:cs typeface="Candara"/>
                <a:sym typeface="Candara"/>
              </a:rPr>
              <a:t>Image removed due to copyright - please contact us for further informatio</a:t>
            </a:r>
            <a:endParaRPr>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body" idx="1"/>
          </p:nvPr>
        </p:nvSpPr>
        <p:spPr>
          <a:xfrm>
            <a:off x="872067" y="2006600"/>
            <a:ext cx="7408333" cy="2588022"/>
          </a:xfrm>
          <a:prstGeom prst="rect">
            <a:avLst/>
          </a:prstGeom>
          <a:noFill/>
          <a:ln>
            <a:noFill/>
          </a:ln>
        </p:spPr>
        <p:txBody>
          <a:bodyPr spcFirstLastPara="1" wrap="square" lIns="91425" tIns="45700" rIns="91425" bIns="45700" anchor="t" anchorCtr="0">
            <a:normAutofit fontScale="77500" lnSpcReduction="10000"/>
          </a:bodyPr>
          <a:lstStyle/>
          <a:p>
            <a:pPr marL="0" lvl="0" indent="0" algn="ctr" rtl="0">
              <a:spcBef>
                <a:spcPts val="0"/>
              </a:spcBef>
              <a:spcAft>
                <a:spcPts val="0"/>
              </a:spcAft>
              <a:buSzPct val="100000"/>
              <a:buNone/>
            </a:pPr>
            <a:r>
              <a:rPr lang="en-GB" b="1"/>
              <a:t> Mutations during cell division are important as it means that the cell:</a:t>
            </a:r>
            <a:endParaRPr/>
          </a:p>
          <a:p>
            <a:pPr marL="274320" lvl="0" indent="-240030" algn="l" rtl="0">
              <a:spcBef>
                <a:spcPts val="480"/>
              </a:spcBef>
              <a:spcAft>
                <a:spcPts val="0"/>
              </a:spcAft>
              <a:buClr>
                <a:schemeClr val="dk2"/>
              </a:buClr>
              <a:buSzPct val="100000"/>
              <a:buChar char="*"/>
            </a:pPr>
            <a:r>
              <a:rPr lang="en-GB"/>
              <a:t>No longer understands its instructions</a:t>
            </a:r>
            <a:endParaRPr/>
          </a:p>
          <a:p>
            <a:pPr marL="274320" lvl="0" indent="-240030" algn="l" rtl="0">
              <a:spcBef>
                <a:spcPts val="480"/>
              </a:spcBef>
              <a:spcAft>
                <a:spcPts val="0"/>
              </a:spcAft>
              <a:buClr>
                <a:schemeClr val="dk2"/>
              </a:buClr>
              <a:buSzPct val="100000"/>
              <a:buChar char="*"/>
            </a:pPr>
            <a:r>
              <a:rPr lang="en-GB"/>
              <a:t>Start to multiply out of control</a:t>
            </a:r>
            <a:endParaRPr/>
          </a:p>
          <a:p>
            <a:pPr marL="274320" lvl="0" indent="-240030" algn="l" rtl="0">
              <a:spcBef>
                <a:spcPts val="480"/>
              </a:spcBef>
              <a:spcAft>
                <a:spcPts val="0"/>
              </a:spcAft>
              <a:buClr>
                <a:schemeClr val="dk2"/>
              </a:buClr>
              <a:buSzPct val="100000"/>
              <a:buChar char="*"/>
            </a:pPr>
            <a:r>
              <a:rPr lang="en-GB"/>
              <a:t>Doesn't repair itself properly</a:t>
            </a:r>
            <a:endParaRPr/>
          </a:p>
          <a:p>
            <a:pPr marL="274320" lvl="0" indent="-240030" algn="l" rtl="0">
              <a:spcBef>
                <a:spcPts val="480"/>
              </a:spcBef>
              <a:spcAft>
                <a:spcPts val="0"/>
              </a:spcAft>
              <a:buClr>
                <a:schemeClr val="dk2"/>
              </a:buClr>
              <a:buSzPct val="100000"/>
              <a:buChar char="*"/>
            </a:pPr>
            <a:r>
              <a:rPr lang="en-GB"/>
              <a:t>Doesn't die when it should. </a:t>
            </a:r>
            <a:endParaRPr/>
          </a:p>
          <a:p>
            <a:pPr marL="274320" lvl="0" indent="-274320" algn="l" rtl="0">
              <a:spcBef>
                <a:spcPts val="480"/>
              </a:spcBef>
              <a:spcAft>
                <a:spcPts val="0"/>
              </a:spcAft>
              <a:buSzPct val="100000"/>
              <a:buNone/>
            </a:pPr>
            <a:r>
              <a:rPr lang="en-GB" b="1">
                <a:solidFill>
                  <a:srgbClr val="006600"/>
                </a:solidFill>
              </a:rPr>
              <a:t> </a:t>
            </a:r>
            <a:endParaRPr/>
          </a:p>
          <a:p>
            <a:pPr marL="274320" lvl="0" indent="-274320" algn="l" rtl="0">
              <a:spcBef>
                <a:spcPts val="480"/>
              </a:spcBef>
              <a:spcAft>
                <a:spcPts val="0"/>
              </a:spcAft>
              <a:buSzPct val="100000"/>
              <a:buNone/>
            </a:pPr>
            <a:r>
              <a:rPr lang="en-GB" b="1">
                <a:solidFill>
                  <a:srgbClr val="006600"/>
                </a:solidFill>
              </a:rPr>
              <a:t>		</a:t>
            </a:r>
            <a:r>
              <a:rPr lang="en-GB" b="1"/>
              <a:t>	                       And this can lead to cancer</a:t>
            </a:r>
            <a:endParaRPr/>
          </a:p>
          <a:p>
            <a:pPr marL="274320" lvl="0" indent="-121920" algn="l" rtl="0">
              <a:spcBef>
                <a:spcPts val="480"/>
              </a:spcBef>
              <a:spcAft>
                <a:spcPts val="0"/>
              </a:spcAft>
              <a:buSzPct val="100000"/>
              <a:buNone/>
            </a:pPr>
            <a:endParaRPr/>
          </a:p>
        </p:txBody>
      </p:sp>
      <p:sp>
        <p:nvSpPr>
          <p:cNvPr id="285" name="Google Shape;285;p43"/>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GB"/>
              <a:t>Uncontrolled cell growth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4"/>
          <p:cNvSpPr txBox="1">
            <a:spLocks noGrp="1"/>
          </p:cNvSpPr>
          <p:nvPr>
            <p:ph type="title"/>
          </p:nvPr>
        </p:nvSpPr>
        <p:spPr>
          <a:xfrm>
            <a:off x="457200" y="253746"/>
            <a:ext cx="8229600" cy="939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en-GB"/>
              <a:t>Uncontrolled cell growth</a:t>
            </a:r>
            <a:endParaRPr/>
          </a:p>
        </p:txBody>
      </p:sp>
      <p:sp>
        <p:nvSpPr>
          <p:cNvPr id="291" name="Google Shape;291;p44"/>
          <p:cNvSpPr txBox="1"/>
          <p:nvPr/>
        </p:nvSpPr>
        <p:spPr>
          <a:xfrm>
            <a:off x="771525" y="1843100"/>
            <a:ext cx="757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a:solidFill>
                  <a:schemeClr val="dk1"/>
                </a:solidFill>
                <a:latin typeface="Candara"/>
                <a:ea typeface="Candara"/>
                <a:cs typeface="Candara"/>
                <a:sym typeface="Candara"/>
              </a:rPr>
              <a:t>Image removed due to copyright - please contact us for further informatio</a:t>
            </a:r>
            <a:endParaRPr>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3629</Words>
  <Application>Microsoft Office PowerPoint</Application>
  <PresentationFormat>On-screen Show (16:9)</PresentationFormat>
  <Paragraphs>384</Paragraphs>
  <Slides>40</Slides>
  <Notes>40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Arial</vt:lpstr>
      <vt:lpstr>PT Sans Narrow</vt:lpstr>
      <vt:lpstr>Noto Sans Symbols</vt:lpstr>
      <vt:lpstr>Candara</vt:lpstr>
      <vt:lpstr>Open Sans</vt:lpstr>
      <vt:lpstr>Tropic</vt:lpstr>
      <vt:lpstr>Waveform</vt:lpstr>
      <vt:lpstr>Simple Light</vt:lpstr>
      <vt:lpstr>PowerPoint Presentation</vt:lpstr>
      <vt:lpstr>Ground Rules</vt:lpstr>
      <vt:lpstr>Today’s Programme</vt:lpstr>
      <vt:lpstr>PowerPoint Presentation</vt:lpstr>
      <vt:lpstr>What is cancer?</vt:lpstr>
      <vt:lpstr>A normal cell</vt:lpstr>
      <vt:lpstr>Normal Cell Division</vt:lpstr>
      <vt:lpstr>Uncontrolled cell growth</vt:lpstr>
      <vt:lpstr>Uncontrolled cell growth</vt:lpstr>
      <vt:lpstr>Different types of cancer</vt:lpstr>
      <vt:lpstr>Prevention and early detection</vt:lpstr>
      <vt:lpstr>So what causes cancer?</vt:lpstr>
      <vt:lpstr>Reducing your risk</vt:lpstr>
      <vt:lpstr>What are the potential signs  and symptoms of cancer?  </vt:lpstr>
      <vt:lpstr>Signs and Symptoms</vt:lpstr>
      <vt:lpstr>Importance of Early Diagnosis</vt:lpstr>
      <vt:lpstr>PowerPoint Presentation</vt:lpstr>
      <vt:lpstr>Effects of a cancer diagnosis:</vt:lpstr>
      <vt:lpstr>Cancer</vt:lpstr>
      <vt:lpstr>Cancer Advocacy Service</vt:lpstr>
      <vt:lpstr>How it started</vt:lpstr>
      <vt:lpstr>Service update and current situation </vt:lpstr>
      <vt:lpstr>What is Advocacy? </vt:lpstr>
      <vt:lpstr>What Advocates Can and Can’t do:</vt:lpstr>
      <vt:lpstr>Principles of the Advocacy Charter</vt:lpstr>
      <vt:lpstr>Principles of the Advocacy Charter Continued</vt:lpstr>
      <vt:lpstr>Referrals </vt:lpstr>
      <vt:lpstr>What clients typically access the service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PowerPoint Presentation</vt:lpstr>
      <vt:lpstr>Feedback survey: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carot</dc:creator>
  <cp:lastModifiedBy>carotherham0218@outlook.com</cp:lastModifiedBy>
  <cp:revision>1</cp:revision>
  <dcterms:modified xsi:type="dcterms:W3CDTF">2022-06-30T12:51:00Z</dcterms:modified>
</cp:coreProperties>
</file>