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Trebuchet MS" panose="020B0603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PT Sans Narrow" panose="020B0604020202020204" charset="0"/>
      <p:regular r:id="rId31"/>
      <p:bold r:id="rId32"/>
    </p:embeddedFont>
    <p:embeddedFont>
      <p:font typeface="Open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0920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nicola.evans@rotherfed.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mailto:carrie.kurt@rotherfed.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a2f3f25e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1a2f3f25e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a2f3f25e4_7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11a2f3f25e4_7_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a:latin typeface="Calibri"/>
                <a:ea typeface="Calibri"/>
                <a:cs typeface="Calibri"/>
                <a:sym typeface="Calibri"/>
              </a:rPr>
              <a:t>Sue:  'As a befriending telephone volunteer I have found it works in two ways. I want to and hope that I am helping them and making a positive difference to service user’s varied lives. Sometimes they may be lonely, bored or isolated. By being able to listen, offer friendship support, empathy and a friendly non judgemental ear I am honoured that they feel they can share their worries or life stories. The calls can also potentially identify if they have any needs or concerns with which they may need help.</a:t>
            </a:r>
            <a:endParaRPr/>
          </a:p>
          <a:p>
            <a:pPr marL="0" lvl="0" indent="0" algn="l" rtl="0">
              <a:spcBef>
                <a:spcPts val="710"/>
              </a:spcBef>
              <a:spcAft>
                <a:spcPts val="0"/>
              </a:spcAft>
              <a:buNone/>
            </a:pPr>
            <a:r>
              <a:rPr lang="en-GB" sz="1200">
                <a:latin typeface="Calibri"/>
                <a:ea typeface="Calibri"/>
                <a:cs typeface="Calibri"/>
                <a:sym typeface="Calibri"/>
              </a:rPr>
              <a:t>My life has been enriched by hearing about their various interests, joyous and occasionally about their sad times.</a:t>
            </a:r>
            <a:endParaRPr/>
          </a:p>
          <a:p>
            <a:pPr marL="0" lvl="0" indent="0" algn="l" rtl="0">
              <a:spcBef>
                <a:spcPts val="0"/>
              </a:spcBef>
              <a:spcAft>
                <a:spcPts val="0"/>
              </a:spcAft>
              <a:buNone/>
            </a:pPr>
            <a:r>
              <a:rPr lang="en-GB" sz="1200">
                <a:latin typeface="Calibri"/>
                <a:ea typeface="Calibri"/>
                <a:cs typeface="Calibri"/>
                <a:sym typeface="Calibri"/>
              </a:rPr>
              <a:t>Speaking with diverse service users is more rewarding and satisfying than I could have expected. I now appreciate my own situation more and hope I am becoming a better and more understanding person.'</a:t>
            </a:r>
            <a:endParaRPr/>
          </a:p>
          <a:p>
            <a:pPr marL="0" lvl="0" indent="0" algn="l" rtl="0">
              <a:spcBef>
                <a:spcPts val="0"/>
              </a:spcBef>
              <a:spcAft>
                <a:spcPts val="0"/>
              </a:spcAft>
              <a:buNone/>
            </a:pPr>
            <a:r>
              <a:rPr lang="en-GB" sz="1200">
                <a:latin typeface="Calibri"/>
                <a:ea typeface="Calibri"/>
                <a:cs typeface="Calibri"/>
                <a:sym typeface="Calibri"/>
              </a:rPr>
              <a:t> </a:t>
            </a:r>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endParaRPr/>
          </a:p>
        </p:txBody>
      </p:sp>
      <p:sp>
        <p:nvSpPr>
          <p:cNvPr id="341" name="Google Shape;341;g11a2f3f25e4_7_1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a2f3f25e4_7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1a2f3f25e4_7_1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Paul is a older gentleman , who loves his woodwork, but increasing finding it difficult to do. He misses the community centre he used to visit each week and the interaction it provided. Living on his own he often finds himself at a loss. The calls have brought friendship, he speaks with the same volunteer each week and they have built up a lovely bond</a:t>
            </a:r>
            <a:endParaRPr/>
          </a:p>
          <a:p>
            <a:pPr marL="171450" lvl="0" indent="-171450" algn="l" rtl="0">
              <a:spcBef>
                <a:spcPts val="0"/>
              </a:spcBef>
              <a:spcAft>
                <a:spcPts val="0"/>
              </a:spcAft>
              <a:buClr>
                <a:schemeClr val="dk1"/>
              </a:buClr>
              <a:buSzPts val="1200"/>
              <a:buFont typeface="Arial"/>
              <a:buChar char="•"/>
            </a:pPr>
            <a:r>
              <a:rPr lang="en-GB"/>
              <a:t>Steven is a man in his fifties who has served time in prison and is now out on probation. Steven really enjoys the calls as he feels that no one is judging him and he feels he can really connect to the volunteers and start building his trust in people again.</a:t>
            </a:r>
            <a:endParaRPr/>
          </a:p>
          <a:p>
            <a:pPr marL="171450" lvl="0" indent="-171450" algn="l" rtl="0">
              <a:spcBef>
                <a:spcPts val="0"/>
              </a:spcBef>
              <a:spcAft>
                <a:spcPts val="0"/>
              </a:spcAft>
              <a:buClr>
                <a:schemeClr val="dk1"/>
              </a:buClr>
              <a:buSzPts val="1200"/>
              <a:buFont typeface="Arial"/>
              <a:buChar char="•"/>
            </a:pPr>
            <a:r>
              <a:rPr lang="en-GB"/>
              <a:t>Angela is a young mum and the survivor of domestic abuse. These calls have built her confidence up and given her a will  and strength to believe  in herself again. Angela no longer receives the calls as her confidence has increased, and she is able to get out and about so much more.</a:t>
            </a:r>
            <a:endParaRPr/>
          </a:p>
          <a:p>
            <a:pPr marL="171450" lvl="0" indent="-171450" algn="l" rtl="0">
              <a:spcBef>
                <a:spcPts val="0"/>
              </a:spcBef>
              <a:spcAft>
                <a:spcPts val="0"/>
              </a:spcAft>
              <a:buClr>
                <a:schemeClr val="dk1"/>
              </a:buClr>
              <a:buSzPts val="1200"/>
              <a:buFont typeface="Arial"/>
              <a:buChar char="•"/>
            </a:pPr>
            <a:r>
              <a:rPr lang="en-GB"/>
              <a:t>Mary is a disabled lady who started received calls during lockdown as was very socially isolated. The calls have built up her confidence and she has now decided to become a volunteer herself! </a:t>
            </a:r>
            <a:endParaRPr/>
          </a:p>
          <a:p>
            <a:pPr marL="0" lvl="0" indent="0" algn="l" rtl="0">
              <a:spcBef>
                <a:spcPts val="0"/>
              </a:spcBef>
              <a:spcAft>
                <a:spcPts val="0"/>
              </a:spcAft>
              <a:buNone/>
            </a:pPr>
            <a:endParaRPr/>
          </a:p>
        </p:txBody>
      </p:sp>
      <p:sp>
        <p:nvSpPr>
          <p:cNvPr id="350" name="Google Shape;350;g11a2f3f25e4_7_1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a2f3f25e4_7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1a2f3f25e4_7_2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There have been 578 residents referred to date.</a:t>
            </a:r>
            <a:endParaRPr/>
          </a:p>
          <a:p>
            <a:pPr marL="0" lvl="0" indent="0" algn="l" rtl="0">
              <a:spcBef>
                <a:spcPts val="0"/>
              </a:spcBef>
              <a:spcAft>
                <a:spcPts val="0"/>
              </a:spcAft>
              <a:buNone/>
            </a:pPr>
            <a:r>
              <a:rPr lang="en-GB" sz="1200"/>
              <a:t>Volunteer recruitment has consistent month on month 98 Volunteers trained to make calls , 37 currently making calls to over 160 residents</a:t>
            </a:r>
            <a:endParaRPr/>
          </a:p>
          <a:p>
            <a:pPr marL="0" marR="0" lvl="0" indent="0" algn="l" rtl="0">
              <a:lnSpc>
                <a:spcPct val="100000"/>
              </a:lnSpc>
              <a:spcBef>
                <a:spcPts val="0"/>
              </a:spcBef>
              <a:spcAft>
                <a:spcPts val="0"/>
              </a:spcAft>
              <a:buClr>
                <a:schemeClr val="dk1"/>
              </a:buClr>
              <a:buSzPts val="1200"/>
              <a:buFont typeface="Calibri"/>
              <a:buNone/>
            </a:pPr>
            <a:r>
              <a:rPr lang="en-GB" sz="1200"/>
              <a:t>There have been 8253 calls made by volunteers and 1386 calls made by staff since the start of the service</a:t>
            </a:r>
            <a:endParaRPr/>
          </a:p>
          <a:p>
            <a:pPr marL="0" lvl="0" indent="0" algn="l" rtl="0">
              <a:spcBef>
                <a:spcPts val="0"/>
              </a:spcBef>
              <a:spcAft>
                <a:spcPts val="0"/>
              </a:spcAft>
              <a:buNone/>
            </a:pPr>
            <a:r>
              <a:rPr lang="en-GB" sz="1200"/>
              <a:t>We endeavour to contact all residents within 48 hours of been referred with a follow-up immediately to the referrer.</a:t>
            </a:r>
            <a:endParaRPr/>
          </a:p>
          <a:p>
            <a:pPr marL="0" lvl="0" indent="0" algn="l" rtl="0">
              <a:spcBef>
                <a:spcPts val="0"/>
              </a:spcBef>
              <a:spcAft>
                <a:spcPts val="0"/>
              </a:spcAft>
              <a:buNone/>
            </a:pPr>
            <a:r>
              <a:rPr lang="en-GB" sz="1200"/>
              <a:t>All volunteers' enquiries are responded to within 48 hours and applicants are interviewed within one week.</a:t>
            </a:r>
            <a:endParaRPr/>
          </a:p>
          <a:p>
            <a:pPr marL="0" lvl="0" indent="0" algn="l" rtl="0">
              <a:spcBef>
                <a:spcPts val="0"/>
              </a:spcBef>
              <a:spcAft>
                <a:spcPts val="0"/>
              </a:spcAft>
              <a:buNone/>
            </a:pPr>
            <a:r>
              <a:rPr lang="en-GB" sz="1200"/>
              <a:t>Our volunteers and staff have spent equivalent of 133 days on the phone !! That’s amazing and is based on average call length of 20 mins some calls are much longer then that !! </a:t>
            </a:r>
            <a:endParaRPr/>
          </a:p>
          <a:p>
            <a:pPr marL="0" lvl="0" indent="0" algn="l" rtl="0">
              <a:spcBef>
                <a:spcPts val="0"/>
              </a:spcBef>
              <a:spcAft>
                <a:spcPts val="0"/>
              </a:spcAft>
              <a:buNone/>
            </a:pPr>
            <a:endParaRPr/>
          </a:p>
        </p:txBody>
      </p:sp>
      <p:sp>
        <p:nvSpPr>
          <p:cNvPr id="375" name="Google Shape;375;g11a2f3f25e4_7_2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a2f3f25e4_7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1a2f3f25e4_7_2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To offer this much needed service across all of Rotherham to anyone over 18</a:t>
            </a:r>
            <a:endParaRPr/>
          </a:p>
          <a:p>
            <a:pPr marL="0" lvl="0" indent="0" algn="l" rtl="0">
              <a:spcBef>
                <a:spcPts val="0"/>
              </a:spcBef>
              <a:spcAft>
                <a:spcPts val="0"/>
              </a:spcAft>
              <a:buNone/>
            </a:pPr>
            <a:r>
              <a:rPr lang="en-GB" sz="1200"/>
              <a:t>To continue to widen our reach for referrals </a:t>
            </a:r>
            <a:endParaRPr/>
          </a:p>
          <a:p>
            <a:pPr marL="0" lvl="0" indent="0" algn="l" rtl="0">
              <a:spcBef>
                <a:spcPts val="0"/>
              </a:spcBef>
              <a:spcAft>
                <a:spcPts val="0"/>
              </a:spcAft>
              <a:buNone/>
            </a:pPr>
            <a:r>
              <a:rPr lang="en-GB" sz="1200"/>
              <a:t>To continue to increase and retain a robust volunteer network.</a:t>
            </a:r>
            <a:endParaRPr/>
          </a:p>
          <a:p>
            <a:pPr marL="0" lvl="0" indent="0" algn="l" rtl="0">
              <a:spcBef>
                <a:spcPts val="0"/>
              </a:spcBef>
              <a:spcAft>
                <a:spcPts val="0"/>
              </a:spcAft>
              <a:buNone/>
            </a:pPr>
            <a:r>
              <a:rPr lang="en-GB" sz="1200"/>
              <a:t>To extend our work with young volunteers in the colleges of Rotherham</a:t>
            </a:r>
            <a:endParaRPr/>
          </a:p>
          <a:p>
            <a:pPr marL="0" lvl="0" indent="0" algn="l" rtl="0">
              <a:spcBef>
                <a:spcPts val="0"/>
              </a:spcBef>
              <a:spcAft>
                <a:spcPts val="0"/>
              </a:spcAft>
              <a:buNone/>
            </a:pPr>
            <a:r>
              <a:rPr lang="en-GB" sz="1200"/>
              <a:t>To expand our pool of BAME volunteers</a:t>
            </a:r>
            <a:endParaRPr/>
          </a:p>
          <a:p>
            <a:pPr marL="0" lvl="0" indent="0" algn="l" rtl="0">
              <a:spcBef>
                <a:spcPts val="0"/>
              </a:spcBef>
              <a:spcAft>
                <a:spcPts val="0"/>
              </a:spcAft>
              <a:buNone/>
            </a:pPr>
            <a:r>
              <a:rPr lang="en-GB" sz="1200"/>
              <a:t>To continue to look for funding to continue the service</a:t>
            </a:r>
            <a:endParaRPr/>
          </a:p>
          <a:p>
            <a:pPr marL="0" lvl="0" indent="0" algn="l" rtl="0">
              <a:spcBef>
                <a:spcPts val="0"/>
              </a:spcBef>
              <a:spcAft>
                <a:spcPts val="0"/>
              </a:spcAft>
              <a:buNone/>
            </a:pPr>
            <a:r>
              <a:rPr lang="en-GB" sz="1200"/>
              <a:t>To be there whenever anyone needs us </a:t>
            </a:r>
            <a:endParaRPr/>
          </a:p>
          <a:p>
            <a:pPr marL="0" lvl="0" indent="0" algn="l" rtl="0">
              <a:spcBef>
                <a:spcPts val="0"/>
              </a:spcBef>
              <a:spcAft>
                <a:spcPts val="0"/>
              </a:spcAft>
              <a:buNone/>
            </a:pPr>
            <a:endParaRPr/>
          </a:p>
        </p:txBody>
      </p:sp>
      <p:sp>
        <p:nvSpPr>
          <p:cNvPr id="382" name="Google Shape;382;g11a2f3f25e4_7_2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a2f3f25e4_7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11a2f3f25e4_7_2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A service user – this service has built my trust and restored my faith, I no longer feel alone</a:t>
            </a:r>
            <a:endParaRPr/>
          </a:p>
          <a:p>
            <a:pPr marL="0" marR="0" lvl="0" indent="0" algn="l" rtl="0">
              <a:lnSpc>
                <a:spcPct val="100000"/>
              </a:lnSpc>
              <a:spcBef>
                <a:spcPts val="0"/>
              </a:spcBef>
              <a:spcAft>
                <a:spcPts val="0"/>
              </a:spcAft>
              <a:buClr>
                <a:schemeClr val="dk1"/>
              </a:buClr>
              <a:buSzPts val="1200"/>
              <a:buFont typeface="Calibri"/>
              <a:buNone/>
            </a:pPr>
            <a:r>
              <a:rPr lang="en-GB"/>
              <a:t>A referrer – This is a service no one else can offer, the incredible standard that RotherFed deliver is above and beyond</a:t>
            </a:r>
            <a:endParaRPr/>
          </a:p>
          <a:p>
            <a:pPr marL="0" marR="0" lvl="0" indent="0" algn="l" rtl="0">
              <a:lnSpc>
                <a:spcPct val="100000"/>
              </a:lnSpc>
              <a:spcBef>
                <a:spcPts val="0"/>
              </a:spcBef>
              <a:spcAft>
                <a:spcPts val="0"/>
              </a:spcAft>
              <a:buClr>
                <a:schemeClr val="dk1"/>
              </a:buClr>
              <a:buSzPts val="1200"/>
              <a:buFont typeface="Calibri"/>
              <a:buNone/>
            </a:pPr>
            <a:r>
              <a:rPr lang="en-GB"/>
              <a:t>A volunteer - Volunteering has made a difference to my life as well, not just those that I chat to.</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89" name="Google Shape;389;g11a2f3f25e4_7_2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a2f3f25e4_7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1a2f3f25e4_7_2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t>For professional referrals we have a paper copy or a google referral form. </a:t>
            </a:r>
            <a:endParaRPr/>
          </a:p>
          <a:p>
            <a:pPr marL="0" lvl="0" indent="0" algn="l" rtl="0">
              <a:spcBef>
                <a:spcPts val="0"/>
              </a:spcBef>
              <a:spcAft>
                <a:spcPts val="0"/>
              </a:spcAft>
              <a:buNone/>
            </a:pPr>
            <a:r>
              <a:rPr lang="en-GB" sz="1200"/>
              <a:t>Referrals are accepted from any organisation or service all we ask is the permission is granted by the resident prior to passing on details</a:t>
            </a:r>
            <a:endParaRPr/>
          </a:p>
          <a:p>
            <a:pPr marL="0" lvl="0" indent="0" algn="l" rtl="0">
              <a:spcBef>
                <a:spcPts val="0"/>
              </a:spcBef>
              <a:spcAft>
                <a:spcPts val="0"/>
              </a:spcAft>
              <a:buNone/>
            </a:pPr>
            <a:r>
              <a:rPr lang="en-GB" sz="1200"/>
              <a:t>Self or family referrals are welcome.</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r>
              <a:rPr lang="en-GB" sz="1200"/>
              <a:t>Please contact </a:t>
            </a:r>
            <a:endParaRPr/>
          </a:p>
          <a:p>
            <a:pPr marL="0" lvl="0" indent="0" algn="l" rtl="0">
              <a:spcBef>
                <a:spcPts val="0"/>
              </a:spcBef>
              <a:spcAft>
                <a:spcPts val="0"/>
              </a:spcAft>
              <a:buClr>
                <a:schemeClr val="dk1"/>
              </a:buClr>
              <a:buSzPts val="1200"/>
              <a:buFont typeface="Calibri"/>
              <a:buNone/>
            </a:pPr>
            <a:r>
              <a:rPr lang="en-GB" sz="1200"/>
              <a:t>Nicola Evans – Volunteer Coordinator – 07376 666191 – </a:t>
            </a:r>
            <a:r>
              <a:rPr lang="en-GB" sz="1200" u="sng">
                <a:solidFill>
                  <a:schemeClr val="hlink"/>
                </a:solidFill>
                <a:hlinkClick r:id="rId3"/>
              </a:rPr>
              <a:t>nicola.evans@rotherfed.org</a:t>
            </a:r>
            <a:endParaRPr sz="1200"/>
          </a:p>
          <a:p>
            <a:pPr marL="0" lvl="0" indent="0" algn="l" rtl="0">
              <a:spcBef>
                <a:spcPts val="0"/>
              </a:spcBef>
              <a:spcAft>
                <a:spcPts val="0"/>
              </a:spcAft>
              <a:buClr>
                <a:schemeClr val="dk1"/>
              </a:buClr>
              <a:buSzPts val="1200"/>
              <a:buFont typeface="Calibri"/>
              <a:buNone/>
            </a:pPr>
            <a:r>
              <a:rPr lang="en-GB" sz="1200"/>
              <a:t>Or </a:t>
            </a:r>
            <a:endParaRPr/>
          </a:p>
          <a:p>
            <a:pPr marL="0" lvl="0" indent="0" algn="l" rtl="0">
              <a:spcBef>
                <a:spcPts val="0"/>
              </a:spcBef>
              <a:spcAft>
                <a:spcPts val="0"/>
              </a:spcAft>
              <a:buClr>
                <a:schemeClr val="dk1"/>
              </a:buClr>
              <a:buSzPts val="1200"/>
              <a:buFont typeface="Calibri"/>
              <a:buNone/>
            </a:pPr>
            <a:r>
              <a:rPr lang="en-GB" sz="1200"/>
              <a:t>Carrie Kurt – Volunteer Support Worker – 07534 943658 – </a:t>
            </a:r>
            <a:r>
              <a:rPr lang="en-GB" sz="1200" u="sng">
                <a:solidFill>
                  <a:schemeClr val="hlink"/>
                </a:solidFill>
                <a:hlinkClick r:id="rId4"/>
              </a:rPr>
              <a:t>carrie.kurt@rotherfed.org</a:t>
            </a:r>
            <a:r>
              <a:rPr lang="en-GB" sz="1200"/>
              <a:t> </a:t>
            </a:r>
            <a:endParaRPr/>
          </a:p>
          <a:p>
            <a:pPr marL="0" lvl="0" indent="0" algn="l" rtl="0">
              <a:spcBef>
                <a:spcPts val="0"/>
              </a:spcBef>
              <a:spcAft>
                <a:spcPts val="0"/>
              </a:spcAft>
              <a:buClr>
                <a:schemeClr val="dk1"/>
              </a:buClr>
              <a:buSzPts val="1200"/>
              <a:buFont typeface="Calibri"/>
              <a:buNone/>
            </a:pPr>
            <a:r>
              <a:rPr lang="en-GB" sz="1200"/>
              <a:t>For more details</a:t>
            </a:r>
            <a:endParaRPr/>
          </a:p>
          <a:p>
            <a:pPr marL="0" lvl="0" indent="0" algn="l" rtl="0">
              <a:spcBef>
                <a:spcPts val="0"/>
              </a:spcBef>
              <a:spcAft>
                <a:spcPts val="0"/>
              </a:spcAft>
              <a:buNone/>
            </a:pPr>
            <a:endParaRPr/>
          </a:p>
        </p:txBody>
      </p:sp>
      <p:sp>
        <p:nvSpPr>
          <p:cNvPr id="410" name="Google Shape;410;g11a2f3f25e4_7_2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1a2f3f25e4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g11a2f3f25e4_2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a2f3f25e4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1a2f3f25e4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a2f3f25e4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11a2f3f25e4_2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a2f3f25e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1a2f3f25e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a2f3f25e4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11a2f3f25e4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eaf7f9f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1eaf7f9f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a2f3f25e4_7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1a2f3f25e4_7_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11a2f3f25e4_7_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a2f3f25e4_7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1a2f3f25e4_7_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At the start of the Covid pandemic – Rotherfed staff began to work from home and had to adopt new ways to support communities through the lockdown.</a:t>
            </a:r>
            <a:endParaRPr/>
          </a:p>
          <a:p>
            <a:pPr marL="171450" lvl="0" indent="-171450" algn="l" rtl="0">
              <a:spcBef>
                <a:spcPts val="0"/>
              </a:spcBef>
              <a:spcAft>
                <a:spcPts val="0"/>
              </a:spcAft>
              <a:buClr>
                <a:schemeClr val="dk1"/>
              </a:buClr>
              <a:buSzPts val="1200"/>
              <a:buFont typeface="Arial"/>
              <a:buChar char="•"/>
            </a:pPr>
            <a:r>
              <a:rPr lang="en-GB"/>
              <a:t>We were part of the Rotherham Heroes campaign at both a strategic and operational level, we were tasked to identify what was required, and helped to design the programme of support for lonely and isolated Rotherham residents during the pandemic. </a:t>
            </a:r>
            <a:endParaRPr/>
          </a:p>
          <a:p>
            <a:pPr marL="171450" lvl="0" indent="-171450" algn="l" rtl="0">
              <a:spcBef>
                <a:spcPts val="0"/>
              </a:spcBef>
              <a:spcAft>
                <a:spcPts val="0"/>
              </a:spcAft>
              <a:buClr>
                <a:schemeClr val="dk1"/>
              </a:buClr>
              <a:buSzPts val="1200"/>
              <a:buFont typeface="Arial"/>
              <a:buChar char="•"/>
            </a:pPr>
            <a:r>
              <a:rPr lang="en-GB"/>
              <a:t>We developed the “friendship calls” project, to offer a friendly voice over a phone.</a:t>
            </a:r>
            <a:endParaRPr/>
          </a:p>
          <a:p>
            <a:pPr marL="171450" lvl="0" indent="-171450" algn="l" rtl="0">
              <a:spcBef>
                <a:spcPts val="0"/>
              </a:spcBef>
              <a:spcAft>
                <a:spcPts val="0"/>
              </a:spcAft>
              <a:buClr>
                <a:schemeClr val="dk1"/>
              </a:buClr>
              <a:buSzPts val="1200"/>
              <a:buFont typeface="Arial"/>
              <a:buChar char="•"/>
            </a:pPr>
            <a:r>
              <a:rPr lang="en-GB"/>
              <a:t>Our staff team delivered calls at first whilst we trained up 12 volunteers to grow the service.</a:t>
            </a:r>
            <a:endParaRPr/>
          </a:p>
          <a:p>
            <a:pPr marL="171450" lvl="0" indent="-171450" algn="l" rtl="0">
              <a:spcBef>
                <a:spcPts val="0"/>
              </a:spcBef>
              <a:spcAft>
                <a:spcPts val="0"/>
              </a:spcAft>
              <a:buClr>
                <a:schemeClr val="dk1"/>
              </a:buClr>
              <a:buSzPts val="1200"/>
              <a:buFont typeface="Arial"/>
              <a:buChar char="•"/>
            </a:pPr>
            <a:r>
              <a:rPr lang="en-GB"/>
              <a:t>It soon became apparent that there was a real demand, and we applied for funding so we could do more.</a:t>
            </a:r>
            <a:endParaRPr/>
          </a:p>
          <a:p>
            <a:pPr marL="171450" lvl="0" indent="-171450" algn="l" rtl="0">
              <a:spcBef>
                <a:spcPts val="0"/>
              </a:spcBef>
              <a:spcAft>
                <a:spcPts val="0"/>
              </a:spcAft>
              <a:buClr>
                <a:schemeClr val="dk1"/>
              </a:buClr>
              <a:buSzPts val="1200"/>
              <a:buFont typeface="Arial"/>
              <a:buChar char="•"/>
            </a:pPr>
            <a:r>
              <a:rPr lang="en-GB"/>
              <a:t>We were successful with grants from National Lottery and The Tudor Trust, which allowed us to recruit a volunteer coordinator and a befriending coordinator to increase our capacity and reach more people. We were then successful in obtaining further funding from Rotherham Metropolitan Borough Council to allow the project to continue.</a:t>
            </a:r>
            <a:endParaRPr/>
          </a:p>
        </p:txBody>
      </p:sp>
      <p:sp>
        <p:nvSpPr>
          <p:cNvPr id="293" name="Google Shape;293;g11a2f3f25e4_7_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a2f3f25e4_7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11a2f3f25e4_7_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 referral is made to us via different channels or through self referral, Residents get an initial call from a Rotherfed staff member who assesses and carefully matches them with a suitable volunteer. They then receive 1 call a week.</a:t>
            </a:r>
            <a:endParaRPr/>
          </a:p>
          <a:p>
            <a:pPr marL="0" lvl="0" indent="0" algn="l" rtl="0">
              <a:spcBef>
                <a:spcPts val="0"/>
              </a:spcBef>
              <a:spcAft>
                <a:spcPts val="0"/>
              </a:spcAft>
              <a:buNone/>
            </a:pPr>
            <a:r>
              <a:rPr lang="en-GB"/>
              <a:t>We also offer additional support to residents, by signposting on to other services, as necessary.</a:t>
            </a:r>
            <a:endParaRPr/>
          </a:p>
          <a:p>
            <a:pPr marL="0" lvl="0" indent="0" algn="l" rtl="0">
              <a:spcBef>
                <a:spcPts val="0"/>
              </a:spcBef>
              <a:spcAft>
                <a:spcPts val="0"/>
              </a:spcAft>
              <a:buNone/>
            </a:pPr>
            <a:r>
              <a:rPr lang="en-GB"/>
              <a:t>Volunteers are recruited (on an ongoing basis) and we provide a full induction and training programme including DBS check.</a:t>
            </a:r>
            <a:endParaRPr/>
          </a:p>
          <a:p>
            <a:pPr marL="0" lvl="0" indent="0" algn="l" rtl="0">
              <a:spcBef>
                <a:spcPts val="0"/>
              </a:spcBef>
              <a:spcAft>
                <a:spcPts val="0"/>
              </a:spcAft>
              <a:buNone/>
            </a:pPr>
            <a:r>
              <a:rPr lang="en-GB"/>
              <a:t>Once trained the volunteer is offered the choice of calling the same person or given a rotation of different people to call – most volunteers call 2/3 people per week</a:t>
            </a:r>
            <a:endParaRPr/>
          </a:p>
          <a:p>
            <a:pPr marL="0" lvl="0" indent="0" algn="l" rtl="0">
              <a:spcBef>
                <a:spcPts val="0"/>
              </a:spcBef>
              <a:spcAft>
                <a:spcPts val="0"/>
              </a:spcAft>
              <a:buNone/>
            </a:pPr>
            <a:r>
              <a:rPr lang="en-GB"/>
              <a:t>Rotherfed provides support and personal development opportunities for volunteers throughout.</a:t>
            </a:r>
            <a:endParaRPr/>
          </a:p>
          <a:p>
            <a:pPr marL="0" lvl="0" indent="0" algn="l" rtl="0">
              <a:spcBef>
                <a:spcPts val="0"/>
              </a:spcBef>
              <a:spcAft>
                <a:spcPts val="0"/>
              </a:spcAft>
              <a:buNone/>
            </a:pPr>
            <a:endParaRPr/>
          </a:p>
        </p:txBody>
      </p:sp>
      <p:sp>
        <p:nvSpPr>
          <p:cNvPr id="309" name="Google Shape;309;g11a2f3f25e4_7_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a2f3f25e4_7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1a2f3f25e4_7_1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t>There is a high demand for the service</a:t>
            </a:r>
            <a:endParaRPr/>
          </a:p>
          <a:p>
            <a:pPr marL="171450" lvl="0" indent="-171450" algn="l" rtl="0">
              <a:spcBef>
                <a:spcPts val="0"/>
              </a:spcBef>
              <a:spcAft>
                <a:spcPts val="0"/>
              </a:spcAft>
              <a:buClr>
                <a:schemeClr val="dk1"/>
              </a:buClr>
              <a:buSzPts val="1200"/>
              <a:buFont typeface="Arial"/>
              <a:buChar char="•"/>
            </a:pPr>
            <a:r>
              <a:rPr lang="en-GB" sz="1200"/>
              <a:t>Our service is unique as we will consider anyone over the age of 18 from all backgrounds, religions and ethnicities</a:t>
            </a:r>
            <a:endParaRPr/>
          </a:p>
          <a:p>
            <a:pPr marL="171450" lvl="0" indent="-171450" algn="l" rtl="0">
              <a:spcBef>
                <a:spcPts val="0"/>
              </a:spcBef>
              <a:spcAft>
                <a:spcPts val="0"/>
              </a:spcAft>
              <a:buClr>
                <a:schemeClr val="dk1"/>
              </a:buClr>
              <a:buSzPts val="1200"/>
              <a:buFont typeface="Arial"/>
              <a:buChar char="•"/>
            </a:pPr>
            <a:r>
              <a:rPr lang="en-GB" sz="1200"/>
              <a:t>Response by the public for volunteering has been fantastic</a:t>
            </a:r>
            <a:endParaRPr/>
          </a:p>
          <a:p>
            <a:pPr marL="171450" lvl="0" indent="-171450" algn="l" rtl="0">
              <a:spcBef>
                <a:spcPts val="0"/>
              </a:spcBef>
              <a:spcAft>
                <a:spcPts val="0"/>
              </a:spcAft>
              <a:buClr>
                <a:schemeClr val="dk1"/>
              </a:buClr>
              <a:buSzPts val="1200"/>
              <a:buFont typeface="Arial"/>
              <a:buChar char="•"/>
            </a:pPr>
            <a:r>
              <a:rPr lang="en-GB" sz="1200"/>
              <a:t>By following up with referrals and volunteer enquiries within a short timeframe has shown this service is reliable</a:t>
            </a:r>
            <a:endParaRPr/>
          </a:p>
          <a:p>
            <a:pPr marL="171450" lvl="0" indent="-171450" algn="l" rtl="0">
              <a:spcBef>
                <a:spcPts val="0"/>
              </a:spcBef>
              <a:spcAft>
                <a:spcPts val="0"/>
              </a:spcAft>
              <a:buClr>
                <a:schemeClr val="dk1"/>
              </a:buClr>
              <a:buSzPts val="1200"/>
              <a:buFont typeface="Arial"/>
              <a:buChar char="•"/>
            </a:pPr>
            <a:r>
              <a:rPr lang="en-GB" sz="1200"/>
              <a:t>Referred residents are not only feeling less lonely but starting to re-engaging with their local communities</a:t>
            </a:r>
            <a:endParaRPr/>
          </a:p>
          <a:p>
            <a:pPr marL="171450" lvl="0" indent="-171450" algn="l" rtl="0">
              <a:spcBef>
                <a:spcPts val="0"/>
              </a:spcBef>
              <a:spcAft>
                <a:spcPts val="0"/>
              </a:spcAft>
              <a:buClr>
                <a:schemeClr val="dk1"/>
              </a:buClr>
              <a:buSzPts val="1200"/>
              <a:buFont typeface="Arial"/>
              <a:buChar char="•"/>
            </a:pPr>
            <a:r>
              <a:rPr lang="en-GB" sz="1200"/>
              <a:t>The pandemic highlighted the need for the service but showed isolation and loneliness was not caused by this , the problem was there long before and will be for times to come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24" name="Google Shape;324;g11a2f3f25e4_7_1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a2f3f25e4_7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1a2f3f25e4_7_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a:t>Ras: </a:t>
            </a:r>
            <a:r>
              <a:rPr lang="en-GB" sz="1200">
                <a:latin typeface="Arial"/>
                <a:ea typeface="Arial"/>
                <a:cs typeface="Arial"/>
                <a:sym typeface="Arial"/>
              </a:rPr>
              <a:t>“I’ve been working as a volunteer with the befriending service since May. I originally signed up as a Rotherham Hero to deliver food and essentials to residents who were shielding and through this was contacted by Rotherfed who asked if I would like to do this instead. I’ve always been a people person so it seemed like a perfect fit. </a:t>
            </a:r>
            <a:endParaRPr sz="1200">
              <a:latin typeface="Calibri"/>
              <a:ea typeface="Calibri"/>
              <a:cs typeface="Calibri"/>
              <a:sym typeface="Calibri"/>
            </a:endParaRPr>
          </a:p>
          <a:p>
            <a:pPr marL="0" lvl="0" indent="0" algn="l" rtl="0">
              <a:lnSpc>
                <a:spcPct val="107000"/>
              </a:lnSpc>
              <a:spcBef>
                <a:spcPts val="800"/>
              </a:spcBef>
              <a:spcAft>
                <a:spcPts val="0"/>
              </a:spcAft>
              <a:buNone/>
            </a:pPr>
            <a:r>
              <a:rPr lang="en-GB" sz="1200">
                <a:latin typeface="Arial"/>
                <a:ea typeface="Arial"/>
                <a:cs typeface="Arial"/>
                <a:sym typeface="Arial"/>
              </a:rPr>
              <a:t>I’m now retired but I have spent all of my working life in customer facing roles so I’m used to talking to different types of people and enjoy getting to know people from all backgrounds. I currently make three phone calls a week to residents who either want a chat, or just have someone to listen to them.</a:t>
            </a:r>
            <a:endParaRPr sz="1200">
              <a:latin typeface="Calibri"/>
              <a:ea typeface="Calibri"/>
              <a:cs typeface="Calibri"/>
              <a:sym typeface="Calibri"/>
            </a:endParaRPr>
          </a:p>
          <a:p>
            <a:pPr marL="0" lvl="0" indent="0" algn="l" rtl="0">
              <a:lnSpc>
                <a:spcPct val="107000"/>
              </a:lnSpc>
              <a:spcBef>
                <a:spcPts val="800"/>
              </a:spcBef>
              <a:spcAft>
                <a:spcPts val="0"/>
              </a:spcAft>
              <a:buNone/>
            </a:pPr>
            <a:r>
              <a:rPr lang="en-GB" sz="1200">
                <a:latin typeface="Arial"/>
                <a:ea typeface="Arial"/>
                <a:cs typeface="Arial"/>
                <a:sym typeface="Arial"/>
              </a:rPr>
              <a:t>Lots of residents who are shielding are lonely or are bored and simply want some company. Just a small amount of time out of my day can make a real difference to somebody’s week which is really rewarding. </a:t>
            </a:r>
            <a:endParaRPr sz="1200">
              <a:latin typeface="Calibri"/>
              <a:ea typeface="Calibri"/>
              <a:cs typeface="Calibri"/>
              <a:sym typeface="Calibri"/>
            </a:endParaRPr>
          </a:p>
          <a:p>
            <a:pPr marL="0" lvl="0" indent="0" algn="l" rtl="0">
              <a:spcBef>
                <a:spcPts val="800"/>
              </a:spcBef>
              <a:spcAft>
                <a:spcPts val="0"/>
              </a:spcAft>
              <a:buNone/>
            </a:pPr>
            <a:r>
              <a:rPr lang="en-GB" sz="1200">
                <a:latin typeface="Calibri"/>
                <a:ea typeface="Calibri"/>
                <a:cs typeface="Calibri"/>
                <a:sym typeface="Calibri"/>
              </a:rPr>
              <a:t>I would also add that the people I talk to seem to appreciate a friendly voice and someone who listens to them. We have a laugh and there are lots of conversations around the person’s younger days, jobs, etc. Those that I have rung a few times do remember me and are more relaxed in their conversations. Covid-19 has made things worse for the people I phone and this service will, in my opinion, still be needed post-pandemic for those living alone and without families or friends nearby</a:t>
            </a:r>
            <a:endParaRPr sz="1200">
              <a:latin typeface="Calibri"/>
              <a:ea typeface="Calibri"/>
              <a:cs typeface="Calibri"/>
              <a:sym typeface="Calibri"/>
            </a:endParaRPr>
          </a:p>
          <a:p>
            <a:pPr marL="0" lvl="0" indent="0" algn="l" rtl="0">
              <a:spcBef>
                <a:spcPts val="0"/>
              </a:spcBef>
              <a:spcAft>
                <a:spcPts val="0"/>
              </a:spcAft>
              <a:buNone/>
            </a:pPr>
            <a:endParaRPr/>
          </a:p>
        </p:txBody>
      </p:sp>
      <p:sp>
        <p:nvSpPr>
          <p:cNvPr id="332" name="Google Shape;332;g11a2f3f25e4_7_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400"/>
              <a:buNone/>
              <a:defRPr sz="5400"/>
            </a:lvl1pPr>
            <a:lvl2pPr lvl="1" algn="ctr" rtl="0">
              <a:lnSpc>
                <a:spcPct val="100000"/>
              </a:lnSpc>
              <a:spcBef>
                <a:spcPts val="0"/>
              </a:spcBef>
              <a:spcAft>
                <a:spcPts val="0"/>
              </a:spcAft>
              <a:buSzPts val="5400"/>
              <a:buNone/>
              <a:defRPr sz="5400"/>
            </a:lvl2pPr>
            <a:lvl3pPr lvl="2" algn="ctr" rtl="0">
              <a:lnSpc>
                <a:spcPct val="100000"/>
              </a:lnSpc>
              <a:spcBef>
                <a:spcPts val="0"/>
              </a:spcBef>
              <a:spcAft>
                <a:spcPts val="0"/>
              </a:spcAft>
              <a:buSzPts val="5400"/>
              <a:buNone/>
              <a:defRPr sz="5400"/>
            </a:lvl3pPr>
            <a:lvl4pPr lvl="3" algn="ctr" rtl="0">
              <a:lnSpc>
                <a:spcPct val="100000"/>
              </a:lnSpc>
              <a:spcBef>
                <a:spcPts val="0"/>
              </a:spcBef>
              <a:spcAft>
                <a:spcPts val="0"/>
              </a:spcAft>
              <a:buSzPts val="5400"/>
              <a:buNone/>
              <a:defRPr sz="5400"/>
            </a:lvl4pPr>
            <a:lvl5pPr lvl="4" algn="ctr" rtl="0">
              <a:lnSpc>
                <a:spcPct val="100000"/>
              </a:lnSpc>
              <a:spcBef>
                <a:spcPts val="0"/>
              </a:spcBef>
              <a:spcAft>
                <a:spcPts val="0"/>
              </a:spcAft>
              <a:buSzPts val="5400"/>
              <a:buNone/>
              <a:defRPr sz="5400"/>
            </a:lvl5pPr>
            <a:lvl6pPr lvl="5" algn="ctr" rtl="0">
              <a:lnSpc>
                <a:spcPct val="100000"/>
              </a:lnSpc>
              <a:spcBef>
                <a:spcPts val="0"/>
              </a:spcBef>
              <a:spcAft>
                <a:spcPts val="0"/>
              </a:spcAft>
              <a:buSzPts val="5400"/>
              <a:buNone/>
              <a:defRPr sz="5400"/>
            </a:lvl6pPr>
            <a:lvl7pPr lvl="6" algn="ctr" rtl="0">
              <a:lnSpc>
                <a:spcPct val="100000"/>
              </a:lnSpc>
              <a:spcBef>
                <a:spcPts val="0"/>
              </a:spcBef>
              <a:spcAft>
                <a:spcPts val="0"/>
              </a:spcAft>
              <a:buSzPts val="5400"/>
              <a:buNone/>
              <a:defRPr sz="5400"/>
            </a:lvl7pPr>
            <a:lvl8pPr lvl="7" algn="ctr" rtl="0">
              <a:lnSpc>
                <a:spcPct val="100000"/>
              </a:lnSpc>
              <a:spcBef>
                <a:spcPts val="0"/>
              </a:spcBef>
              <a:spcAft>
                <a:spcPts val="0"/>
              </a:spcAft>
              <a:buSzPts val="5400"/>
              <a:buNone/>
              <a:defRPr sz="5400"/>
            </a:lvl8pPr>
            <a:lvl9pPr lvl="8" algn="ctr" rtl="0">
              <a:lnSpc>
                <a:spcPct val="100000"/>
              </a:lnSpc>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68" name="Google Shape;68;p15"/>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9" name="Google Shape;69;p15"/>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74" name="Google Shape;74;p1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1" name="Google Shape;81;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Clr>
                <a:schemeClr val="dk2"/>
              </a:buClr>
              <a:buSzPts val="5400"/>
              <a:buNone/>
              <a:defRPr sz="5400" b="0">
                <a:solidFill>
                  <a:schemeClr val="dk2"/>
                </a:solidFill>
              </a:defRPr>
            </a:lvl1pPr>
            <a:lvl2pPr lvl="1" algn="l" rtl="0">
              <a:lnSpc>
                <a:spcPct val="100000"/>
              </a:lnSpc>
              <a:spcBef>
                <a:spcPts val="0"/>
              </a:spcBef>
              <a:spcAft>
                <a:spcPts val="0"/>
              </a:spcAft>
              <a:buClr>
                <a:schemeClr val="dk2"/>
              </a:buClr>
              <a:buSzPts val="5400"/>
              <a:buNone/>
              <a:defRPr sz="5400" b="0">
                <a:solidFill>
                  <a:schemeClr val="dk2"/>
                </a:solidFill>
              </a:defRPr>
            </a:lvl2pPr>
            <a:lvl3pPr lvl="2" algn="l" rtl="0">
              <a:lnSpc>
                <a:spcPct val="100000"/>
              </a:lnSpc>
              <a:spcBef>
                <a:spcPts val="0"/>
              </a:spcBef>
              <a:spcAft>
                <a:spcPts val="0"/>
              </a:spcAft>
              <a:buClr>
                <a:schemeClr val="dk2"/>
              </a:buClr>
              <a:buSzPts val="5400"/>
              <a:buNone/>
              <a:defRPr sz="5400" b="0">
                <a:solidFill>
                  <a:schemeClr val="dk2"/>
                </a:solidFill>
              </a:defRPr>
            </a:lvl3pPr>
            <a:lvl4pPr lvl="3" algn="l" rtl="0">
              <a:lnSpc>
                <a:spcPct val="100000"/>
              </a:lnSpc>
              <a:spcBef>
                <a:spcPts val="0"/>
              </a:spcBef>
              <a:spcAft>
                <a:spcPts val="0"/>
              </a:spcAft>
              <a:buClr>
                <a:schemeClr val="dk2"/>
              </a:buClr>
              <a:buSzPts val="5400"/>
              <a:buNone/>
              <a:defRPr sz="5400" b="0">
                <a:solidFill>
                  <a:schemeClr val="dk2"/>
                </a:solidFill>
              </a:defRPr>
            </a:lvl4pPr>
            <a:lvl5pPr lvl="4" algn="l" rtl="0">
              <a:lnSpc>
                <a:spcPct val="100000"/>
              </a:lnSpc>
              <a:spcBef>
                <a:spcPts val="0"/>
              </a:spcBef>
              <a:spcAft>
                <a:spcPts val="0"/>
              </a:spcAft>
              <a:buClr>
                <a:schemeClr val="dk2"/>
              </a:buClr>
              <a:buSzPts val="5400"/>
              <a:buNone/>
              <a:defRPr sz="5400" b="0">
                <a:solidFill>
                  <a:schemeClr val="dk2"/>
                </a:solidFill>
              </a:defRPr>
            </a:lvl5pPr>
            <a:lvl6pPr lvl="5" algn="l" rtl="0">
              <a:lnSpc>
                <a:spcPct val="100000"/>
              </a:lnSpc>
              <a:spcBef>
                <a:spcPts val="0"/>
              </a:spcBef>
              <a:spcAft>
                <a:spcPts val="0"/>
              </a:spcAft>
              <a:buClr>
                <a:schemeClr val="dk2"/>
              </a:buClr>
              <a:buSzPts val="5400"/>
              <a:buNone/>
              <a:defRPr sz="5400" b="0">
                <a:solidFill>
                  <a:schemeClr val="dk2"/>
                </a:solidFill>
              </a:defRPr>
            </a:lvl6pPr>
            <a:lvl7pPr lvl="6" algn="l" rtl="0">
              <a:lnSpc>
                <a:spcPct val="100000"/>
              </a:lnSpc>
              <a:spcBef>
                <a:spcPts val="0"/>
              </a:spcBef>
              <a:spcAft>
                <a:spcPts val="0"/>
              </a:spcAft>
              <a:buClr>
                <a:schemeClr val="dk2"/>
              </a:buClr>
              <a:buSzPts val="5400"/>
              <a:buNone/>
              <a:defRPr sz="5400" b="0">
                <a:solidFill>
                  <a:schemeClr val="dk2"/>
                </a:solidFill>
              </a:defRPr>
            </a:lvl7pPr>
            <a:lvl8pPr lvl="7" algn="l" rtl="0">
              <a:lnSpc>
                <a:spcPct val="100000"/>
              </a:lnSpc>
              <a:spcBef>
                <a:spcPts val="0"/>
              </a:spcBef>
              <a:spcAft>
                <a:spcPts val="0"/>
              </a:spcAft>
              <a:buClr>
                <a:schemeClr val="dk2"/>
              </a:buClr>
              <a:buSzPts val="5400"/>
              <a:buNone/>
              <a:defRPr sz="5400" b="0">
                <a:solidFill>
                  <a:schemeClr val="dk2"/>
                </a:solidFill>
              </a:defRPr>
            </a:lvl8pPr>
            <a:lvl9pPr lvl="8" algn="l" rtl="0">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0"/>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 name="Google Shape;88;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0"/>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0"/>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Clr>
                <a:schemeClr val="lt1"/>
              </a:buClr>
              <a:buSzPts val="1800"/>
              <a:buChar char="●"/>
              <a:defRPr>
                <a:solidFill>
                  <a:schemeClr val="lt1"/>
                </a:solidFill>
              </a:defRPr>
            </a:lvl1pPr>
            <a:lvl2pPr marL="914400" lvl="1" indent="-317500" algn="l" rtl="0">
              <a:lnSpc>
                <a:spcPct val="115000"/>
              </a:lnSpc>
              <a:spcBef>
                <a:spcPts val="0"/>
              </a:spcBef>
              <a:spcAft>
                <a:spcPts val="0"/>
              </a:spcAft>
              <a:buClr>
                <a:schemeClr val="lt1"/>
              </a:buClr>
              <a:buSzPts val="1400"/>
              <a:buChar char="○"/>
              <a:defRPr>
                <a:solidFill>
                  <a:schemeClr val="lt1"/>
                </a:solidFill>
              </a:defRPr>
            </a:lvl2pPr>
            <a:lvl3pPr marL="1371600" lvl="2" indent="-317500" algn="l" rtl="0">
              <a:lnSpc>
                <a:spcPct val="115000"/>
              </a:lnSpc>
              <a:spcBef>
                <a:spcPts val="0"/>
              </a:spcBef>
              <a:spcAft>
                <a:spcPts val="0"/>
              </a:spcAft>
              <a:buClr>
                <a:schemeClr val="lt1"/>
              </a:buClr>
              <a:buSzPts val="1400"/>
              <a:buChar char="■"/>
              <a:defRPr>
                <a:solidFill>
                  <a:schemeClr val="lt1"/>
                </a:solidFill>
              </a:defRPr>
            </a:lvl3pPr>
            <a:lvl4pPr marL="1828800" lvl="3" indent="-317500" algn="l" rtl="0">
              <a:lnSpc>
                <a:spcPct val="115000"/>
              </a:lnSpc>
              <a:spcBef>
                <a:spcPts val="0"/>
              </a:spcBef>
              <a:spcAft>
                <a:spcPts val="0"/>
              </a:spcAft>
              <a:buClr>
                <a:schemeClr val="lt1"/>
              </a:buClr>
              <a:buSzPts val="1400"/>
              <a:buChar char="●"/>
              <a:defRPr>
                <a:solidFill>
                  <a:schemeClr val="lt1"/>
                </a:solidFill>
              </a:defRPr>
            </a:lvl4pPr>
            <a:lvl5pPr marL="2286000" lvl="4" indent="-317500" algn="l" rtl="0">
              <a:lnSpc>
                <a:spcPct val="115000"/>
              </a:lnSpc>
              <a:spcBef>
                <a:spcPts val="0"/>
              </a:spcBef>
              <a:spcAft>
                <a:spcPts val="0"/>
              </a:spcAft>
              <a:buClr>
                <a:schemeClr val="lt1"/>
              </a:buClr>
              <a:buSzPts val="1400"/>
              <a:buChar char="○"/>
              <a:defRPr>
                <a:solidFill>
                  <a:schemeClr val="lt1"/>
                </a:solidFill>
              </a:defRPr>
            </a:lvl5pPr>
            <a:lvl6pPr marL="2743200" lvl="5" indent="-317500" algn="l" rtl="0">
              <a:lnSpc>
                <a:spcPct val="115000"/>
              </a:lnSpc>
              <a:spcBef>
                <a:spcPts val="0"/>
              </a:spcBef>
              <a:spcAft>
                <a:spcPts val="0"/>
              </a:spcAft>
              <a:buClr>
                <a:schemeClr val="lt1"/>
              </a:buClr>
              <a:buSzPts val="1400"/>
              <a:buChar char="■"/>
              <a:defRPr>
                <a:solidFill>
                  <a:schemeClr val="lt1"/>
                </a:solidFill>
              </a:defRPr>
            </a:lvl6pPr>
            <a:lvl7pPr marL="3200400" lvl="6" indent="-317500" algn="l" rtl="0">
              <a:lnSpc>
                <a:spcPct val="115000"/>
              </a:lnSpc>
              <a:spcBef>
                <a:spcPts val="0"/>
              </a:spcBef>
              <a:spcAft>
                <a:spcPts val="0"/>
              </a:spcAft>
              <a:buClr>
                <a:schemeClr val="lt1"/>
              </a:buClr>
              <a:buSzPts val="1400"/>
              <a:buChar char="●"/>
              <a:defRPr>
                <a:solidFill>
                  <a:schemeClr val="lt1"/>
                </a:solidFill>
              </a:defRPr>
            </a:lvl7pPr>
            <a:lvl8pPr marL="3657600" lvl="7" indent="-317500" algn="l" rtl="0">
              <a:lnSpc>
                <a:spcPct val="115000"/>
              </a:lnSpc>
              <a:spcBef>
                <a:spcPts val="0"/>
              </a:spcBef>
              <a:spcAft>
                <a:spcPts val="0"/>
              </a:spcAft>
              <a:buClr>
                <a:schemeClr val="lt1"/>
              </a:buClr>
              <a:buSzPts val="1400"/>
              <a:buChar char="○"/>
              <a:defRPr>
                <a:solidFill>
                  <a:schemeClr val="lt1"/>
                </a:solidFill>
              </a:defRPr>
            </a:lvl8pPr>
            <a:lvl9pPr marL="4114800" lvl="8" indent="-317500" algn="l" rtl="0">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2" name="Google Shape;9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2"/>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3"/>
              </a:buClr>
              <a:buSzPts val="13000"/>
              <a:buNone/>
              <a:defRPr sz="13000">
                <a:solidFill>
                  <a:schemeClr val="accent3"/>
                </a:solidFill>
              </a:defRPr>
            </a:lvl1pPr>
            <a:lvl2pPr lvl="1" algn="ctr" rtl="0">
              <a:lnSpc>
                <a:spcPct val="100000"/>
              </a:lnSpc>
              <a:spcBef>
                <a:spcPts val="0"/>
              </a:spcBef>
              <a:spcAft>
                <a:spcPts val="0"/>
              </a:spcAft>
              <a:buClr>
                <a:schemeClr val="accent3"/>
              </a:buClr>
              <a:buSzPts val="13000"/>
              <a:buNone/>
              <a:defRPr sz="13000">
                <a:solidFill>
                  <a:schemeClr val="accent3"/>
                </a:solidFill>
              </a:defRPr>
            </a:lvl2pPr>
            <a:lvl3pPr lvl="2" algn="ctr" rtl="0">
              <a:lnSpc>
                <a:spcPct val="100000"/>
              </a:lnSpc>
              <a:spcBef>
                <a:spcPts val="0"/>
              </a:spcBef>
              <a:spcAft>
                <a:spcPts val="0"/>
              </a:spcAft>
              <a:buClr>
                <a:schemeClr val="accent3"/>
              </a:buClr>
              <a:buSzPts val="13000"/>
              <a:buNone/>
              <a:defRPr sz="13000">
                <a:solidFill>
                  <a:schemeClr val="accent3"/>
                </a:solidFill>
              </a:defRPr>
            </a:lvl3pPr>
            <a:lvl4pPr lvl="3" algn="ctr" rtl="0">
              <a:lnSpc>
                <a:spcPct val="100000"/>
              </a:lnSpc>
              <a:spcBef>
                <a:spcPts val="0"/>
              </a:spcBef>
              <a:spcAft>
                <a:spcPts val="0"/>
              </a:spcAft>
              <a:buClr>
                <a:schemeClr val="accent3"/>
              </a:buClr>
              <a:buSzPts val="13000"/>
              <a:buNone/>
              <a:defRPr sz="13000">
                <a:solidFill>
                  <a:schemeClr val="accent3"/>
                </a:solidFill>
              </a:defRPr>
            </a:lvl4pPr>
            <a:lvl5pPr lvl="4" algn="ctr" rtl="0">
              <a:lnSpc>
                <a:spcPct val="100000"/>
              </a:lnSpc>
              <a:spcBef>
                <a:spcPts val="0"/>
              </a:spcBef>
              <a:spcAft>
                <a:spcPts val="0"/>
              </a:spcAft>
              <a:buClr>
                <a:schemeClr val="accent3"/>
              </a:buClr>
              <a:buSzPts val="13000"/>
              <a:buNone/>
              <a:defRPr sz="13000">
                <a:solidFill>
                  <a:schemeClr val="accent3"/>
                </a:solidFill>
              </a:defRPr>
            </a:lvl5pPr>
            <a:lvl6pPr lvl="5" algn="ctr" rtl="0">
              <a:lnSpc>
                <a:spcPct val="100000"/>
              </a:lnSpc>
              <a:spcBef>
                <a:spcPts val="0"/>
              </a:spcBef>
              <a:spcAft>
                <a:spcPts val="0"/>
              </a:spcAft>
              <a:buClr>
                <a:schemeClr val="accent3"/>
              </a:buClr>
              <a:buSzPts val="13000"/>
              <a:buNone/>
              <a:defRPr sz="13000">
                <a:solidFill>
                  <a:schemeClr val="accent3"/>
                </a:solidFill>
              </a:defRPr>
            </a:lvl6pPr>
            <a:lvl7pPr lvl="6" algn="ctr" rtl="0">
              <a:lnSpc>
                <a:spcPct val="100000"/>
              </a:lnSpc>
              <a:spcBef>
                <a:spcPts val="0"/>
              </a:spcBef>
              <a:spcAft>
                <a:spcPts val="0"/>
              </a:spcAft>
              <a:buClr>
                <a:schemeClr val="accent3"/>
              </a:buClr>
              <a:buSzPts val="13000"/>
              <a:buNone/>
              <a:defRPr sz="13000">
                <a:solidFill>
                  <a:schemeClr val="accent3"/>
                </a:solidFill>
              </a:defRPr>
            </a:lvl7pPr>
            <a:lvl8pPr lvl="7" algn="ctr" rtl="0">
              <a:lnSpc>
                <a:spcPct val="100000"/>
              </a:lnSpc>
              <a:spcBef>
                <a:spcPts val="0"/>
              </a:spcBef>
              <a:spcAft>
                <a:spcPts val="0"/>
              </a:spcAft>
              <a:buClr>
                <a:schemeClr val="accent3"/>
              </a:buClr>
              <a:buSzPts val="13000"/>
              <a:buNone/>
              <a:defRPr sz="13000">
                <a:solidFill>
                  <a:schemeClr val="accent3"/>
                </a:solidFill>
              </a:defRPr>
            </a:lvl8pPr>
            <a:lvl9pPr lvl="8" algn="ctr" rtl="0">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99" name="Google Shape;99;p22"/>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00" name="Google Shape;10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0"/>
        <p:cNvGrpSpPr/>
        <p:nvPr/>
      </p:nvGrpSpPr>
      <p:grpSpPr>
        <a:xfrm>
          <a:off x="0" y="0"/>
          <a:ext cx="0" cy="0"/>
          <a:chOff x="0" y="0"/>
          <a:chExt cx="0" cy="0"/>
        </a:xfrm>
      </p:grpSpPr>
      <p:grpSp>
        <p:nvGrpSpPr>
          <p:cNvPr id="121" name="Google Shape;121;p25"/>
          <p:cNvGrpSpPr/>
          <p:nvPr/>
        </p:nvGrpSpPr>
        <p:grpSpPr>
          <a:xfrm>
            <a:off x="-78" y="-6350"/>
            <a:ext cx="9144178" cy="5149935"/>
            <a:chOff x="-104" y="-8467"/>
            <a:chExt cx="12192237" cy="6866580"/>
          </a:xfrm>
        </p:grpSpPr>
        <p:cxnSp>
          <p:nvCxnSpPr>
            <p:cNvPr id="122" name="Google Shape;122;p2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3" name="Google Shape;123;p25"/>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24" name="Google Shape;124;p2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25" name="Google Shape;125;p25"/>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26" name="Google Shape;126;p25"/>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7" name="Google Shape;127;p25"/>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37A4A">
                <a:alpha val="69800"/>
              </a:srgbClr>
            </a:solidFill>
            <a:ln>
              <a:noFill/>
            </a:ln>
          </p:spPr>
        </p:sp>
        <p:sp>
          <p:nvSpPr>
            <p:cNvPr id="128" name="Google Shape;128;p25"/>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A3A7C8">
                <a:alpha val="69800"/>
              </a:srgbClr>
            </a:solidFill>
            <a:ln>
              <a:noFill/>
            </a:ln>
          </p:spPr>
        </p:sp>
        <p:sp>
          <p:nvSpPr>
            <p:cNvPr id="129" name="Google Shape;129;p25"/>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30" name="Google Shape;130;p25"/>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1" name="Google Shape;131;p25"/>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32" name="Google Shape;132;p25"/>
          <p:cNvSpPr txBox="1">
            <a:spLocks noGrp="1"/>
          </p:cNvSpPr>
          <p:nvPr>
            <p:ph type="ctrTitle"/>
          </p:nvPr>
        </p:nvSpPr>
        <p:spPr>
          <a:xfrm>
            <a:off x="1130300" y="1803401"/>
            <a:ext cx="5825100" cy="12348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Clr>
                <a:schemeClr val="accent1"/>
              </a:buClr>
              <a:buSzPts val="4100"/>
              <a:buFont typeface="Trebuchet MS"/>
              <a:buNone/>
              <a:defRPr sz="41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5"/>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rmAutofit/>
          </a:bodyPr>
          <a:lstStyle>
            <a:lvl1pPr lvl="0" algn="r" rtl="0">
              <a:spcBef>
                <a:spcPts val="800"/>
              </a:spcBef>
              <a:spcAft>
                <a:spcPts val="0"/>
              </a:spcAft>
              <a:buSzPts val="1100"/>
              <a:buNone/>
              <a:defRPr>
                <a:solidFill>
                  <a:srgbClr val="8691D2"/>
                </a:solidFill>
              </a:defRPr>
            </a:lvl1pPr>
            <a:lvl2pPr lvl="1" algn="ctr" rtl="0">
              <a:spcBef>
                <a:spcPts val="800"/>
              </a:spcBef>
              <a:spcAft>
                <a:spcPts val="0"/>
              </a:spcAft>
              <a:buSzPts val="1000"/>
              <a:buNone/>
              <a:defRPr>
                <a:solidFill>
                  <a:srgbClr val="8D8FAE"/>
                </a:solidFill>
              </a:defRPr>
            </a:lvl2pPr>
            <a:lvl3pPr lvl="2" algn="ctr" rtl="0">
              <a:spcBef>
                <a:spcPts val="800"/>
              </a:spcBef>
              <a:spcAft>
                <a:spcPts val="0"/>
              </a:spcAft>
              <a:buSzPts val="800"/>
              <a:buNone/>
              <a:defRPr>
                <a:solidFill>
                  <a:srgbClr val="8D8FAE"/>
                </a:solidFill>
              </a:defRPr>
            </a:lvl3pPr>
            <a:lvl4pPr lvl="3" algn="ctr" rtl="0">
              <a:spcBef>
                <a:spcPts val="800"/>
              </a:spcBef>
              <a:spcAft>
                <a:spcPts val="0"/>
              </a:spcAft>
              <a:buSzPts val="700"/>
              <a:buNone/>
              <a:defRPr>
                <a:solidFill>
                  <a:srgbClr val="8D8FAE"/>
                </a:solidFill>
              </a:defRPr>
            </a:lvl4pPr>
            <a:lvl5pPr lvl="4" algn="ctr" rtl="0">
              <a:spcBef>
                <a:spcPts val="800"/>
              </a:spcBef>
              <a:spcAft>
                <a:spcPts val="0"/>
              </a:spcAft>
              <a:buSzPts val="700"/>
              <a:buNone/>
              <a:defRPr>
                <a:solidFill>
                  <a:srgbClr val="8D8FAE"/>
                </a:solidFill>
              </a:defRPr>
            </a:lvl5pPr>
            <a:lvl6pPr lvl="5" algn="ctr" rtl="0">
              <a:spcBef>
                <a:spcPts val="800"/>
              </a:spcBef>
              <a:spcAft>
                <a:spcPts val="0"/>
              </a:spcAft>
              <a:buSzPts val="700"/>
              <a:buNone/>
              <a:defRPr>
                <a:solidFill>
                  <a:srgbClr val="8D8FAE"/>
                </a:solidFill>
              </a:defRPr>
            </a:lvl6pPr>
            <a:lvl7pPr lvl="6" algn="ctr" rtl="0">
              <a:spcBef>
                <a:spcPts val="800"/>
              </a:spcBef>
              <a:spcAft>
                <a:spcPts val="0"/>
              </a:spcAft>
              <a:buSzPts val="700"/>
              <a:buNone/>
              <a:defRPr>
                <a:solidFill>
                  <a:srgbClr val="8D8FAE"/>
                </a:solidFill>
              </a:defRPr>
            </a:lvl7pPr>
            <a:lvl8pPr lvl="7" algn="ctr" rtl="0">
              <a:spcBef>
                <a:spcPts val="800"/>
              </a:spcBef>
              <a:spcAft>
                <a:spcPts val="0"/>
              </a:spcAft>
              <a:buSzPts val="700"/>
              <a:buNone/>
              <a:defRPr>
                <a:solidFill>
                  <a:srgbClr val="8D8FAE"/>
                </a:solidFill>
              </a:defRPr>
            </a:lvl8pPr>
            <a:lvl9pPr lvl="8" algn="ctr" rtl="0">
              <a:spcBef>
                <a:spcPts val="800"/>
              </a:spcBef>
              <a:spcAft>
                <a:spcPts val="0"/>
              </a:spcAft>
              <a:buSzPts val="700"/>
              <a:buNone/>
              <a:defRPr>
                <a:solidFill>
                  <a:srgbClr val="8D8FAE"/>
                </a:solidFill>
              </a:defRPr>
            </a:lvl9pPr>
          </a:lstStyle>
          <a:p>
            <a:endParaRPr/>
          </a:p>
        </p:txBody>
      </p:sp>
      <p:sp>
        <p:nvSpPr>
          <p:cNvPr id="134" name="Google Shape;134;p2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5"/>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accent1"/>
              </a:buClr>
              <a:buSzPts val="2700"/>
              <a:buFont typeface="Trebuchet MS"/>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6"/>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40" name="Google Shape;140;p2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6"/>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7"/>
          <p:cNvSpPr txBox="1">
            <a:spLocks noGrp="1"/>
          </p:cNvSpPr>
          <p:nvPr>
            <p:ph type="body" idx="1"/>
          </p:nvPr>
        </p:nvSpPr>
        <p:spPr>
          <a:xfrm>
            <a:off x="508001"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46" name="Google Shape;146;p27"/>
          <p:cNvSpPr txBox="1">
            <a:spLocks noGrp="1"/>
          </p:cNvSpPr>
          <p:nvPr>
            <p:ph type="body" idx="2"/>
          </p:nvPr>
        </p:nvSpPr>
        <p:spPr>
          <a:xfrm>
            <a:off x="3817478" y="1620442"/>
            <a:ext cx="3138000" cy="29106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47" name="Google Shape;147;p2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7"/>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508001" y="2025650"/>
            <a:ext cx="6447600" cy="13698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accent1"/>
              </a:buClr>
              <a:buSzPts val="3000"/>
              <a:buFont typeface="Trebuchet MS"/>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8"/>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1200"/>
              <a:buNone/>
              <a:defRPr sz="1500">
                <a:solidFill>
                  <a:srgbClr val="8691D2"/>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153" name="Google Shape;153;p2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4" name="Google Shape;154;p28"/>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accent1"/>
              </a:buClr>
              <a:buSzPts val="2700"/>
              <a:buFont typeface="Trebuchet MS"/>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59" name="Google Shape;159;p29"/>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0" name="Google Shape;160;p29"/>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61" name="Google Shape;161;p29"/>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2" name="Google Shape;162;p2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9"/>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8" name="Google Shape;168;p30"/>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3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3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31"/>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508001" y="1123953"/>
            <a:ext cx="2890800" cy="9588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accent1"/>
              </a:buClr>
              <a:buSzPts val="1500"/>
              <a:buFont typeface="Trebuchet MS"/>
              <a:buNone/>
              <a:defRPr sz="15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6" name="Google Shape;176;p32"/>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77" name="Google Shape;177;p32"/>
          <p:cNvSpPr txBox="1">
            <a:spLocks noGrp="1"/>
          </p:cNvSpPr>
          <p:nvPr>
            <p:ph type="body" idx="2"/>
          </p:nvPr>
        </p:nvSpPr>
        <p:spPr>
          <a:xfrm>
            <a:off x="508001" y="2082802"/>
            <a:ext cx="2890800" cy="1938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800"/>
              <a:buNone/>
              <a:defRPr sz="1100"/>
            </a:lvl2pPr>
            <a:lvl3pPr marL="1371600" lvl="2" indent="-228600" algn="l" rtl="0">
              <a:spcBef>
                <a:spcPts val="800"/>
              </a:spcBef>
              <a:spcAft>
                <a:spcPts val="0"/>
              </a:spcAft>
              <a:buSzPts val="700"/>
              <a:buNone/>
              <a:defRPr sz="900"/>
            </a:lvl3pPr>
            <a:lvl4pPr marL="1828800" lvl="3" indent="-228600" algn="l" rtl="0">
              <a:spcBef>
                <a:spcPts val="800"/>
              </a:spcBef>
              <a:spcAft>
                <a:spcPts val="0"/>
              </a:spcAft>
              <a:buSzPts val="600"/>
              <a:buNone/>
              <a:defRPr sz="800"/>
            </a:lvl4pPr>
            <a:lvl5pPr marL="2286000" lvl="4" indent="-228600" algn="l" rtl="0">
              <a:spcBef>
                <a:spcPts val="800"/>
              </a:spcBef>
              <a:spcAft>
                <a:spcPts val="0"/>
              </a:spcAft>
              <a:buSzPts val="600"/>
              <a:buNone/>
              <a:defRPr sz="800"/>
            </a:lvl5pPr>
            <a:lvl6pPr marL="2743200" lvl="5" indent="-228600" algn="l" rtl="0">
              <a:spcBef>
                <a:spcPts val="800"/>
              </a:spcBef>
              <a:spcAft>
                <a:spcPts val="0"/>
              </a:spcAft>
              <a:buSzPts val="600"/>
              <a:buNone/>
              <a:defRPr sz="800"/>
            </a:lvl6pPr>
            <a:lvl7pPr marL="3200400" lvl="6" indent="-228600" algn="l" rtl="0">
              <a:spcBef>
                <a:spcPts val="800"/>
              </a:spcBef>
              <a:spcAft>
                <a:spcPts val="0"/>
              </a:spcAft>
              <a:buSzPts val="600"/>
              <a:buNone/>
              <a:defRPr sz="800"/>
            </a:lvl7pPr>
            <a:lvl8pPr marL="3657600" lvl="7" indent="-228600" algn="l" rtl="0">
              <a:spcBef>
                <a:spcPts val="800"/>
              </a:spcBef>
              <a:spcAft>
                <a:spcPts val="0"/>
              </a:spcAft>
              <a:buSzPts val="600"/>
              <a:buNone/>
              <a:defRPr sz="800"/>
            </a:lvl8pPr>
            <a:lvl9pPr marL="4114800" lvl="8" indent="-228600" algn="l" rtl="0">
              <a:spcBef>
                <a:spcPts val="800"/>
              </a:spcBef>
              <a:spcAft>
                <a:spcPts val="0"/>
              </a:spcAft>
              <a:buSzPts val="600"/>
              <a:buNone/>
              <a:defRPr sz="800"/>
            </a:lvl9pPr>
          </a:lstStyle>
          <a:p>
            <a:endParaRPr/>
          </a:p>
        </p:txBody>
      </p:sp>
      <p:sp>
        <p:nvSpPr>
          <p:cNvPr id="178" name="Google Shape;178;p3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2"/>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accent1"/>
              </a:buClr>
              <a:buSzPts val="1800"/>
              <a:buFont typeface="Trebuchet MS"/>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33"/>
          <p:cNvSpPr>
            <a:spLocks noGrp="1"/>
          </p:cNvSpPr>
          <p:nvPr>
            <p:ph type="pic" idx="2"/>
          </p:nvPr>
        </p:nvSpPr>
        <p:spPr>
          <a:xfrm>
            <a:off x="508000" y="457200"/>
            <a:ext cx="6447600" cy="2884200"/>
          </a:xfrm>
          <a:prstGeom prst="rect">
            <a:avLst/>
          </a:prstGeom>
          <a:noFill/>
          <a:ln>
            <a:noFill/>
          </a:ln>
        </p:spPr>
      </p:sp>
      <p:sp>
        <p:nvSpPr>
          <p:cNvPr id="184" name="Google Shape;184;p33"/>
          <p:cNvSpPr txBox="1">
            <a:spLocks noGrp="1"/>
          </p:cNvSpPr>
          <p:nvPr>
            <p:ph type="body" idx="1"/>
          </p:nvPr>
        </p:nvSpPr>
        <p:spPr>
          <a:xfrm>
            <a:off x="508000" y="4025504"/>
            <a:ext cx="6447600" cy="5055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700"/>
              <a:buNone/>
              <a:defRPr sz="9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185" name="Google Shape;185;p3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3"/>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0" name="Google Shape;190;p34"/>
          <p:cNvSpPr txBox="1">
            <a:spLocks noGrp="1"/>
          </p:cNvSpPr>
          <p:nvPr>
            <p:ph type="body" idx="1"/>
          </p:nvPr>
        </p:nvSpPr>
        <p:spPr>
          <a:xfrm>
            <a:off x="508001" y="3352800"/>
            <a:ext cx="6447600" cy="11781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800"/>
              </a:spcBef>
              <a:spcAft>
                <a:spcPts val="0"/>
              </a:spcAft>
              <a:buSzPts val="1100"/>
              <a:buNone/>
              <a:defRPr sz="1400">
                <a:solidFill>
                  <a:srgbClr val="4B5ABB"/>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191" name="Google Shape;191;p3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4"/>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698501" y="457200"/>
            <a:ext cx="6070500" cy="2267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6" name="Google Shape;196;p35"/>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000"/>
              <a:buFont typeface="Trebuchet MS"/>
              <a:buNone/>
              <a:defRPr sz="1200">
                <a:solidFill>
                  <a:srgbClr val="8691D2"/>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97" name="Google Shape;197;p35"/>
          <p:cNvSpPr txBox="1">
            <a:spLocks noGrp="1"/>
          </p:cNvSpPr>
          <p:nvPr>
            <p:ph type="body" idx="2"/>
          </p:nvPr>
        </p:nvSpPr>
        <p:spPr>
          <a:xfrm>
            <a:off x="508001" y="3352800"/>
            <a:ext cx="6447600" cy="11781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800"/>
              </a:spcBef>
              <a:spcAft>
                <a:spcPts val="0"/>
              </a:spcAft>
              <a:buSzPts val="1100"/>
              <a:buNone/>
              <a:defRPr sz="1400">
                <a:solidFill>
                  <a:srgbClr val="4B5ABB"/>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198" name="Google Shape;198;p3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35"/>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0" name="Google Shape;200;p3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01" name="Google Shape;201;p35"/>
          <p:cNvSpPr txBox="1"/>
          <p:nvPr/>
        </p:nvSpPr>
        <p:spPr>
          <a:xfrm>
            <a:off x="406402"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A3A7C8"/>
                </a:solidFill>
                <a:latin typeface="Arial"/>
                <a:ea typeface="Arial"/>
                <a:cs typeface="Arial"/>
                <a:sym typeface="Arial"/>
              </a:rPr>
              <a:t>“</a:t>
            </a:r>
            <a:endParaRPr sz="1100"/>
          </a:p>
        </p:txBody>
      </p:sp>
      <p:sp>
        <p:nvSpPr>
          <p:cNvPr id="202" name="Google Shape;202;p35"/>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A3A7C8"/>
                </a:solidFill>
                <a:latin typeface="Arial"/>
                <a:ea typeface="Arial"/>
                <a:cs typeface="Arial"/>
                <a:sym typeface="Arial"/>
              </a:rPr>
              <a:t>”</a:t>
            </a:r>
            <a:endParaRPr sz="1400">
              <a:solidFill>
                <a:srgbClr val="A3A7C8"/>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36"/>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1100"/>
              <a:buNone/>
              <a:defRPr sz="1400">
                <a:solidFill>
                  <a:srgbClr val="4B5ABB"/>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206" name="Google Shape;206;p3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7" name="Google Shape;207;p36"/>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8" name="Google Shape;208;p3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698501" y="457200"/>
            <a:ext cx="6070500" cy="2267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1" name="Google Shape;211;p37"/>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Font typeface="Trebuchet MS"/>
              <a:buNone/>
              <a:defRPr sz="1800">
                <a:solidFill>
                  <a:srgbClr val="4B5ABB"/>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12" name="Google Shape;212;p37"/>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1100"/>
              <a:buNone/>
              <a:defRPr sz="1400">
                <a:solidFill>
                  <a:srgbClr val="8691D2"/>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213" name="Google Shape;213;p3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4" name="Google Shape;214;p37"/>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5" name="Google Shape;215;p3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6" name="Google Shape;216;p37"/>
          <p:cNvSpPr txBox="1"/>
          <p:nvPr/>
        </p:nvSpPr>
        <p:spPr>
          <a:xfrm>
            <a:off x="406402" y="592784"/>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A3A7C8"/>
                </a:solidFill>
                <a:latin typeface="Arial"/>
                <a:ea typeface="Arial"/>
                <a:cs typeface="Arial"/>
                <a:sym typeface="Arial"/>
              </a:rPr>
              <a:t>“</a:t>
            </a:r>
            <a:endParaRPr sz="1100"/>
          </a:p>
        </p:txBody>
      </p:sp>
      <p:sp>
        <p:nvSpPr>
          <p:cNvPr id="217" name="Google Shape;217;p3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A3A7C8"/>
                </a:solidFill>
                <a:latin typeface="Arial"/>
                <a:ea typeface="Arial"/>
                <a:cs typeface="Arial"/>
                <a:sym typeface="Arial"/>
              </a:rPr>
              <a:t>”</a:t>
            </a:r>
            <a:endParaRPr sz="11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514349" y="457200"/>
            <a:ext cx="6441300" cy="22671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0" name="Google Shape;220;p38"/>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Font typeface="Trebuchet MS"/>
              <a:buNone/>
              <a:defRPr sz="1800">
                <a:solidFill>
                  <a:schemeClr val="accent1"/>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21" name="Google Shape;221;p38"/>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1100"/>
              <a:buNone/>
              <a:defRPr sz="1400">
                <a:solidFill>
                  <a:srgbClr val="8691D2"/>
                </a:solidFill>
              </a:defRPr>
            </a:lvl1pPr>
            <a:lvl2pPr marL="914400" lvl="1" indent="-228600" algn="l" rtl="0">
              <a:spcBef>
                <a:spcPts val="800"/>
              </a:spcBef>
              <a:spcAft>
                <a:spcPts val="0"/>
              </a:spcAft>
              <a:buSzPts val="1100"/>
              <a:buNone/>
              <a:defRPr sz="1400">
                <a:solidFill>
                  <a:srgbClr val="8D8FAE"/>
                </a:solidFill>
              </a:defRPr>
            </a:lvl2pPr>
            <a:lvl3pPr marL="1371600" lvl="2" indent="-228600" algn="l" rtl="0">
              <a:spcBef>
                <a:spcPts val="800"/>
              </a:spcBef>
              <a:spcAft>
                <a:spcPts val="0"/>
              </a:spcAft>
              <a:buSzPts val="1000"/>
              <a:buNone/>
              <a:defRPr sz="1200">
                <a:solidFill>
                  <a:srgbClr val="8D8FAE"/>
                </a:solidFill>
              </a:defRPr>
            </a:lvl3pPr>
            <a:lvl4pPr marL="1828800" lvl="3" indent="-228600" algn="l" rtl="0">
              <a:spcBef>
                <a:spcPts val="800"/>
              </a:spcBef>
              <a:spcAft>
                <a:spcPts val="0"/>
              </a:spcAft>
              <a:buSzPts val="800"/>
              <a:buNone/>
              <a:defRPr sz="1100">
                <a:solidFill>
                  <a:srgbClr val="8D8FAE"/>
                </a:solidFill>
              </a:defRPr>
            </a:lvl4pPr>
            <a:lvl5pPr marL="2286000" lvl="4" indent="-228600" algn="l" rtl="0">
              <a:spcBef>
                <a:spcPts val="800"/>
              </a:spcBef>
              <a:spcAft>
                <a:spcPts val="0"/>
              </a:spcAft>
              <a:buSzPts val="800"/>
              <a:buNone/>
              <a:defRPr sz="1100">
                <a:solidFill>
                  <a:srgbClr val="8D8FAE"/>
                </a:solidFill>
              </a:defRPr>
            </a:lvl5pPr>
            <a:lvl6pPr marL="2743200" lvl="5" indent="-228600" algn="l" rtl="0">
              <a:spcBef>
                <a:spcPts val="800"/>
              </a:spcBef>
              <a:spcAft>
                <a:spcPts val="0"/>
              </a:spcAft>
              <a:buSzPts val="800"/>
              <a:buNone/>
              <a:defRPr sz="1100">
                <a:solidFill>
                  <a:srgbClr val="8D8FAE"/>
                </a:solidFill>
              </a:defRPr>
            </a:lvl6pPr>
            <a:lvl7pPr marL="3200400" lvl="6" indent="-228600" algn="l" rtl="0">
              <a:spcBef>
                <a:spcPts val="800"/>
              </a:spcBef>
              <a:spcAft>
                <a:spcPts val="0"/>
              </a:spcAft>
              <a:buSzPts val="800"/>
              <a:buNone/>
              <a:defRPr sz="1100">
                <a:solidFill>
                  <a:srgbClr val="8D8FAE"/>
                </a:solidFill>
              </a:defRPr>
            </a:lvl7pPr>
            <a:lvl8pPr marL="3657600" lvl="7" indent="-228600" algn="l" rtl="0">
              <a:spcBef>
                <a:spcPts val="800"/>
              </a:spcBef>
              <a:spcAft>
                <a:spcPts val="0"/>
              </a:spcAft>
              <a:buSzPts val="800"/>
              <a:buNone/>
              <a:defRPr sz="1100">
                <a:solidFill>
                  <a:srgbClr val="8D8FAE"/>
                </a:solidFill>
              </a:defRPr>
            </a:lvl8pPr>
            <a:lvl9pPr marL="4114800" lvl="8" indent="-228600" algn="l" rtl="0">
              <a:spcBef>
                <a:spcPts val="800"/>
              </a:spcBef>
              <a:spcAft>
                <a:spcPts val="0"/>
              </a:spcAft>
              <a:buSzPts val="800"/>
              <a:buNone/>
              <a:defRPr sz="1100">
                <a:solidFill>
                  <a:srgbClr val="8D8FAE"/>
                </a:solidFill>
              </a:defRPr>
            </a:lvl9pPr>
          </a:lstStyle>
          <a:p>
            <a:endParaRPr/>
          </a:p>
        </p:txBody>
      </p:sp>
      <p:sp>
        <p:nvSpPr>
          <p:cNvPr id="222" name="Google Shape;222;p3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8"/>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4" name="Google Shape;224;p3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9"/>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28" name="Google Shape;228;p3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9" name="Google Shape;229;p39"/>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0" name="Google Shape;230;p3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3" name="Google Shape;233;p40"/>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34" name="Google Shape;234;p4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40"/>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6" name="Google Shape;236;p4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mc:AlternateContent xmlns:mc="http://schemas.openxmlformats.org/markup-compatibility/2006" xmlns:p14="http://schemas.microsoft.com/office/powerpoint/2010/main">
    <mc:Choice Requires="p14">
      <p:transition spd="slow" p14:dur="12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4"/>
          <p:cNvGrpSpPr/>
          <p:nvPr/>
        </p:nvGrpSpPr>
        <p:grpSpPr>
          <a:xfrm>
            <a:off x="0" y="-6350"/>
            <a:ext cx="9144100" cy="5149935"/>
            <a:chOff x="0" y="-8467"/>
            <a:chExt cx="12192133" cy="6866580"/>
          </a:xfrm>
        </p:grpSpPr>
        <p:cxnSp>
          <p:nvCxnSpPr>
            <p:cNvPr id="105" name="Google Shape;105;p2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06" name="Google Shape;106;p24"/>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07" name="Google Shape;107;p2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8" name="Google Shape;108;p2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09" name="Google Shape;109;p24"/>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24"/>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537A4A">
                <a:alpha val="69800"/>
              </a:srgbClr>
            </a:solidFill>
            <a:ln>
              <a:noFill/>
            </a:ln>
          </p:spPr>
        </p:sp>
        <p:sp>
          <p:nvSpPr>
            <p:cNvPr id="111" name="Google Shape;111;p2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A3A7C8">
                <a:alpha val="69800"/>
              </a:srgbClr>
            </a:solidFill>
            <a:ln>
              <a:noFill/>
            </a:ln>
          </p:spPr>
        </p:sp>
        <p:sp>
          <p:nvSpPr>
            <p:cNvPr id="112" name="Google Shape;112;p2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13" name="Google Shape;113;p24"/>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4" name="Google Shape;114;p24"/>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15" name="Google Shape;115;p2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16" name="Google Shape;116;p24"/>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4B5ABB"/>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4B5ABB"/>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4B5ABB"/>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4B5ABB"/>
                </a:solidFill>
                <a:latin typeface="Trebuchet MS"/>
                <a:ea typeface="Trebuchet MS"/>
                <a:cs typeface="Trebuchet MS"/>
                <a:sym typeface="Trebuchet MS"/>
              </a:defRPr>
            </a:lvl9pPr>
          </a:lstStyle>
          <a:p>
            <a:endParaRPr/>
          </a:p>
        </p:txBody>
      </p:sp>
      <p:sp>
        <p:nvSpPr>
          <p:cNvPr id="117" name="Google Shape;117;p2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D8FAE"/>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8" name="Google Shape;118;p24"/>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D8FAE"/>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9" name="Google Shape;119;p2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mailto:nicola.evans@rotherfed.org"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mailto:carrie.kurt@rotherfed.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rive.google.com/file/d/1QvivCJv-tq7bW63uWLQ0vSYVN7zL75b8/view?usp=sharin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242" name="Google Shape;242;p41"/>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sz="3500" b="1">
                <a:solidFill>
                  <a:srgbClr val="222222"/>
                </a:solidFill>
              </a:rPr>
              <a:t>Let’s Talk… Age Friendly Rotherham</a:t>
            </a:r>
            <a:endParaRPr sz="3500" b="1">
              <a:solidFill>
                <a:srgbClr val="222222"/>
              </a:solidFill>
            </a:endParaRPr>
          </a:p>
        </p:txBody>
      </p:sp>
      <p:pic>
        <p:nvPicPr>
          <p:cNvPr id="243" name="Google Shape;243;p41"/>
          <p:cNvPicPr preferRelativeResize="0"/>
          <p:nvPr/>
        </p:nvPicPr>
        <p:blipFill rotWithShape="1">
          <a:blip r:embed="rId3">
            <a:alphaModFix/>
          </a:blip>
          <a:srcRect/>
          <a:stretch/>
        </p:blipFill>
        <p:spPr>
          <a:xfrm>
            <a:off x="1009683" y="1141033"/>
            <a:ext cx="7259250" cy="1656150"/>
          </a:xfrm>
          <a:prstGeom prst="rect">
            <a:avLst/>
          </a:prstGeom>
          <a:noFill/>
          <a:ln>
            <a:noFill/>
          </a:ln>
        </p:spPr>
      </p:pic>
      <p:sp>
        <p:nvSpPr>
          <p:cNvPr id="244" name="Google Shape;24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Our Volunteers</a:t>
            </a:r>
            <a:endParaRPr/>
          </a:p>
        </p:txBody>
      </p:sp>
      <p:sp>
        <p:nvSpPr>
          <p:cNvPr id="345" name="Google Shape;345;p50"/>
          <p:cNvSpPr txBox="1"/>
          <p:nvPr/>
        </p:nvSpPr>
        <p:spPr>
          <a:xfrm>
            <a:off x="1150397" y="4376617"/>
            <a:ext cx="2068665"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700" b="0" i="0" u="none" strike="noStrike" cap="none">
                <a:solidFill>
                  <a:schemeClr val="dk1"/>
                </a:solidFill>
                <a:latin typeface="Trebuchet MS"/>
                <a:ea typeface="Trebuchet MS"/>
                <a:cs typeface="Trebuchet MS"/>
                <a:sym typeface="Trebuchet MS"/>
              </a:rPr>
              <a:t>Sue</a:t>
            </a:r>
            <a:endParaRPr sz="1100"/>
          </a:p>
        </p:txBody>
      </p:sp>
      <p:sp>
        <p:nvSpPr>
          <p:cNvPr id="346" name="Google Shape;346;p50"/>
          <p:cNvSpPr/>
          <p:nvPr/>
        </p:nvSpPr>
        <p:spPr>
          <a:xfrm>
            <a:off x="4604657" y="1447800"/>
            <a:ext cx="2659225" cy="2792963"/>
          </a:xfrm>
          <a:prstGeom prst="wedgeEllipseCallout">
            <a:avLst>
              <a:gd name="adj1" fmla="val -74920"/>
              <a:gd name="adj2" fmla="val 2865"/>
            </a:avLst>
          </a:prstGeom>
          <a:solidFill>
            <a:schemeClr val="accent1"/>
          </a:solid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500" b="0" i="0" u="none" strike="noStrike" cap="none">
                <a:solidFill>
                  <a:schemeClr val="lt1"/>
                </a:solidFill>
                <a:latin typeface="Trebuchet MS"/>
                <a:ea typeface="Trebuchet MS"/>
                <a:cs typeface="Trebuchet MS"/>
                <a:sym typeface="Trebuchet MS"/>
              </a:rPr>
              <a:t>‘Speaking with diverse service users is more rewarding and satisfying than I could have expected.'</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Our resident’s stories</a:t>
            </a:r>
            <a:endParaRPr/>
          </a:p>
        </p:txBody>
      </p:sp>
      <p:grpSp>
        <p:nvGrpSpPr>
          <p:cNvPr id="353" name="Google Shape;353;p51"/>
          <p:cNvGrpSpPr/>
          <p:nvPr/>
        </p:nvGrpSpPr>
        <p:grpSpPr>
          <a:xfrm>
            <a:off x="934569" y="1253656"/>
            <a:ext cx="1169895" cy="1627094"/>
            <a:chOff x="1013007" y="2657657"/>
            <a:chExt cx="1559860" cy="2169459"/>
          </a:xfrm>
        </p:grpSpPr>
        <p:sp>
          <p:nvSpPr>
            <p:cNvPr id="354" name="Google Shape;354;p51"/>
            <p:cNvSpPr/>
            <p:nvPr/>
          </p:nvSpPr>
          <p:spPr>
            <a:xfrm>
              <a:off x="1013007" y="3374834"/>
              <a:ext cx="1559859" cy="1452282"/>
            </a:xfrm>
            <a:prstGeom prst="rect">
              <a:avLst/>
            </a:prstGeom>
            <a:no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rebuchet MS"/>
                <a:ea typeface="Trebuchet MS"/>
                <a:cs typeface="Trebuchet MS"/>
                <a:sym typeface="Trebuchet MS"/>
              </a:endParaRPr>
            </a:p>
          </p:txBody>
        </p:sp>
        <p:sp>
          <p:nvSpPr>
            <p:cNvPr id="355" name="Google Shape;355;p51"/>
            <p:cNvSpPr/>
            <p:nvPr/>
          </p:nvSpPr>
          <p:spPr>
            <a:xfrm>
              <a:off x="1013008" y="2657657"/>
              <a:ext cx="1559859" cy="717177"/>
            </a:xfrm>
            <a:prstGeom prst="triangle">
              <a:avLst>
                <a:gd name="adj" fmla="val 50000"/>
              </a:avLst>
            </a:prstGeom>
            <a:no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rebuchet MS"/>
                <a:ea typeface="Trebuchet MS"/>
                <a:cs typeface="Trebuchet MS"/>
                <a:sym typeface="Trebuchet MS"/>
              </a:endParaRPr>
            </a:p>
          </p:txBody>
        </p:sp>
        <p:pic>
          <p:nvPicPr>
            <p:cNvPr id="356" name="Google Shape;356;p51"/>
            <p:cNvPicPr preferRelativeResize="0"/>
            <p:nvPr/>
          </p:nvPicPr>
          <p:blipFill rotWithShape="1">
            <a:blip r:embed="rId3">
              <a:alphaModFix/>
            </a:blip>
            <a:srcRect/>
            <a:stretch/>
          </p:blipFill>
          <p:spPr>
            <a:xfrm>
              <a:off x="1084722" y="3576041"/>
              <a:ext cx="1425394" cy="1174836"/>
            </a:xfrm>
            <a:prstGeom prst="rect">
              <a:avLst/>
            </a:prstGeom>
            <a:noFill/>
            <a:ln>
              <a:noFill/>
            </a:ln>
          </p:spPr>
        </p:pic>
      </p:grpSp>
      <p:pic>
        <p:nvPicPr>
          <p:cNvPr id="357" name="Google Shape;357;p51"/>
          <p:cNvPicPr preferRelativeResize="0"/>
          <p:nvPr/>
        </p:nvPicPr>
        <p:blipFill rotWithShape="1">
          <a:blip r:embed="rId4">
            <a:alphaModFix/>
          </a:blip>
          <a:srcRect/>
          <a:stretch/>
        </p:blipFill>
        <p:spPr>
          <a:xfrm>
            <a:off x="2500699" y="1239260"/>
            <a:ext cx="1184251" cy="1641490"/>
          </a:xfrm>
          <a:prstGeom prst="rect">
            <a:avLst/>
          </a:prstGeom>
          <a:noFill/>
          <a:ln>
            <a:noFill/>
          </a:ln>
        </p:spPr>
      </p:pic>
      <p:pic>
        <p:nvPicPr>
          <p:cNvPr id="358" name="Google Shape;358;p51"/>
          <p:cNvPicPr preferRelativeResize="0"/>
          <p:nvPr/>
        </p:nvPicPr>
        <p:blipFill rotWithShape="1">
          <a:blip r:embed="rId4">
            <a:alphaModFix/>
          </a:blip>
          <a:srcRect/>
          <a:stretch/>
        </p:blipFill>
        <p:spPr>
          <a:xfrm>
            <a:off x="4000692" y="1253656"/>
            <a:ext cx="1184251" cy="1641490"/>
          </a:xfrm>
          <a:prstGeom prst="rect">
            <a:avLst/>
          </a:prstGeom>
          <a:noFill/>
          <a:ln>
            <a:noFill/>
          </a:ln>
        </p:spPr>
      </p:pic>
      <p:pic>
        <p:nvPicPr>
          <p:cNvPr id="359" name="Google Shape;359;p51"/>
          <p:cNvPicPr preferRelativeResize="0"/>
          <p:nvPr/>
        </p:nvPicPr>
        <p:blipFill rotWithShape="1">
          <a:blip r:embed="rId4">
            <a:alphaModFix/>
          </a:blip>
          <a:srcRect/>
          <a:stretch/>
        </p:blipFill>
        <p:spPr>
          <a:xfrm>
            <a:off x="5581366" y="1239260"/>
            <a:ext cx="1184251" cy="1641490"/>
          </a:xfrm>
          <a:prstGeom prst="rect">
            <a:avLst/>
          </a:prstGeom>
          <a:noFill/>
          <a:ln>
            <a:noFill/>
          </a:ln>
        </p:spPr>
      </p:pic>
      <p:sp>
        <p:nvSpPr>
          <p:cNvPr id="360" name="Google Shape;360;p51"/>
          <p:cNvSpPr/>
          <p:nvPr/>
        </p:nvSpPr>
        <p:spPr>
          <a:xfrm rot="-5400000">
            <a:off x="684257" y="3239194"/>
            <a:ext cx="1586752" cy="1159540"/>
          </a:xfrm>
          <a:prstGeom prst="homePlate">
            <a:avLst>
              <a:gd name="adj" fmla="val 50000"/>
            </a:avLst>
          </a:prstGeom>
          <a:solidFill>
            <a:schemeClr val="accent1"/>
          </a:solid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rebuchet MS"/>
              <a:ea typeface="Trebuchet MS"/>
              <a:cs typeface="Trebuchet MS"/>
              <a:sym typeface="Trebuchet MS"/>
            </a:endParaRPr>
          </a:p>
        </p:txBody>
      </p:sp>
      <p:pic>
        <p:nvPicPr>
          <p:cNvPr id="361" name="Google Shape;361;p51"/>
          <p:cNvPicPr preferRelativeResize="0"/>
          <p:nvPr/>
        </p:nvPicPr>
        <p:blipFill rotWithShape="1">
          <a:blip r:embed="rId5">
            <a:alphaModFix/>
          </a:blip>
          <a:srcRect/>
          <a:stretch/>
        </p:blipFill>
        <p:spPr>
          <a:xfrm>
            <a:off x="2532534" y="3012002"/>
            <a:ext cx="1175106" cy="1600339"/>
          </a:xfrm>
          <a:prstGeom prst="rect">
            <a:avLst/>
          </a:prstGeom>
          <a:noFill/>
          <a:ln>
            <a:noFill/>
          </a:ln>
        </p:spPr>
      </p:pic>
      <p:pic>
        <p:nvPicPr>
          <p:cNvPr id="362" name="Google Shape;362;p51"/>
          <p:cNvPicPr preferRelativeResize="0"/>
          <p:nvPr/>
        </p:nvPicPr>
        <p:blipFill rotWithShape="1">
          <a:blip r:embed="rId5">
            <a:alphaModFix/>
          </a:blip>
          <a:srcRect/>
          <a:stretch/>
        </p:blipFill>
        <p:spPr>
          <a:xfrm>
            <a:off x="4009837" y="2994868"/>
            <a:ext cx="1175106" cy="1600339"/>
          </a:xfrm>
          <a:prstGeom prst="rect">
            <a:avLst/>
          </a:prstGeom>
          <a:noFill/>
          <a:ln>
            <a:noFill/>
          </a:ln>
        </p:spPr>
      </p:pic>
      <p:pic>
        <p:nvPicPr>
          <p:cNvPr id="363" name="Google Shape;363;p51"/>
          <p:cNvPicPr preferRelativeResize="0"/>
          <p:nvPr/>
        </p:nvPicPr>
        <p:blipFill rotWithShape="1">
          <a:blip r:embed="rId5">
            <a:alphaModFix/>
          </a:blip>
          <a:srcRect/>
          <a:stretch/>
        </p:blipFill>
        <p:spPr>
          <a:xfrm>
            <a:off x="5590511" y="2982827"/>
            <a:ext cx="1175106" cy="1600339"/>
          </a:xfrm>
          <a:prstGeom prst="rect">
            <a:avLst/>
          </a:prstGeom>
          <a:noFill/>
          <a:ln>
            <a:noFill/>
          </a:ln>
        </p:spPr>
      </p:pic>
      <p:sp>
        <p:nvSpPr>
          <p:cNvPr id="364" name="Google Shape;364;p51"/>
          <p:cNvSpPr txBox="1"/>
          <p:nvPr/>
        </p:nvSpPr>
        <p:spPr>
          <a:xfrm>
            <a:off x="1012084" y="3812170"/>
            <a:ext cx="1014863"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Trebuchet MS"/>
                <a:ea typeface="Trebuchet MS"/>
                <a:cs typeface="Trebuchet MS"/>
                <a:sym typeface="Trebuchet MS"/>
              </a:rPr>
              <a:t>Older Gentleman </a:t>
            </a:r>
            <a:endParaRPr sz="1100"/>
          </a:p>
        </p:txBody>
      </p:sp>
      <p:sp>
        <p:nvSpPr>
          <p:cNvPr id="365" name="Google Shape;365;p51"/>
          <p:cNvSpPr txBox="1"/>
          <p:nvPr/>
        </p:nvSpPr>
        <p:spPr>
          <a:xfrm>
            <a:off x="2477811" y="3863297"/>
            <a:ext cx="1232642" cy="27699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Trebuchet MS"/>
                <a:ea typeface="Trebuchet MS"/>
                <a:cs typeface="Trebuchet MS"/>
                <a:sym typeface="Trebuchet MS"/>
              </a:rPr>
              <a:t> Probationer</a:t>
            </a:r>
            <a:endParaRPr sz="1100"/>
          </a:p>
        </p:txBody>
      </p:sp>
      <p:sp>
        <p:nvSpPr>
          <p:cNvPr id="366" name="Google Shape;366;p51"/>
          <p:cNvSpPr txBox="1"/>
          <p:nvPr/>
        </p:nvSpPr>
        <p:spPr>
          <a:xfrm>
            <a:off x="4141694" y="3741811"/>
            <a:ext cx="860612"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Trebuchet MS"/>
                <a:ea typeface="Trebuchet MS"/>
                <a:cs typeface="Trebuchet MS"/>
                <a:sym typeface="Trebuchet MS"/>
              </a:rPr>
              <a:t> Young Mum</a:t>
            </a:r>
            <a:endParaRPr sz="1100"/>
          </a:p>
        </p:txBody>
      </p:sp>
      <p:sp>
        <p:nvSpPr>
          <p:cNvPr id="367" name="Google Shape;367;p51"/>
          <p:cNvSpPr txBox="1"/>
          <p:nvPr/>
        </p:nvSpPr>
        <p:spPr>
          <a:xfrm>
            <a:off x="5642332" y="3741810"/>
            <a:ext cx="1062318"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400" b="1" i="0" u="none" strike="noStrike" cap="none">
                <a:solidFill>
                  <a:schemeClr val="lt1"/>
                </a:solidFill>
                <a:latin typeface="Trebuchet MS"/>
                <a:ea typeface="Trebuchet MS"/>
                <a:cs typeface="Trebuchet MS"/>
                <a:sym typeface="Trebuchet MS"/>
              </a:rPr>
              <a:t>New Volunteer</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The Stats</a:t>
            </a:r>
            <a:endParaRPr/>
          </a:p>
        </p:txBody>
      </p:sp>
      <p:sp>
        <p:nvSpPr>
          <p:cNvPr id="378" name="Google Shape;378;p52"/>
          <p:cNvSpPr txBox="1">
            <a:spLocks noGrp="1"/>
          </p:cNvSpPr>
          <p:nvPr>
            <p:ph type="body" idx="1"/>
          </p:nvPr>
        </p:nvSpPr>
        <p:spPr>
          <a:xfrm>
            <a:off x="508000" y="1116460"/>
            <a:ext cx="6447501" cy="3431477"/>
          </a:xfrm>
          <a:prstGeom prst="rect">
            <a:avLst/>
          </a:prstGeom>
          <a:noFill/>
          <a:ln>
            <a:noFill/>
          </a:ln>
        </p:spPr>
        <p:txBody>
          <a:bodyPr spcFirstLastPara="1" wrap="square" lIns="68575" tIns="34275" rIns="68575" bIns="34275" anchor="t" anchorCtr="0">
            <a:normAutofit fontScale="70000" lnSpcReduction="20000"/>
          </a:bodyPr>
          <a:lstStyle/>
          <a:p>
            <a:pPr marL="0" lvl="0" indent="0" algn="ctr" rtl="0">
              <a:spcBef>
                <a:spcPts val="0"/>
              </a:spcBef>
              <a:spcAft>
                <a:spcPts val="0"/>
              </a:spcAft>
              <a:buSzPct val="79166"/>
              <a:buNone/>
            </a:pPr>
            <a:r>
              <a:rPr lang="en-GB" sz="2400"/>
              <a:t>20</a:t>
            </a:r>
            <a:r>
              <a:rPr lang="en-GB" sz="2400" baseline="30000"/>
              <a:t>th</a:t>
            </a:r>
            <a:r>
              <a:rPr lang="en-GB" sz="2400"/>
              <a:t> April 2020 – February 2022</a:t>
            </a:r>
            <a:endParaRPr/>
          </a:p>
          <a:p>
            <a:pPr marL="254000" lvl="0" indent="-165100" algn="ctr" rtl="0">
              <a:spcBef>
                <a:spcPts val="800"/>
              </a:spcBef>
              <a:spcAft>
                <a:spcPts val="0"/>
              </a:spcAft>
              <a:buSzPct val="79166"/>
              <a:buNone/>
            </a:pPr>
            <a:endParaRPr sz="2400"/>
          </a:p>
          <a:p>
            <a:pPr marL="558800" lvl="1" indent="-215265" algn="l" rtl="0">
              <a:spcBef>
                <a:spcPts val="800"/>
              </a:spcBef>
              <a:spcAft>
                <a:spcPts val="0"/>
              </a:spcAft>
              <a:buSzPct val="80952"/>
              <a:buChar char="►"/>
            </a:pPr>
            <a:r>
              <a:rPr lang="en-GB" sz="2100"/>
              <a:t>578 residents referred and supported</a:t>
            </a:r>
            <a:endParaRPr/>
          </a:p>
          <a:p>
            <a:pPr marL="558800" lvl="1" indent="-139700" algn="l" rtl="0">
              <a:spcBef>
                <a:spcPts val="800"/>
              </a:spcBef>
              <a:spcAft>
                <a:spcPts val="0"/>
              </a:spcAft>
              <a:buSzPct val="80952"/>
              <a:buNone/>
            </a:pPr>
            <a:endParaRPr sz="2100"/>
          </a:p>
          <a:p>
            <a:pPr marL="558800" lvl="1" indent="-215265" algn="l" rtl="0">
              <a:spcBef>
                <a:spcPts val="800"/>
              </a:spcBef>
              <a:spcAft>
                <a:spcPts val="0"/>
              </a:spcAft>
              <a:buSzPct val="80952"/>
              <a:buChar char="►"/>
            </a:pPr>
            <a:r>
              <a:rPr lang="en-GB" sz="2100"/>
              <a:t>98 volunteers trained , 37 currently making calls to 160 residents </a:t>
            </a:r>
            <a:endParaRPr/>
          </a:p>
          <a:p>
            <a:pPr marL="558800" lvl="1" indent="-139700" algn="l" rtl="0">
              <a:spcBef>
                <a:spcPts val="800"/>
              </a:spcBef>
              <a:spcAft>
                <a:spcPts val="0"/>
              </a:spcAft>
              <a:buSzPct val="80952"/>
              <a:buNone/>
            </a:pPr>
            <a:endParaRPr sz="2100"/>
          </a:p>
          <a:p>
            <a:pPr marL="558800" lvl="1" indent="-215265" algn="l" rtl="0">
              <a:spcBef>
                <a:spcPts val="800"/>
              </a:spcBef>
              <a:spcAft>
                <a:spcPts val="0"/>
              </a:spcAft>
              <a:buSzPct val="80952"/>
              <a:buChar char="►"/>
            </a:pPr>
            <a:r>
              <a:rPr lang="en-GB" sz="2100"/>
              <a:t>8253 volunteer calls made</a:t>
            </a:r>
            <a:endParaRPr/>
          </a:p>
          <a:p>
            <a:pPr marL="342900" lvl="1" indent="0" algn="l" rtl="0">
              <a:spcBef>
                <a:spcPts val="800"/>
              </a:spcBef>
              <a:spcAft>
                <a:spcPts val="0"/>
              </a:spcAft>
              <a:buSzPct val="80952"/>
              <a:buNone/>
            </a:pPr>
            <a:endParaRPr sz="2100"/>
          </a:p>
          <a:p>
            <a:pPr marL="558800" lvl="1" indent="-215265" algn="l" rtl="0">
              <a:spcBef>
                <a:spcPts val="800"/>
              </a:spcBef>
              <a:spcAft>
                <a:spcPts val="0"/>
              </a:spcAft>
              <a:buSzPct val="80952"/>
              <a:buChar char="►"/>
            </a:pPr>
            <a:r>
              <a:rPr lang="en-GB" sz="2100"/>
              <a:t>1386 staff calls made</a:t>
            </a:r>
            <a:endParaRPr/>
          </a:p>
          <a:p>
            <a:pPr marL="342900" lvl="1" indent="0" algn="l" rtl="0">
              <a:spcBef>
                <a:spcPts val="800"/>
              </a:spcBef>
              <a:spcAft>
                <a:spcPts val="0"/>
              </a:spcAft>
              <a:buSzPct val="80952"/>
              <a:buNone/>
            </a:pPr>
            <a:endParaRPr sz="2100"/>
          </a:p>
          <a:p>
            <a:pPr marL="558800" lvl="1" indent="-215265" algn="l" rtl="0">
              <a:spcBef>
                <a:spcPts val="800"/>
              </a:spcBef>
              <a:spcAft>
                <a:spcPts val="0"/>
              </a:spcAft>
              <a:buSzPct val="80952"/>
              <a:buChar char="►"/>
            </a:pPr>
            <a:r>
              <a:rPr lang="en-GB" sz="2100"/>
              <a:t>Equivalent of 133 days spent on phone! Or 3213 hours</a:t>
            </a:r>
            <a:endParaRPr/>
          </a:p>
          <a:p>
            <a:pPr marL="558800" lvl="1" indent="-139700" algn="ctr" rtl="0">
              <a:spcBef>
                <a:spcPts val="800"/>
              </a:spcBef>
              <a:spcAft>
                <a:spcPts val="0"/>
              </a:spcAft>
              <a:buSzPct val="80952"/>
              <a:buNone/>
            </a:pP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What next?</a:t>
            </a:r>
            <a:endParaRPr/>
          </a:p>
        </p:txBody>
      </p:sp>
      <p:sp>
        <p:nvSpPr>
          <p:cNvPr id="385" name="Google Shape;385;p53"/>
          <p:cNvSpPr txBox="1">
            <a:spLocks noGrp="1"/>
          </p:cNvSpPr>
          <p:nvPr>
            <p:ph type="body" idx="1"/>
          </p:nvPr>
        </p:nvSpPr>
        <p:spPr>
          <a:xfrm>
            <a:off x="508000" y="1620442"/>
            <a:ext cx="6672729" cy="3220499"/>
          </a:xfrm>
          <a:prstGeom prst="rect">
            <a:avLst/>
          </a:prstGeom>
          <a:noFill/>
          <a:ln>
            <a:noFill/>
          </a:ln>
        </p:spPr>
        <p:txBody>
          <a:bodyPr spcFirstLastPara="1" wrap="square" lIns="68575" tIns="34275" rIns="68575" bIns="34275" anchor="t" anchorCtr="0">
            <a:normAutofit lnSpcReduction="10000"/>
          </a:bodyPr>
          <a:lstStyle/>
          <a:p>
            <a:pPr marL="254000" lvl="0" indent="-254000" algn="l" rtl="0">
              <a:spcBef>
                <a:spcPts val="0"/>
              </a:spcBef>
              <a:spcAft>
                <a:spcPts val="0"/>
              </a:spcAft>
              <a:buSzPts val="1200"/>
              <a:buChar char="►"/>
            </a:pPr>
            <a:r>
              <a:rPr lang="en-GB" sz="1500"/>
              <a:t>To offer this much needed service across all of Rotherham to anyone over 18</a:t>
            </a:r>
            <a:endParaRPr/>
          </a:p>
          <a:p>
            <a:pPr marL="254000" lvl="0" indent="-254000" algn="l" rtl="0">
              <a:spcBef>
                <a:spcPts val="800"/>
              </a:spcBef>
              <a:spcAft>
                <a:spcPts val="0"/>
              </a:spcAft>
              <a:buSzPts val="1200"/>
              <a:buChar char="►"/>
            </a:pPr>
            <a:r>
              <a:rPr lang="en-GB" sz="1500"/>
              <a:t>To continue to widen our reach for referrals </a:t>
            </a:r>
            <a:endParaRPr/>
          </a:p>
          <a:p>
            <a:pPr marL="254000" lvl="0" indent="-254000" algn="l" rtl="0">
              <a:spcBef>
                <a:spcPts val="800"/>
              </a:spcBef>
              <a:spcAft>
                <a:spcPts val="0"/>
              </a:spcAft>
              <a:buSzPts val="1200"/>
              <a:buChar char="►"/>
            </a:pPr>
            <a:r>
              <a:rPr lang="en-GB" sz="1500"/>
              <a:t>To continue to increase and retain a robust volunteer network.</a:t>
            </a:r>
            <a:endParaRPr/>
          </a:p>
          <a:p>
            <a:pPr marL="254000" lvl="0" indent="-254000" algn="l" rtl="0">
              <a:spcBef>
                <a:spcPts val="800"/>
              </a:spcBef>
              <a:spcAft>
                <a:spcPts val="0"/>
              </a:spcAft>
              <a:buSzPts val="1200"/>
              <a:buChar char="►"/>
            </a:pPr>
            <a:r>
              <a:rPr lang="en-GB" sz="1500"/>
              <a:t>To extend our work with young volunteers in the colleges of Rotherham</a:t>
            </a:r>
            <a:endParaRPr/>
          </a:p>
          <a:p>
            <a:pPr marL="254000" lvl="0" indent="-254000" algn="l" rtl="0">
              <a:spcBef>
                <a:spcPts val="800"/>
              </a:spcBef>
              <a:spcAft>
                <a:spcPts val="0"/>
              </a:spcAft>
              <a:buSzPts val="1200"/>
              <a:buChar char="►"/>
            </a:pPr>
            <a:r>
              <a:rPr lang="en-GB" sz="1500"/>
              <a:t>To expand our pool of BAME volunteers</a:t>
            </a:r>
            <a:endParaRPr/>
          </a:p>
          <a:p>
            <a:pPr marL="254000" lvl="0" indent="-254000" algn="l" rtl="0">
              <a:spcBef>
                <a:spcPts val="800"/>
              </a:spcBef>
              <a:spcAft>
                <a:spcPts val="0"/>
              </a:spcAft>
              <a:buSzPts val="1200"/>
              <a:buChar char="►"/>
            </a:pPr>
            <a:r>
              <a:rPr lang="en-GB" sz="1500"/>
              <a:t>To continue to look for funding to continue the service</a:t>
            </a:r>
            <a:endParaRPr/>
          </a:p>
          <a:p>
            <a:pPr marL="254000" lvl="0" indent="-177800" algn="l" rtl="0">
              <a:spcBef>
                <a:spcPts val="800"/>
              </a:spcBef>
              <a:spcAft>
                <a:spcPts val="0"/>
              </a:spcAft>
              <a:buSzPts val="1200"/>
              <a:buNone/>
            </a:pPr>
            <a:endParaRPr sz="1500"/>
          </a:p>
          <a:p>
            <a:pPr marL="0" lvl="0" indent="0" algn="l" rtl="0">
              <a:spcBef>
                <a:spcPts val="800"/>
              </a:spcBef>
              <a:spcAft>
                <a:spcPts val="0"/>
              </a:spcAft>
              <a:buSzPts val="1700"/>
              <a:buNone/>
            </a:pPr>
            <a:r>
              <a:rPr lang="en-GB" sz="2100"/>
              <a:t>			To be there whenever anyone needs us!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Quotes:</a:t>
            </a:r>
            <a:endParaRPr/>
          </a:p>
        </p:txBody>
      </p:sp>
      <p:grpSp>
        <p:nvGrpSpPr>
          <p:cNvPr id="392" name="Google Shape;392;p54"/>
          <p:cNvGrpSpPr/>
          <p:nvPr/>
        </p:nvGrpSpPr>
        <p:grpSpPr>
          <a:xfrm>
            <a:off x="1225410" y="1318877"/>
            <a:ext cx="4854304" cy="3319292"/>
            <a:chOff x="1167715" y="1420"/>
            <a:chExt cx="6472405" cy="4425723"/>
          </a:xfrm>
        </p:grpSpPr>
        <p:sp>
          <p:nvSpPr>
            <p:cNvPr id="393" name="Google Shape;393;p54"/>
            <p:cNvSpPr/>
            <p:nvPr/>
          </p:nvSpPr>
          <p:spPr>
            <a:xfrm rot="10800000">
              <a:off x="1782909" y="1420"/>
              <a:ext cx="5857211" cy="1230387"/>
            </a:xfrm>
            <a:prstGeom prst="homePlate">
              <a:avLst>
                <a:gd name="adj" fmla="val 50000"/>
              </a:avLst>
            </a:prstGeom>
            <a:solidFill>
              <a:srgbClr val="696EA3"/>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4" name="Google Shape;394;p54"/>
            <p:cNvSpPr txBox="1"/>
            <p:nvPr/>
          </p:nvSpPr>
          <p:spPr>
            <a:xfrm>
              <a:off x="2090506" y="1420"/>
              <a:ext cx="5549614" cy="1230387"/>
            </a:xfrm>
            <a:prstGeom prst="rect">
              <a:avLst/>
            </a:prstGeom>
            <a:noFill/>
            <a:ln>
              <a:noFill/>
            </a:ln>
          </p:spPr>
          <p:txBody>
            <a:bodyPr spcFirstLastPara="1" wrap="square" lIns="406925" tIns="60000" rIns="112025" bIns="6000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GB" sz="1600" b="0" i="0" u="none" strike="noStrike" cap="none">
                  <a:solidFill>
                    <a:schemeClr val="lt1"/>
                  </a:solidFill>
                  <a:latin typeface="Trebuchet MS"/>
                  <a:ea typeface="Trebuchet MS"/>
                  <a:cs typeface="Trebuchet MS"/>
                  <a:sym typeface="Trebuchet MS"/>
                </a:rPr>
                <a:t>This service has built my trust and restored my faith, I no longer feel alone.</a:t>
              </a:r>
              <a:endParaRPr sz="1600" b="0" i="0" u="none" strike="noStrike" cap="none">
                <a:solidFill>
                  <a:schemeClr val="lt1"/>
                </a:solidFill>
                <a:latin typeface="Trebuchet MS"/>
                <a:ea typeface="Trebuchet MS"/>
                <a:cs typeface="Trebuchet MS"/>
                <a:sym typeface="Trebuchet MS"/>
              </a:endParaRPr>
            </a:p>
          </p:txBody>
        </p:sp>
        <p:sp>
          <p:nvSpPr>
            <p:cNvPr id="395" name="Google Shape;395;p54"/>
            <p:cNvSpPr/>
            <p:nvPr/>
          </p:nvSpPr>
          <p:spPr>
            <a:xfrm>
              <a:off x="1167715" y="1420"/>
              <a:ext cx="1230387" cy="1230387"/>
            </a:xfrm>
            <a:prstGeom prst="ellipse">
              <a:avLst/>
            </a:prstGeom>
            <a:solidFill>
              <a:srgbClr val="C6C7D7"/>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6" name="Google Shape;396;p54"/>
            <p:cNvSpPr/>
            <p:nvPr/>
          </p:nvSpPr>
          <p:spPr>
            <a:xfrm rot="10800000">
              <a:off x="1782909" y="1599088"/>
              <a:ext cx="5857211" cy="1230387"/>
            </a:xfrm>
            <a:prstGeom prst="homePlate">
              <a:avLst>
                <a:gd name="adj" fmla="val 50000"/>
              </a:avLst>
            </a:prstGeom>
            <a:solidFill>
              <a:srgbClr val="696EA3"/>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7" name="Google Shape;397;p54"/>
            <p:cNvSpPr txBox="1"/>
            <p:nvPr/>
          </p:nvSpPr>
          <p:spPr>
            <a:xfrm>
              <a:off x="2090506" y="1599088"/>
              <a:ext cx="5549614" cy="1230387"/>
            </a:xfrm>
            <a:prstGeom prst="rect">
              <a:avLst/>
            </a:prstGeom>
            <a:noFill/>
            <a:ln>
              <a:noFill/>
            </a:ln>
          </p:spPr>
          <p:txBody>
            <a:bodyPr spcFirstLastPara="1" wrap="square" lIns="406925" tIns="60000" rIns="112025" bIns="6000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GB" sz="1600" b="0" i="0" u="none" strike="noStrike" cap="none">
                  <a:solidFill>
                    <a:schemeClr val="lt1"/>
                  </a:solidFill>
                  <a:latin typeface="Trebuchet MS"/>
                  <a:ea typeface="Trebuchet MS"/>
                  <a:cs typeface="Trebuchet MS"/>
                  <a:sym typeface="Trebuchet MS"/>
                </a:rPr>
                <a:t>This is a service no one else can offer, the incredible standard that RotherFed deliver is above and beyond.</a:t>
              </a:r>
              <a:endParaRPr sz="1600" b="0" i="0" u="none" strike="noStrike" cap="none">
                <a:solidFill>
                  <a:schemeClr val="lt1"/>
                </a:solidFill>
                <a:latin typeface="Trebuchet MS"/>
                <a:ea typeface="Trebuchet MS"/>
                <a:cs typeface="Trebuchet MS"/>
                <a:sym typeface="Trebuchet MS"/>
              </a:endParaRPr>
            </a:p>
          </p:txBody>
        </p:sp>
        <p:sp>
          <p:nvSpPr>
            <p:cNvPr id="398" name="Google Shape;398;p54"/>
            <p:cNvSpPr/>
            <p:nvPr/>
          </p:nvSpPr>
          <p:spPr>
            <a:xfrm>
              <a:off x="1167715" y="1599088"/>
              <a:ext cx="1230387" cy="1230387"/>
            </a:xfrm>
            <a:prstGeom prst="ellipse">
              <a:avLst/>
            </a:prstGeom>
            <a:solidFill>
              <a:srgbClr val="C6C7D7"/>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99" name="Google Shape;399;p54"/>
            <p:cNvSpPr/>
            <p:nvPr/>
          </p:nvSpPr>
          <p:spPr>
            <a:xfrm rot="10800000">
              <a:off x="1782909" y="3196756"/>
              <a:ext cx="5857211" cy="1230387"/>
            </a:xfrm>
            <a:prstGeom prst="homePlate">
              <a:avLst>
                <a:gd name="adj" fmla="val 50000"/>
              </a:avLst>
            </a:prstGeom>
            <a:solidFill>
              <a:srgbClr val="696EA3"/>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00" name="Google Shape;400;p54"/>
            <p:cNvSpPr txBox="1"/>
            <p:nvPr/>
          </p:nvSpPr>
          <p:spPr>
            <a:xfrm>
              <a:off x="2090506" y="3196756"/>
              <a:ext cx="5549614" cy="1230387"/>
            </a:xfrm>
            <a:prstGeom prst="rect">
              <a:avLst/>
            </a:prstGeom>
            <a:noFill/>
            <a:ln>
              <a:noFill/>
            </a:ln>
          </p:spPr>
          <p:txBody>
            <a:bodyPr spcFirstLastPara="1" wrap="square" lIns="406925" tIns="60000" rIns="112025" bIns="60000" anchor="ctr" anchorCtr="0">
              <a:noAutofit/>
            </a:bodyPr>
            <a:lstStyle/>
            <a:p>
              <a:pPr marL="0" marR="0" lvl="0" indent="0" algn="ctr" rtl="0">
                <a:lnSpc>
                  <a:spcPct val="90000"/>
                </a:lnSpc>
                <a:spcBef>
                  <a:spcPts val="0"/>
                </a:spcBef>
                <a:spcAft>
                  <a:spcPts val="0"/>
                </a:spcAft>
                <a:buClr>
                  <a:schemeClr val="lt1"/>
                </a:buClr>
                <a:buSzPts val="1600"/>
                <a:buFont typeface="Trebuchet MS"/>
                <a:buNone/>
              </a:pPr>
              <a:r>
                <a:rPr lang="en-GB" sz="1600" b="0" i="0" u="none" strike="noStrike" cap="none">
                  <a:solidFill>
                    <a:schemeClr val="lt1"/>
                  </a:solidFill>
                  <a:latin typeface="Trebuchet MS"/>
                  <a:ea typeface="Trebuchet MS"/>
                  <a:cs typeface="Trebuchet MS"/>
                  <a:sym typeface="Trebuchet MS"/>
                </a:rPr>
                <a:t>Volunteering has made a difference to my life as well, not just those that I chat to.</a:t>
              </a:r>
              <a:endParaRPr sz="1600" b="0" i="0" u="none" strike="noStrike" cap="none">
                <a:solidFill>
                  <a:schemeClr val="lt1"/>
                </a:solidFill>
                <a:latin typeface="Trebuchet MS"/>
                <a:ea typeface="Trebuchet MS"/>
                <a:cs typeface="Trebuchet MS"/>
                <a:sym typeface="Trebuchet MS"/>
              </a:endParaRPr>
            </a:p>
          </p:txBody>
        </p:sp>
        <p:sp>
          <p:nvSpPr>
            <p:cNvPr id="401" name="Google Shape;401;p54"/>
            <p:cNvSpPr/>
            <p:nvPr/>
          </p:nvSpPr>
          <p:spPr>
            <a:xfrm>
              <a:off x="1167715" y="3196756"/>
              <a:ext cx="1230387" cy="1230387"/>
            </a:xfrm>
            <a:prstGeom prst="ellipse">
              <a:avLst/>
            </a:prstGeom>
            <a:solidFill>
              <a:srgbClr val="C6C7D7"/>
            </a:solidFill>
            <a:ln w="19050" cap="rnd"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402" name="Google Shape;402;p54"/>
          <p:cNvSpPr/>
          <p:nvPr/>
        </p:nvSpPr>
        <p:spPr>
          <a:xfrm>
            <a:off x="480070" y="1218229"/>
            <a:ext cx="1656975" cy="1125071"/>
          </a:xfrm>
          <a:prstGeom prst="ellipse">
            <a:avLst/>
          </a:prstGeom>
          <a:solidFill>
            <a:srgbClr val="44883F"/>
          </a:solidFill>
          <a:ln w="19050" cap="rnd" cmpd="sng">
            <a:solidFill>
              <a:srgbClr val="44883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2100" b="0" i="0" u="none" strike="noStrike" cap="none">
                <a:solidFill>
                  <a:schemeClr val="lt1"/>
                </a:solidFill>
                <a:latin typeface="Trebuchet MS"/>
                <a:ea typeface="Trebuchet MS"/>
                <a:cs typeface="Trebuchet MS"/>
                <a:sym typeface="Trebuchet MS"/>
              </a:rPr>
              <a:t>Resident</a:t>
            </a:r>
            <a:endParaRPr sz="1100"/>
          </a:p>
        </p:txBody>
      </p:sp>
      <p:pic>
        <p:nvPicPr>
          <p:cNvPr id="403" name="Google Shape;403;p54"/>
          <p:cNvPicPr preferRelativeResize="0"/>
          <p:nvPr/>
        </p:nvPicPr>
        <p:blipFill rotWithShape="1">
          <a:blip r:embed="rId3">
            <a:alphaModFix/>
          </a:blip>
          <a:srcRect/>
          <a:stretch/>
        </p:blipFill>
        <p:spPr>
          <a:xfrm>
            <a:off x="455288" y="2419663"/>
            <a:ext cx="1673497" cy="1138527"/>
          </a:xfrm>
          <a:prstGeom prst="rect">
            <a:avLst/>
          </a:prstGeom>
          <a:noFill/>
          <a:ln>
            <a:noFill/>
          </a:ln>
        </p:spPr>
      </p:pic>
      <p:pic>
        <p:nvPicPr>
          <p:cNvPr id="404" name="Google Shape;404;p54"/>
          <p:cNvPicPr preferRelativeResize="0"/>
          <p:nvPr/>
        </p:nvPicPr>
        <p:blipFill rotWithShape="1">
          <a:blip r:embed="rId3">
            <a:alphaModFix/>
          </a:blip>
          <a:srcRect/>
          <a:stretch/>
        </p:blipFill>
        <p:spPr>
          <a:xfrm>
            <a:off x="463548" y="3600291"/>
            <a:ext cx="1673497" cy="1138527"/>
          </a:xfrm>
          <a:prstGeom prst="rect">
            <a:avLst/>
          </a:prstGeom>
          <a:noFill/>
          <a:ln>
            <a:noFill/>
          </a:ln>
        </p:spPr>
      </p:pic>
      <p:sp>
        <p:nvSpPr>
          <p:cNvPr id="405" name="Google Shape;405;p54"/>
          <p:cNvSpPr/>
          <p:nvPr/>
        </p:nvSpPr>
        <p:spPr>
          <a:xfrm>
            <a:off x="671000" y="2704792"/>
            <a:ext cx="1242071"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700" b="0" i="0" u="none" strike="noStrike" cap="none">
                <a:solidFill>
                  <a:schemeClr val="lt1"/>
                </a:solidFill>
                <a:latin typeface="Trebuchet MS"/>
                <a:ea typeface="Trebuchet MS"/>
                <a:cs typeface="Trebuchet MS"/>
                <a:sym typeface="Trebuchet MS"/>
              </a:rPr>
              <a:t> </a:t>
            </a:r>
            <a:r>
              <a:rPr lang="en-GB" sz="2100" b="0" i="0" u="none" strike="noStrike" cap="none">
                <a:solidFill>
                  <a:schemeClr val="lt1"/>
                </a:solidFill>
                <a:latin typeface="Trebuchet MS"/>
                <a:ea typeface="Trebuchet MS"/>
                <a:cs typeface="Trebuchet MS"/>
                <a:sym typeface="Trebuchet MS"/>
              </a:rPr>
              <a:t>Referrer</a:t>
            </a:r>
            <a:endParaRPr sz="2700">
              <a:solidFill>
                <a:schemeClr val="lt1"/>
              </a:solidFill>
              <a:latin typeface="Trebuchet MS"/>
              <a:ea typeface="Trebuchet MS"/>
              <a:cs typeface="Trebuchet MS"/>
              <a:sym typeface="Trebuchet MS"/>
            </a:endParaRPr>
          </a:p>
        </p:txBody>
      </p:sp>
      <p:sp>
        <p:nvSpPr>
          <p:cNvPr id="406" name="Google Shape;406;p54"/>
          <p:cNvSpPr/>
          <p:nvPr/>
        </p:nvSpPr>
        <p:spPr>
          <a:xfrm>
            <a:off x="641160" y="3973347"/>
            <a:ext cx="1301751" cy="392415"/>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2100">
                <a:solidFill>
                  <a:schemeClr val="lt1"/>
                </a:solidFill>
                <a:latin typeface="Trebuchet MS"/>
                <a:ea typeface="Trebuchet MS"/>
                <a:cs typeface="Trebuchet MS"/>
                <a:sym typeface="Trebuchet MS"/>
              </a:rPr>
              <a:t>Volunteer</a:t>
            </a:r>
            <a:endParaRPr sz="140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5"/>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Contacts and referral routes</a:t>
            </a:r>
            <a:endParaRPr/>
          </a:p>
        </p:txBody>
      </p:sp>
      <p:sp>
        <p:nvSpPr>
          <p:cNvPr id="413" name="Google Shape;413;p55"/>
          <p:cNvSpPr txBox="1">
            <a:spLocks noGrp="1"/>
          </p:cNvSpPr>
          <p:nvPr>
            <p:ph type="body" idx="1"/>
          </p:nvPr>
        </p:nvSpPr>
        <p:spPr>
          <a:xfrm>
            <a:off x="571166" y="1097068"/>
            <a:ext cx="6672729" cy="3220499"/>
          </a:xfrm>
          <a:prstGeom prst="rect">
            <a:avLst/>
          </a:prstGeom>
          <a:noFill/>
          <a:ln>
            <a:noFill/>
          </a:ln>
        </p:spPr>
        <p:txBody>
          <a:bodyPr spcFirstLastPara="1" wrap="square" lIns="68575" tIns="34275" rIns="68575" bIns="34275" anchor="t" anchorCtr="0">
            <a:normAutofit fontScale="92500" lnSpcReduction="20000"/>
          </a:bodyPr>
          <a:lstStyle/>
          <a:p>
            <a:pPr marL="254000" lvl="0" indent="-248284" algn="l" rtl="0">
              <a:spcBef>
                <a:spcPts val="0"/>
              </a:spcBef>
              <a:spcAft>
                <a:spcPts val="0"/>
              </a:spcAft>
              <a:buSzPct val="80000"/>
              <a:buChar char="►"/>
            </a:pPr>
            <a:r>
              <a:rPr lang="en-GB" sz="1500"/>
              <a:t>For professional referrals we have a paper copy or a google referral form. Telephone or email referrals are also accepted. </a:t>
            </a:r>
            <a:endParaRPr/>
          </a:p>
          <a:p>
            <a:pPr marL="254000" lvl="0" indent="-248284" algn="l" rtl="0">
              <a:spcBef>
                <a:spcPts val="800"/>
              </a:spcBef>
              <a:spcAft>
                <a:spcPts val="0"/>
              </a:spcAft>
              <a:buSzPct val="80000"/>
              <a:buChar char="►"/>
            </a:pPr>
            <a:r>
              <a:rPr lang="en-GB" sz="1500"/>
              <a:t>Referrals are accepted from any organisation or service all we ask is the permission is granted by the resident prior to passing on details</a:t>
            </a:r>
            <a:endParaRPr/>
          </a:p>
          <a:p>
            <a:pPr marL="254000" lvl="0" indent="-248284" algn="l" rtl="0">
              <a:spcBef>
                <a:spcPts val="800"/>
              </a:spcBef>
              <a:spcAft>
                <a:spcPts val="0"/>
              </a:spcAft>
              <a:buSzPct val="80000"/>
              <a:buChar char="►"/>
            </a:pPr>
            <a:r>
              <a:rPr lang="en-GB" sz="1500"/>
              <a:t>Self or family referrals are welcome.</a:t>
            </a:r>
            <a:endParaRPr/>
          </a:p>
          <a:p>
            <a:pPr marL="0" lvl="0" indent="0" algn="l" rtl="0">
              <a:spcBef>
                <a:spcPts val="800"/>
              </a:spcBef>
              <a:spcAft>
                <a:spcPts val="0"/>
              </a:spcAft>
              <a:buSzPct val="80000"/>
              <a:buNone/>
            </a:pPr>
            <a:endParaRPr sz="1500"/>
          </a:p>
          <a:p>
            <a:pPr marL="0" lvl="0" indent="0" algn="l" rtl="0">
              <a:spcBef>
                <a:spcPts val="800"/>
              </a:spcBef>
              <a:spcAft>
                <a:spcPts val="0"/>
              </a:spcAft>
              <a:buSzPct val="80000"/>
              <a:buNone/>
            </a:pPr>
            <a:r>
              <a:rPr lang="en-GB" sz="1500"/>
              <a:t>Please contact </a:t>
            </a:r>
            <a:endParaRPr/>
          </a:p>
          <a:p>
            <a:pPr marL="0" lvl="0" indent="0" algn="l" rtl="0">
              <a:spcBef>
                <a:spcPts val="800"/>
              </a:spcBef>
              <a:spcAft>
                <a:spcPts val="0"/>
              </a:spcAft>
              <a:buSzPct val="80000"/>
              <a:buNone/>
            </a:pPr>
            <a:r>
              <a:rPr lang="en-GB" sz="1500"/>
              <a:t>Nicola Evans – Volunteer Coordinator – 07376 666191 – </a:t>
            </a:r>
            <a:r>
              <a:rPr lang="en-GB" sz="1500" u="sng">
                <a:solidFill>
                  <a:schemeClr val="hlink"/>
                </a:solidFill>
                <a:hlinkClick r:id="rId3"/>
              </a:rPr>
              <a:t>nicola.evans@rotherfed.org</a:t>
            </a:r>
            <a:endParaRPr sz="1500"/>
          </a:p>
          <a:p>
            <a:pPr marL="0" lvl="0" indent="0" algn="l" rtl="0">
              <a:spcBef>
                <a:spcPts val="800"/>
              </a:spcBef>
              <a:spcAft>
                <a:spcPts val="0"/>
              </a:spcAft>
              <a:buSzPct val="80000"/>
              <a:buNone/>
            </a:pPr>
            <a:r>
              <a:rPr lang="en-GB" sz="1500"/>
              <a:t>Or </a:t>
            </a:r>
            <a:endParaRPr/>
          </a:p>
          <a:p>
            <a:pPr marL="0" lvl="0" indent="0" algn="l" rtl="0">
              <a:spcBef>
                <a:spcPts val="800"/>
              </a:spcBef>
              <a:spcAft>
                <a:spcPts val="0"/>
              </a:spcAft>
              <a:buSzPct val="80000"/>
              <a:buNone/>
            </a:pPr>
            <a:r>
              <a:rPr lang="en-GB" sz="1500"/>
              <a:t>Carrie Kurt – Volunteer Support Worker – 07534 943658 – </a:t>
            </a:r>
            <a:r>
              <a:rPr lang="en-GB" sz="1500" u="sng">
                <a:solidFill>
                  <a:schemeClr val="hlink"/>
                </a:solidFill>
                <a:hlinkClick r:id="rId4"/>
              </a:rPr>
              <a:t>carrie.kurt@rotherfed.org</a:t>
            </a:r>
            <a:r>
              <a:rPr lang="en-GB" sz="1500"/>
              <a:t> </a:t>
            </a:r>
            <a:endParaRPr/>
          </a:p>
          <a:p>
            <a:pPr marL="0" lvl="0" indent="0" algn="l" rtl="0">
              <a:spcBef>
                <a:spcPts val="800"/>
              </a:spcBef>
              <a:spcAft>
                <a:spcPts val="0"/>
              </a:spcAft>
              <a:buSzPct val="80000"/>
              <a:buNone/>
            </a:pPr>
            <a:r>
              <a:rPr lang="en-GB" sz="1500"/>
              <a:t>For more details</a:t>
            </a:r>
            <a:endParaRPr/>
          </a:p>
          <a:p>
            <a:pPr marL="0" lvl="0" indent="0" algn="l" rtl="0">
              <a:spcBef>
                <a:spcPts val="800"/>
              </a:spcBef>
              <a:spcAft>
                <a:spcPts val="0"/>
              </a:spcAft>
              <a:buSzPct val="80000"/>
              <a:buNone/>
            </a:pPr>
            <a:endParaRPr sz="1500"/>
          </a:p>
          <a:p>
            <a:pPr marL="0" lvl="0" indent="0" algn="l" rtl="0">
              <a:spcBef>
                <a:spcPts val="800"/>
              </a:spcBef>
              <a:spcAft>
                <a:spcPts val="0"/>
              </a:spcAft>
              <a:buSzPct val="80952"/>
              <a:buNone/>
            </a:pP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p:nvPr/>
        </p:nvSpPr>
        <p:spPr>
          <a:xfrm rot="496575">
            <a:off x="1146912" y="424716"/>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56"/>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420" name="Google Shape;420;p56"/>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421" name="Google Shape;42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16</a:t>
            </a:fld>
            <a:endParaRPr/>
          </a:p>
        </p:txBody>
      </p:sp>
      <p:pic>
        <p:nvPicPr>
          <p:cNvPr id="422" name="Google Shape;422;p56"/>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solidFill>
                  <a:srgbClr val="004B88"/>
                </a:solidFill>
              </a:rPr>
              <a:t>Feedback survey:</a:t>
            </a:r>
            <a:endParaRPr>
              <a:solidFill>
                <a:srgbClr val="004B88"/>
              </a:solidFill>
            </a:endParaRPr>
          </a:p>
        </p:txBody>
      </p:sp>
      <p:sp>
        <p:nvSpPr>
          <p:cNvPr id="428" name="Google Shape;428;p5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spcBef>
                <a:spcPts val="0"/>
              </a:spcBef>
              <a:spcAft>
                <a:spcPts val="0"/>
              </a:spcAft>
              <a:buNone/>
            </a:pPr>
            <a:endParaRPr>
              <a:solidFill>
                <a:srgbClr val="004B88"/>
              </a:solidFill>
            </a:endParaRPr>
          </a:p>
          <a:p>
            <a:pPr marL="0" lvl="0" indent="0" algn="l" rtl="0">
              <a:spcBef>
                <a:spcPts val="0"/>
              </a:spcBef>
              <a:spcAft>
                <a:spcPts val="0"/>
              </a:spcAft>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spcBef>
                <a:spcPts val="0"/>
              </a:spcBef>
              <a:spcAft>
                <a:spcPts val="0"/>
              </a:spcAft>
              <a:buNone/>
            </a:pPr>
            <a:endParaRPr>
              <a:solidFill>
                <a:srgbClr val="004B88"/>
              </a:solidFill>
            </a:endParaRPr>
          </a:p>
          <a:p>
            <a:pPr marL="0" lvl="0" indent="0" algn="l" rtl="0">
              <a:spcBef>
                <a:spcPts val="0"/>
              </a:spcBef>
              <a:spcAft>
                <a:spcPts val="0"/>
              </a:spcAft>
              <a:buNone/>
            </a:pPr>
            <a:r>
              <a:rPr lang="en-GB" sz="1700" b="1" u="sng">
                <a:solidFill>
                  <a:srgbClr val="004B88"/>
                </a:solidFill>
              </a:rPr>
              <a:t>Survey link:</a:t>
            </a:r>
            <a:endParaRPr sz="1700" b="1" u="sng">
              <a:solidFill>
                <a:srgbClr val="004B88"/>
              </a:solidFill>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3"/>
              </a:rPr>
              <a:t>https://forms.gle/toE8Nr2mXMKJwPxv7</a:t>
            </a:r>
            <a:r>
              <a:rPr lang="en-GB"/>
              <a:t> </a:t>
            </a:r>
            <a:endParaRPr/>
          </a:p>
        </p:txBody>
      </p:sp>
      <p:pic>
        <p:nvPicPr>
          <p:cNvPr id="429" name="Google Shape;429;p57"/>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430" name="Google Shape;430;p57"/>
          <p:cNvPicPr preferRelativeResize="0"/>
          <p:nvPr/>
        </p:nvPicPr>
        <p:blipFill rotWithShape="1">
          <a:blip r:embed="rId4">
            <a:alphaModFix/>
          </a:blip>
          <a:srcRect/>
          <a:stretch/>
        </p:blipFill>
        <p:spPr>
          <a:xfrm>
            <a:off x="7979576" y="1"/>
            <a:ext cx="1164426" cy="1164426"/>
          </a:xfrm>
          <a:prstGeom prst="rect">
            <a:avLst/>
          </a:prstGeom>
          <a:noFill/>
          <a:ln>
            <a:noFill/>
          </a:ln>
        </p:spPr>
      </p:pic>
      <p:pic>
        <p:nvPicPr>
          <p:cNvPr id="431" name="Google Shape;431;p57"/>
          <p:cNvPicPr preferRelativeResize="0"/>
          <p:nvPr/>
        </p:nvPicPr>
        <p:blipFill rotWithShape="1">
          <a:blip r:embed="rId5">
            <a:alphaModFix/>
          </a:blip>
          <a:srcRect/>
          <a:stretch/>
        </p:blipFill>
        <p:spPr>
          <a:xfrm>
            <a:off x="6496045" y="4409820"/>
            <a:ext cx="2647951" cy="60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a:solidFill>
                  <a:srgbClr val="222222"/>
                </a:solidFill>
                <a:latin typeface="Open Sans"/>
                <a:ea typeface="Open Sans"/>
                <a:cs typeface="Open Sans"/>
                <a:sym typeface="Open Sans"/>
              </a:rPr>
              <a:t>Upcoming Let’s Talk Event:</a:t>
            </a:r>
            <a:endParaRPr sz="3200">
              <a:solidFill>
                <a:srgbClr val="222222"/>
              </a:solidFill>
              <a:latin typeface="Open Sans"/>
              <a:ea typeface="Open Sans"/>
              <a:cs typeface="Open Sans"/>
              <a:sym typeface="Open Sans"/>
            </a:endParaRPr>
          </a:p>
        </p:txBody>
      </p:sp>
      <p:sp>
        <p:nvSpPr>
          <p:cNvPr id="437" name="Google Shape;437;p5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1200"/>
              </a:spcBef>
              <a:spcAft>
                <a:spcPts val="0"/>
              </a:spcAft>
              <a:buSzPct val="90000"/>
              <a:buNone/>
            </a:pPr>
            <a:endParaRPr sz="2000" b="1"/>
          </a:p>
          <a:p>
            <a:pPr marL="0" lvl="0" indent="0" algn="ctr" rtl="0">
              <a:lnSpc>
                <a:spcPct val="115000"/>
              </a:lnSpc>
              <a:spcBef>
                <a:spcPts val="1200"/>
              </a:spcBef>
              <a:spcAft>
                <a:spcPts val="0"/>
              </a:spcAft>
              <a:buSzPct val="69230"/>
              <a:buNone/>
            </a:pPr>
            <a:r>
              <a:rPr lang="en-GB" sz="2600" b="1">
                <a:solidFill>
                  <a:srgbClr val="222222"/>
                </a:solidFill>
              </a:rPr>
              <a:t>‘Let’s Talk… Cancer Awareness’</a:t>
            </a:r>
            <a:endParaRPr sz="2600" b="1">
              <a:solidFill>
                <a:srgbClr val="222222"/>
              </a:solidFill>
            </a:endParaRPr>
          </a:p>
          <a:p>
            <a:pPr marL="0" lvl="0" indent="0" algn="ctr" rtl="0">
              <a:lnSpc>
                <a:spcPct val="115000"/>
              </a:lnSpc>
              <a:spcBef>
                <a:spcPts val="1200"/>
              </a:spcBef>
              <a:spcAft>
                <a:spcPts val="0"/>
              </a:spcAft>
              <a:buSzPct val="76859"/>
              <a:buNone/>
            </a:pPr>
            <a:r>
              <a:rPr lang="en-GB" sz="2341" b="1">
                <a:solidFill>
                  <a:srgbClr val="222222"/>
                </a:solidFill>
              </a:rPr>
              <a:t>Speakers from Macmillan as well as the Cancer Advocacy Service in Rotherham</a:t>
            </a:r>
            <a:endParaRPr sz="2341"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Open to both the public and professionals</a:t>
            </a:r>
            <a:endParaRPr sz="2000"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Wednesday 27th April</a:t>
            </a:r>
            <a:endParaRPr sz="2000"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11am-12pm</a:t>
            </a:r>
            <a:endParaRPr sz="2000" b="1">
              <a:solidFill>
                <a:srgbClr val="222222"/>
              </a:solidFill>
            </a:endParaRPr>
          </a:p>
          <a:p>
            <a:pPr marL="0" lvl="0" indent="0" algn="ctr" rtl="0">
              <a:lnSpc>
                <a:spcPct val="115000"/>
              </a:lnSpc>
              <a:spcBef>
                <a:spcPts val="1200"/>
              </a:spcBef>
              <a:spcAft>
                <a:spcPts val="0"/>
              </a:spcAft>
              <a:buSzPct val="90000"/>
              <a:buNone/>
            </a:pPr>
            <a:r>
              <a:rPr lang="en-GB" sz="2000" b="1">
                <a:solidFill>
                  <a:srgbClr val="222222"/>
                </a:solidFill>
              </a:rPr>
              <a:t> via Zoom </a:t>
            </a:r>
            <a:endParaRPr sz="2000" b="1">
              <a:solidFill>
                <a:srgbClr val="222222"/>
              </a:solidFill>
            </a:endParaRPr>
          </a:p>
          <a:p>
            <a:pPr marL="0" lvl="0" indent="0" algn="l" rtl="0">
              <a:lnSpc>
                <a:spcPct val="115000"/>
              </a:lnSpc>
              <a:spcBef>
                <a:spcPts val="1200"/>
              </a:spcBef>
              <a:spcAft>
                <a:spcPts val="1200"/>
              </a:spcAft>
              <a:buSzPct val="100000"/>
              <a:buNone/>
            </a:pPr>
            <a:endParaRPr/>
          </a:p>
        </p:txBody>
      </p:sp>
      <p:sp>
        <p:nvSpPr>
          <p:cNvPr id="438" name="Google Shape;438;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18</a:t>
            </a:fld>
            <a:endParaRPr/>
          </a:p>
        </p:txBody>
      </p:sp>
      <p:pic>
        <p:nvPicPr>
          <p:cNvPr id="439" name="Google Shape;439;p58"/>
          <p:cNvPicPr preferRelativeResize="0"/>
          <p:nvPr/>
        </p:nvPicPr>
        <p:blipFill rotWithShape="1">
          <a:blip r:embed="rId3">
            <a:alphaModFix/>
          </a:blip>
          <a:srcRect/>
          <a:stretch/>
        </p:blipFill>
        <p:spPr>
          <a:xfrm>
            <a:off x="6496045" y="4409820"/>
            <a:ext cx="2647951" cy="604125"/>
          </a:xfrm>
          <a:prstGeom prst="rect">
            <a:avLst/>
          </a:prstGeom>
          <a:noFill/>
          <a:ln>
            <a:noFill/>
          </a:ln>
        </p:spPr>
      </p:pic>
      <p:pic>
        <p:nvPicPr>
          <p:cNvPr id="440" name="Google Shape;440;p58"/>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441" name="Google Shape;441;p58"/>
          <p:cNvPicPr preferRelativeResize="0"/>
          <p:nvPr/>
        </p:nvPicPr>
        <p:blipFill rotWithShape="1">
          <a:blip r:embed="rId4">
            <a:alphaModFix/>
          </a:blip>
          <a:srcRect/>
          <a:stretch/>
        </p:blipFill>
        <p:spPr>
          <a:xfrm>
            <a:off x="7979576" y="7701"/>
            <a:ext cx="1164426" cy="1164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311700" y="518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u="sng">
                <a:solidFill>
                  <a:srgbClr val="2F3D85"/>
                </a:solidFill>
                <a:latin typeface="Open Sans"/>
                <a:ea typeface="Open Sans"/>
                <a:cs typeface="Open Sans"/>
                <a:sym typeface="Open Sans"/>
              </a:rPr>
              <a:t>Ground Rules</a:t>
            </a:r>
            <a:endParaRPr u="sng">
              <a:solidFill>
                <a:srgbClr val="2F3D85"/>
              </a:solidFill>
              <a:latin typeface="Open Sans"/>
              <a:ea typeface="Open Sans"/>
              <a:cs typeface="Open Sans"/>
              <a:sym typeface="Open Sans"/>
            </a:endParaRPr>
          </a:p>
        </p:txBody>
      </p:sp>
      <p:sp>
        <p:nvSpPr>
          <p:cNvPr id="250" name="Google Shape;250;p42"/>
          <p:cNvSpPr txBox="1">
            <a:spLocks noGrp="1"/>
          </p:cNvSpPr>
          <p:nvPr>
            <p:ph type="body" idx="1"/>
          </p:nvPr>
        </p:nvSpPr>
        <p:spPr>
          <a:xfrm>
            <a:off x="66600" y="630300"/>
            <a:ext cx="5484000" cy="4513200"/>
          </a:xfrm>
          <a:prstGeom prst="rect">
            <a:avLst/>
          </a:prstGeom>
          <a:noFill/>
          <a:ln>
            <a:noFill/>
          </a:ln>
        </p:spPr>
        <p:txBody>
          <a:bodyPr spcFirstLastPara="1" wrap="square" lIns="91425" tIns="91425" rIns="91425" bIns="91425" anchor="t" anchorCtr="0">
            <a:noAutofit/>
          </a:bodyPr>
          <a:lstStyle/>
          <a:p>
            <a:pPr marL="457200" lvl="0" indent="-310832" algn="l" rtl="0">
              <a:lnSpc>
                <a:spcPct val="150000"/>
              </a:lnSpc>
              <a:spcBef>
                <a:spcPts val="0"/>
              </a:spcBef>
              <a:spcAft>
                <a:spcPts val="0"/>
              </a:spcAft>
              <a:buClr>
                <a:srgbClr val="000000"/>
              </a:buClr>
              <a:buSzPts val="1295"/>
              <a:buChar char="●"/>
            </a:pPr>
            <a:r>
              <a:rPr lang="en-GB" sz="1295">
                <a:solidFill>
                  <a:srgbClr val="2F3D85"/>
                </a:solidFill>
              </a:rPr>
              <a:t>If we lose you during the session or you have wifi connection issues, please rejoin the meeting, following the same link/meeting ID and password.</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To limit background noise, please keep your microphone off unless speaking.</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This is an information giving session, rather than a clinical advice session.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Any questions for our guest speakers should be asked at the end of the session, during the Q&amp;A section.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Please use the chat or raise your hand to connect with our guest </a:t>
            </a:r>
            <a:endParaRPr sz="1295">
              <a:solidFill>
                <a:srgbClr val="2F3D85"/>
              </a:solidFill>
            </a:endParaRPr>
          </a:p>
          <a:p>
            <a:pPr marL="0" lvl="0" indent="0" algn="ctr" rtl="0">
              <a:lnSpc>
                <a:spcPct val="150000"/>
              </a:lnSpc>
              <a:spcBef>
                <a:spcPts val="0"/>
              </a:spcBef>
              <a:spcAft>
                <a:spcPts val="0"/>
              </a:spcAft>
              <a:buNone/>
            </a:pPr>
            <a:r>
              <a:rPr lang="en-GB" sz="1295">
                <a:solidFill>
                  <a:srgbClr val="2F3D85"/>
                </a:solidFill>
              </a:rPr>
              <a:t>……. And lastly ..…..</a:t>
            </a:r>
            <a:endParaRPr sz="1295">
              <a:solidFill>
                <a:srgbClr val="2F3D85"/>
              </a:solidFill>
            </a:endParaRPr>
          </a:p>
          <a:p>
            <a:pPr marL="0" lvl="0" indent="0" algn="ctr" rtl="0">
              <a:lnSpc>
                <a:spcPct val="150000"/>
              </a:lnSpc>
              <a:spcBef>
                <a:spcPts val="0"/>
              </a:spcBef>
              <a:spcAft>
                <a:spcPts val="0"/>
              </a:spcAft>
              <a:buNone/>
            </a:pPr>
            <a:r>
              <a:rPr lang="en-GB" sz="1295">
                <a:solidFill>
                  <a:srgbClr val="2F3D85"/>
                </a:solidFill>
              </a:rPr>
              <a:t>Please be respectful to each other and each others opinions.</a:t>
            </a:r>
            <a:r>
              <a:rPr lang="en-GB" sz="1495" b="1">
                <a:solidFill>
                  <a:srgbClr val="2F3D85"/>
                </a:solidFill>
              </a:rPr>
              <a:t> </a:t>
            </a:r>
            <a:endParaRPr sz="1495" b="1">
              <a:solidFill>
                <a:srgbClr val="2F3D85"/>
              </a:solidFill>
            </a:endParaRPr>
          </a:p>
          <a:p>
            <a:pPr marL="0" lvl="0" indent="0" algn="ctr" rtl="0">
              <a:lnSpc>
                <a:spcPct val="150000"/>
              </a:lnSpc>
              <a:spcBef>
                <a:spcPts val="0"/>
              </a:spcBef>
              <a:spcAft>
                <a:spcPts val="0"/>
              </a:spcAft>
              <a:buNone/>
            </a:pPr>
            <a:endParaRPr sz="395" b="1">
              <a:solidFill>
                <a:srgbClr val="2F3D85"/>
              </a:solidFill>
            </a:endParaRPr>
          </a:p>
          <a:p>
            <a:pPr marL="0" lvl="0" indent="0" algn="ctr" rtl="0">
              <a:lnSpc>
                <a:spcPct val="150000"/>
              </a:lnSpc>
              <a:spcBef>
                <a:spcPts val="0"/>
              </a:spcBef>
              <a:spcAft>
                <a:spcPts val="0"/>
              </a:spcAft>
              <a:buSzPts val="1400"/>
              <a:buNone/>
            </a:pPr>
            <a:r>
              <a:rPr lang="en-GB" sz="1295" b="1">
                <a:solidFill>
                  <a:srgbClr val="2F3D85"/>
                </a:solidFill>
              </a:rPr>
              <a:t>Thank you for attending and we hope you enjoy the session.</a:t>
            </a:r>
            <a:endParaRPr sz="1295" b="1">
              <a:solidFill>
                <a:srgbClr val="2F3D85"/>
              </a:solidFill>
            </a:endParaRPr>
          </a:p>
        </p:txBody>
      </p:sp>
      <p:pic>
        <p:nvPicPr>
          <p:cNvPr id="252" name="Google Shape;252;p42"/>
          <p:cNvPicPr preferRelativeResize="0"/>
          <p:nvPr/>
        </p:nvPicPr>
        <p:blipFill rotWithShape="1">
          <a:blip r:embed="rId3">
            <a:alphaModFix/>
          </a:blip>
          <a:srcRect/>
          <a:stretch/>
        </p:blipFill>
        <p:spPr>
          <a:xfrm>
            <a:off x="6496045" y="4539370"/>
            <a:ext cx="2647951" cy="604125"/>
          </a:xfrm>
          <a:prstGeom prst="rect">
            <a:avLst/>
          </a:prstGeom>
          <a:noFill/>
          <a:ln>
            <a:noFill/>
          </a:ln>
        </p:spPr>
      </p:pic>
      <p:sp>
        <p:nvSpPr>
          <p:cNvPr id="253" name="Google Shape;253;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pic>
        <p:nvPicPr>
          <p:cNvPr id="254" name="Google Shape;254;p42"/>
          <p:cNvPicPr preferRelativeResize="0"/>
          <p:nvPr/>
        </p:nvPicPr>
        <p:blipFill rotWithShape="1">
          <a:blip r:embed="rId4">
            <a:alphaModFix/>
          </a:blip>
          <a:srcRect/>
          <a:stretch/>
        </p:blipFill>
        <p:spPr>
          <a:xfrm>
            <a:off x="0" y="-263875"/>
            <a:ext cx="996550" cy="996550"/>
          </a:xfrm>
          <a:prstGeom prst="rect">
            <a:avLst/>
          </a:prstGeom>
          <a:noFill/>
          <a:ln>
            <a:noFill/>
          </a:ln>
        </p:spPr>
      </p:pic>
      <p:pic>
        <p:nvPicPr>
          <p:cNvPr id="255" name="Google Shape;255;p42"/>
          <p:cNvPicPr preferRelativeResize="0"/>
          <p:nvPr/>
        </p:nvPicPr>
        <p:blipFill rotWithShape="1">
          <a:blip r:embed="rId4">
            <a:alphaModFix/>
          </a:blip>
          <a:srcRect/>
          <a:stretch/>
        </p:blipFill>
        <p:spPr>
          <a:xfrm>
            <a:off x="8147450" y="-192400"/>
            <a:ext cx="996550" cy="996550"/>
          </a:xfrm>
          <a:prstGeom prst="rect">
            <a:avLst/>
          </a:prstGeom>
          <a:noFill/>
          <a:ln>
            <a:noFill/>
          </a:ln>
        </p:spPr>
      </p:pic>
      <p:sp>
        <p:nvSpPr>
          <p:cNvPr id="256" name="Google Shape;256;p42"/>
          <p:cNvSpPr/>
          <p:nvPr/>
        </p:nvSpPr>
        <p:spPr>
          <a:xfrm>
            <a:off x="4248025" y="3725600"/>
            <a:ext cx="407100" cy="355200"/>
          </a:xfrm>
          <a:prstGeom prst="smileyFace">
            <a:avLst>
              <a:gd name="adj" fmla="val 4653"/>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311700" y="462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u="sng">
                <a:solidFill>
                  <a:srgbClr val="2F3D85"/>
                </a:solidFill>
                <a:latin typeface="Open Sans"/>
                <a:ea typeface="Open Sans"/>
                <a:cs typeface="Open Sans"/>
                <a:sym typeface="Open Sans"/>
              </a:rPr>
              <a:t>Today’s Programme</a:t>
            </a:r>
            <a:endParaRPr sz="3200" u="sng">
              <a:solidFill>
                <a:srgbClr val="2F3D85"/>
              </a:solidFill>
              <a:latin typeface="Open Sans"/>
              <a:ea typeface="Open Sans"/>
              <a:cs typeface="Open Sans"/>
              <a:sym typeface="Open Sans"/>
            </a:endParaRPr>
          </a:p>
        </p:txBody>
      </p:sp>
      <p:sp>
        <p:nvSpPr>
          <p:cNvPr id="262" name="Google Shape;262;p43"/>
          <p:cNvSpPr txBox="1">
            <a:spLocks noGrp="1"/>
          </p:cNvSpPr>
          <p:nvPr>
            <p:ph type="body" idx="1"/>
          </p:nvPr>
        </p:nvSpPr>
        <p:spPr>
          <a:xfrm>
            <a:off x="97375" y="820250"/>
            <a:ext cx="4124700" cy="25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600"/>
              </a:spcBef>
              <a:spcAft>
                <a:spcPts val="0"/>
              </a:spcAft>
              <a:buClr>
                <a:schemeClr val="dk1"/>
              </a:buClr>
              <a:buSzPts val="1100"/>
              <a:buFont typeface="Arial"/>
              <a:buNone/>
            </a:pPr>
            <a:r>
              <a:rPr lang="en-GB" sz="1450" b="1">
                <a:solidFill>
                  <a:srgbClr val="2F3D85"/>
                </a:solidFill>
              </a:rPr>
              <a:t>Let’s get to know each other...</a:t>
            </a:r>
            <a:endParaRPr sz="1450">
              <a:solidFill>
                <a:srgbClr val="2F3D85"/>
              </a:solidFill>
            </a:endParaRPr>
          </a:p>
          <a:p>
            <a:pPr marL="0" lvl="0" indent="0" algn="l" rtl="0">
              <a:lnSpc>
                <a:spcPct val="115000"/>
              </a:lnSpc>
              <a:spcBef>
                <a:spcPts val="1600"/>
              </a:spcBef>
              <a:spcAft>
                <a:spcPts val="0"/>
              </a:spcAft>
              <a:buSzPts val="1400"/>
              <a:buNone/>
            </a:pPr>
            <a:r>
              <a:rPr lang="en-GB" sz="1450">
                <a:solidFill>
                  <a:srgbClr val="2F3D85"/>
                </a:solidFill>
              </a:rPr>
              <a:t>What is your name and where are you from? (Add it to the chat box) </a:t>
            </a:r>
            <a:endParaRPr sz="1450">
              <a:solidFill>
                <a:srgbClr val="2F3D85"/>
              </a:solidFill>
            </a:endParaRPr>
          </a:p>
          <a:p>
            <a:pPr marL="0" lvl="0" indent="0" algn="l" rtl="0">
              <a:lnSpc>
                <a:spcPct val="115000"/>
              </a:lnSpc>
              <a:spcBef>
                <a:spcPts val="1600"/>
              </a:spcBef>
              <a:spcAft>
                <a:spcPts val="0"/>
              </a:spcAft>
              <a:buSzPts val="1400"/>
              <a:buNone/>
            </a:pPr>
            <a:endParaRPr>
              <a:solidFill>
                <a:srgbClr val="000000"/>
              </a:solidFill>
            </a:endParaRPr>
          </a:p>
          <a:p>
            <a:pPr marL="0" lvl="0" indent="0" algn="l" rtl="0">
              <a:lnSpc>
                <a:spcPct val="115000"/>
              </a:lnSpc>
              <a:spcBef>
                <a:spcPts val="1600"/>
              </a:spcBef>
              <a:spcAft>
                <a:spcPts val="1600"/>
              </a:spcAft>
              <a:buSzPts val="1400"/>
              <a:buNone/>
            </a:pPr>
            <a:endParaRPr b="1"/>
          </a:p>
        </p:txBody>
      </p:sp>
      <p:sp>
        <p:nvSpPr>
          <p:cNvPr id="263" name="Google Shape;263;p43"/>
          <p:cNvSpPr txBox="1">
            <a:spLocks noGrp="1"/>
          </p:cNvSpPr>
          <p:nvPr>
            <p:ph type="body" idx="2"/>
          </p:nvPr>
        </p:nvSpPr>
        <p:spPr>
          <a:xfrm>
            <a:off x="4572000" y="596000"/>
            <a:ext cx="4503300" cy="4547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400"/>
              <a:buNone/>
            </a:pPr>
            <a:r>
              <a:rPr lang="en-GB" sz="1350" b="1" u="sng">
                <a:solidFill>
                  <a:srgbClr val="2F3D85"/>
                </a:solidFill>
              </a:rPr>
              <a:t>Session Overview:</a:t>
            </a:r>
            <a:endParaRPr sz="1000" b="1">
              <a:solidFill>
                <a:srgbClr val="2F3D85"/>
              </a:solidFill>
            </a:endParaRPr>
          </a:p>
          <a:p>
            <a:pPr marL="0" lvl="0" indent="0" algn="ctr" rtl="0">
              <a:lnSpc>
                <a:spcPct val="150000"/>
              </a:lnSpc>
              <a:spcBef>
                <a:spcPts val="1600"/>
              </a:spcBef>
              <a:spcAft>
                <a:spcPts val="0"/>
              </a:spcAft>
              <a:buNone/>
            </a:pPr>
            <a:r>
              <a:rPr lang="en-GB" sz="950" b="1" u="sng">
                <a:solidFill>
                  <a:srgbClr val="2F3D85"/>
                </a:solidFill>
              </a:rPr>
              <a:t>Lesley Dabell from Age UK Rotherham and David Vickers - Older People’s Forum:</a:t>
            </a:r>
            <a:endParaRPr sz="950" b="1" u="sng">
              <a:solidFill>
                <a:srgbClr val="2F3D85"/>
              </a:solidFill>
            </a:endParaRPr>
          </a:p>
          <a:p>
            <a:pPr marL="457200" lvl="0" indent="-288925" algn="l" rtl="0">
              <a:lnSpc>
                <a:spcPct val="150000"/>
              </a:lnSpc>
              <a:spcBef>
                <a:spcPts val="1600"/>
              </a:spcBef>
              <a:spcAft>
                <a:spcPts val="0"/>
              </a:spcAft>
              <a:buClr>
                <a:srgbClr val="2F3D85"/>
              </a:buClr>
              <a:buSzPts val="950"/>
              <a:buChar char="●"/>
            </a:pPr>
            <a:r>
              <a:rPr lang="en-GB" sz="950" b="1">
                <a:solidFill>
                  <a:srgbClr val="2F3D85"/>
                </a:solidFill>
              </a:rPr>
              <a:t>What Age UK Rotherham do</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What matters to older people in Rotherham</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Outcomes achieved for older people in Rotherham</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Impact of Covid-19</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Services and support</a:t>
            </a:r>
            <a:endParaRPr sz="950" b="1">
              <a:solidFill>
                <a:srgbClr val="2F3D85"/>
              </a:solidFill>
            </a:endParaRPr>
          </a:p>
          <a:p>
            <a:pPr marL="0" lvl="0" indent="0" algn="l" rtl="0">
              <a:lnSpc>
                <a:spcPct val="150000"/>
              </a:lnSpc>
              <a:spcBef>
                <a:spcPts val="1600"/>
              </a:spcBef>
              <a:spcAft>
                <a:spcPts val="0"/>
              </a:spcAft>
              <a:buNone/>
            </a:pPr>
            <a:r>
              <a:rPr lang="en-GB" sz="950" b="1" u="sng">
                <a:solidFill>
                  <a:srgbClr val="2F3D85"/>
                </a:solidFill>
              </a:rPr>
              <a:t>Nicola Evans - Befriending Service - Rotherfed</a:t>
            </a:r>
            <a:endParaRPr sz="950" b="1" u="sng">
              <a:solidFill>
                <a:srgbClr val="2F3D85"/>
              </a:solidFill>
            </a:endParaRPr>
          </a:p>
          <a:p>
            <a:pPr marL="457200" lvl="0" indent="-288925" algn="l" rtl="0">
              <a:lnSpc>
                <a:spcPct val="150000"/>
              </a:lnSpc>
              <a:spcBef>
                <a:spcPts val="1600"/>
              </a:spcBef>
              <a:spcAft>
                <a:spcPts val="0"/>
              </a:spcAft>
              <a:buClr>
                <a:srgbClr val="2F3D85"/>
              </a:buClr>
              <a:buSzPts val="950"/>
              <a:buChar char="●"/>
            </a:pPr>
            <a:r>
              <a:rPr lang="en-GB" sz="950" b="1">
                <a:solidFill>
                  <a:srgbClr val="2F3D85"/>
                </a:solidFill>
              </a:rPr>
              <a:t>Service overview</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What they have found</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Volunteers and stories</a:t>
            </a:r>
            <a:endParaRPr sz="950" b="1">
              <a:solidFill>
                <a:srgbClr val="2F3D85"/>
              </a:solidFill>
            </a:endParaRPr>
          </a:p>
          <a:p>
            <a:pPr marL="457200" lvl="0" indent="-288925" algn="l" rtl="0">
              <a:lnSpc>
                <a:spcPct val="150000"/>
              </a:lnSpc>
              <a:spcBef>
                <a:spcPts val="0"/>
              </a:spcBef>
              <a:spcAft>
                <a:spcPts val="0"/>
              </a:spcAft>
              <a:buClr>
                <a:srgbClr val="2F3D85"/>
              </a:buClr>
              <a:buSzPts val="950"/>
              <a:buChar char="●"/>
            </a:pPr>
            <a:r>
              <a:rPr lang="en-GB" sz="950" b="1">
                <a:solidFill>
                  <a:srgbClr val="2F3D85"/>
                </a:solidFill>
              </a:rPr>
              <a:t>Contacts and referral routes</a:t>
            </a:r>
            <a:endParaRPr sz="950" b="1">
              <a:solidFill>
                <a:srgbClr val="2F3D85"/>
              </a:solidFill>
            </a:endParaRPr>
          </a:p>
          <a:p>
            <a:pPr marL="0" lvl="0" indent="0" algn="l" rtl="0">
              <a:lnSpc>
                <a:spcPct val="150000"/>
              </a:lnSpc>
              <a:spcBef>
                <a:spcPts val="1600"/>
              </a:spcBef>
              <a:spcAft>
                <a:spcPts val="0"/>
              </a:spcAft>
              <a:buNone/>
            </a:pPr>
            <a:r>
              <a:rPr lang="en-GB" sz="950" b="1" u="sng">
                <a:solidFill>
                  <a:srgbClr val="2F3D85"/>
                </a:solidFill>
              </a:rPr>
              <a:t>Question &amp; Answer opportunity</a:t>
            </a:r>
            <a:endParaRPr sz="950" u="sng">
              <a:solidFill>
                <a:srgbClr val="2F3D85"/>
              </a:solidFill>
            </a:endParaRPr>
          </a:p>
          <a:p>
            <a:pPr marL="0" lvl="0" indent="0" algn="l" rtl="0">
              <a:lnSpc>
                <a:spcPct val="150000"/>
              </a:lnSpc>
              <a:spcBef>
                <a:spcPts val="0"/>
              </a:spcBef>
              <a:spcAft>
                <a:spcPts val="0"/>
              </a:spcAft>
              <a:buNone/>
            </a:pPr>
            <a:r>
              <a:rPr lang="en-GB" sz="950" b="1" u="sng">
                <a:solidFill>
                  <a:srgbClr val="2F3D85"/>
                </a:solidFill>
              </a:rPr>
              <a:t>Any other Business and April ‘Let’s Talk’ Event Details</a:t>
            </a:r>
            <a:endParaRPr sz="950" b="1" u="sng">
              <a:solidFill>
                <a:srgbClr val="2F3D85"/>
              </a:solidFill>
            </a:endParaRPr>
          </a:p>
        </p:txBody>
      </p:sp>
      <p:pic>
        <p:nvPicPr>
          <p:cNvPr id="264" name="Google Shape;264;p43"/>
          <p:cNvPicPr preferRelativeResize="0"/>
          <p:nvPr/>
        </p:nvPicPr>
        <p:blipFill rotWithShape="1">
          <a:blip r:embed="rId3">
            <a:alphaModFix/>
          </a:blip>
          <a:srcRect/>
          <a:stretch/>
        </p:blipFill>
        <p:spPr>
          <a:xfrm>
            <a:off x="-5" y="4539370"/>
            <a:ext cx="2647951" cy="604125"/>
          </a:xfrm>
          <a:prstGeom prst="rect">
            <a:avLst/>
          </a:prstGeom>
          <a:noFill/>
          <a:ln>
            <a:noFill/>
          </a:ln>
        </p:spPr>
      </p:pic>
      <p:sp>
        <p:nvSpPr>
          <p:cNvPr id="265" name="Google Shape;26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266" name="Google Shape;266;p43"/>
          <p:cNvPicPr preferRelativeResize="0"/>
          <p:nvPr/>
        </p:nvPicPr>
        <p:blipFill rotWithShape="1">
          <a:blip r:embed="rId4">
            <a:alphaModFix/>
          </a:blip>
          <a:srcRect/>
          <a:stretch/>
        </p:blipFill>
        <p:spPr>
          <a:xfrm>
            <a:off x="194423" y="1284645"/>
            <a:ext cx="3686826" cy="3686854"/>
          </a:xfrm>
          <a:prstGeom prst="rect">
            <a:avLst/>
          </a:prstGeom>
          <a:noFill/>
          <a:ln>
            <a:noFill/>
          </a:ln>
        </p:spPr>
      </p:pic>
      <p:pic>
        <p:nvPicPr>
          <p:cNvPr id="267" name="Google Shape;267;p43"/>
          <p:cNvPicPr preferRelativeResize="0"/>
          <p:nvPr/>
        </p:nvPicPr>
        <p:blipFill rotWithShape="1">
          <a:blip r:embed="rId5">
            <a:alphaModFix/>
          </a:blip>
          <a:srcRect/>
          <a:stretch/>
        </p:blipFill>
        <p:spPr>
          <a:xfrm>
            <a:off x="0" y="0"/>
            <a:ext cx="932250" cy="932250"/>
          </a:xfrm>
          <a:prstGeom prst="rect">
            <a:avLst/>
          </a:prstGeom>
          <a:noFill/>
          <a:ln>
            <a:noFill/>
          </a:ln>
        </p:spPr>
      </p:pic>
      <p:pic>
        <p:nvPicPr>
          <p:cNvPr id="268" name="Google Shape;268;p43"/>
          <p:cNvPicPr preferRelativeResize="0"/>
          <p:nvPr/>
        </p:nvPicPr>
        <p:blipFill rotWithShape="1">
          <a:blip r:embed="rId5">
            <a:alphaModFix/>
          </a:blip>
          <a:srcRect/>
          <a:stretch/>
        </p:blipFill>
        <p:spPr>
          <a:xfrm>
            <a:off x="8326050" y="0"/>
            <a:ext cx="866774"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u="sng">
                <a:solidFill>
                  <a:srgbClr val="004B88"/>
                </a:solidFill>
              </a:rPr>
              <a:t>Rotherham Age UK and Older People’s Forum:</a:t>
            </a:r>
            <a:endParaRPr u="sng">
              <a:solidFill>
                <a:srgbClr val="004B88"/>
              </a:solidFill>
            </a:endParaRPr>
          </a:p>
        </p:txBody>
      </p:sp>
      <p:sp>
        <p:nvSpPr>
          <p:cNvPr id="274" name="Google Shape;274;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GB" sz="2800" b="1" u="sng">
                <a:solidFill>
                  <a:srgbClr val="004B88"/>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Presentation slides</a:t>
            </a:r>
            <a:endParaRPr sz="2800" b="1">
              <a:solidFill>
                <a:srgbClr val="004B88"/>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75" name="Google Shape;275;p44"/>
          <p:cNvPicPr preferRelativeResize="0"/>
          <p:nvPr/>
        </p:nvPicPr>
        <p:blipFill rotWithShape="1">
          <a:blip r:embed="rId4">
            <a:alphaModFix/>
          </a:blip>
          <a:srcRect/>
          <a:stretch/>
        </p:blipFill>
        <p:spPr>
          <a:xfrm>
            <a:off x="-42875" y="0"/>
            <a:ext cx="996550" cy="996550"/>
          </a:xfrm>
          <a:prstGeom prst="rect">
            <a:avLst/>
          </a:prstGeom>
          <a:noFill/>
          <a:ln>
            <a:noFill/>
          </a:ln>
        </p:spPr>
      </p:pic>
      <p:pic>
        <p:nvPicPr>
          <p:cNvPr id="276" name="Google Shape;276;p44"/>
          <p:cNvPicPr preferRelativeResize="0"/>
          <p:nvPr/>
        </p:nvPicPr>
        <p:blipFill rotWithShape="1">
          <a:blip r:embed="rId4">
            <a:alphaModFix/>
          </a:blip>
          <a:srcRect/>
          <a:stretch/>
        </p:blipFill>
        <p:spPr>
          <a:xfrm>
            <a:off x="8147450" y="0"/>
            <a:ext cx="996550" cy="996550"/>
          </a:xfrm>
          <a:prstGeom prst="rect">
            <a:avLst/>
          </a:prstGeom>
          <a:noFill/>
          <a:ln>
            <a:noFill/>
          </a:ln>
        </p:spPr>
      </p:pic>
      <p:pic>
        <p:nvPicPr>
          <p:cNvPr id="277" name="Google Shape;277;p44"/>
          <p:cNvPicPr preferRelativeResize="0"/>
          <p:nvPr/>
        </p:nvPicPr>
        <p:blipFill rotWithShape="1">
          <a:blip r:embed="rId5">
            <a:alphaModFix/>
          </a:blip>
          <a:srcRect/>
          <a:stretch/>
        </p:blipFill>
        <p:spPr>
          <a:xfrm>
            <a:off x="6496045" y="4475070"/>
            <a:ext cx="2647951" cy="604125"/>
          </a:xfrm>
          <a:prstGeom prst="rect">
            <a:avLst/>
          </a:prstGeom>
          <a:noFill/>
          <a:ln>
            <a:noFill/>
          </a:ln>
        </p:spPr>
      </p:pic>
      <p:pic>
        <p:nvPicPr>
          <p:cNvPr id="278" name="Google Shape;278;p44"/>
          <p:cNvPicPr preferRelativeResize="0"/>
          <p:nvPr/>
        </p:nvPicPr>
        <p:blipFill>
          <a:blip r:embed="rId6">
            <a:alphaModFix/>
          </a:blip>
          <a:stretch>
            <a:fillRect/>
          </a:stretch>
        </p:blipFill>
        <p:spPr>
          <a:xfrm>
            <a:off x="1" y="3895726"/>
            <a:ext cx="2712525" cy="118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ctrTitle"/>
          </p:nvPr>
        </p:nvSpPr>
        <p:spPr>
          <a:xfrm>
            <a:off x="1130300" y="1299412"/>
            <a:ext cx="5825202" cy="1234727"/>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chemeClr val="accent1"/>
              </a:buClr>
              <a:buSzPts val="4100"/>
              <a:buFont typeface="Trebuchet MS"/>
              <a:buNone/>
            </a:pPr>
            <a:r>
              <a:rPr lang="en-GB"/>
              <a:t>Rotherham Federation</a:t>
            </a:r>
            <a:endParaRPr/>
          </a:p>
        </p:txBody>
      </p:sp>
      <p:sp>
        <p:nvSpPr>
          <p:cNvPr id="285" name="Google Shape;285;p45"/>
          <p:cNvSpPr txBox="1">
            <a:spLocks noGrp="1"/>
          </p:cNvSpPr>
          <p:nvPr>
            <p:ph type="subTitle" idx="1"/>
          </p:nvPr>
        </p:nvSpPr>
        <p:spPr>
          <a:xfrm>
            <a:off x="1130300" y="3193625"/>
            <a:ext cx="5825202" cy="822674"/>
          </a:xfrm>
          <a:prstGeom prst="rect">
            <a:avLst/>
          </a:prstGeom>
          <a:noFill/>
          <a:ln>
            <a:noFill/>
          </a:ln>
        </p:spPr>
        <p:txBody>
          <a:bodyPr spcFirstLastPara="1" wrap="square" lIns="68575" tIns="34275" rIns="68575" bIns="34275" anchor="t" anchorCtr="0">
            <a:normAutofit/>
          </a:bodyPr>
          <a:lstStyle/>
          <a:p>
            <a:pPr marL="0" lvl="0" indent="0" algn="r" rtl="0">
              <a:spcBef>
                <a:spcPts val="0"/>
              </a:spcBef>
              <a:spcAft>
                <a:spcPts val="0"/>
              </a:spcAft>
              <a:buSzPts val="3200"/>
              <a:buNone/>
            </a:pPr>
            <a:r>
              <a:rPr lang="en-GB" sz="4100"/>
              <a:t>Friendship Calls</a:t>
            </a:r>
            <a:endParaRPr/>
          </a:p>
        </p:txBody>
      </p:sp>
      <p:pic>
        <p:nvPicPr>
          <p:cNvPr id="286" name="Google Shape;286;p45"/>
          <p:cNvPicPr preferRelativeResize="0"/>
          <p:nvPr/>
        </p:nvPicPr>
        <p:blipFill rotWithShape="1">
          <a:blip r:embed="rId3">
            <a:alphaModFix/>
          </a:blip>
          <a:srcRect/>
          <a:stretch/>
        </p:blipFill>
        <p:spPr>
          <a:xfrm>
            <a:off x="7763856" y="3629213"/>
            <a:ext cx="1080000" cy="1080000"/>
          </a:xfrm>
          <a:prstGeom prst="rect">
            <a:avLst/>
          </a:prstGeom>
          <a:noFill/>
          <a:ln>
            <a:noFill/>
          </a:ln>
        </p:spPr>
      </p:pic>
      <p:sp>
        <p:nvSpPr>
          <p:cNvPr id="287" name="Google Shape;287;p45"/>
          <p:cNvSpPr/>
          <p:nvPr/>
        </p:nvSpPr>
        <p:spPr>
          <a:xfrm>
            <a:off x="7311524" y="4709213"/>
            <a:ext cx="1984664" cy="39241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sz="1100" b="0" i="0" u="none" strike="noStrike" cap="none">
                <a:solidFill>
                  <a:schemeClr val="dk1"/>
                </a:solidFill>
                <a:latin typeface="Trebuchet MS"/>
                <a:ea typeface="Trebuchet MS"/>
                <a:cs typeface="Trebuchet MS"/>
                <a:sym typeface="Trebuchet MS"/>
              </a:rPr>
              <a:t>Company no: 5913521</a:t>
            </a:r>
            <a:endParaRPr sz="1100"/>
          </a:p>
          <a:p>
            <a:pPr marL="0" marR="0" lvl="0" indent="0" algn="ctr" rtl="0">
              <a:spcBef>
                <a:spcPts val="0"/>
              </a:spcBef>
              <a:spcAft>
                <a:spcPts val="0"/>
              </a:spcAft>
              <a:buNone/>
            </a:pPr>
            <a:r>
              <a:rPr lang="en-GB" sz="1100" b="0" i="0" u="none" strike="noStrike" cap="none">
                <a:solidFill>
                  <a:schemeClr val="dk1"/>
                </a:solidFill>
                <a:latin typeface="Trebuchet MS"/>
                <a:ea typeface="Trebuchet MS"/>
                <a:cs typeface="Trebuchet MS"/>
                <a:sym typeface="Trebuchet MS"/>
              </a:rPr>
              <a:t>Charity no: 1158600</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accent1"/>
              </a:buClr>
              <a:buSzPts val="2700"/>
              <a:buFont typeface="Trebuchet MS"/>
              <a:buNone/>
            </a:pPr>
            <a:r>
              <a:rPr lang="en-GB"/>
              <a:t>Background</a:t>
            </a:r>
            <a:endParaRPr/>
          </a:p>
        </p:txBody>
      </p:sp>
      <p:sp>
        <p:nvSpPr>
          <p:cNvPr id="296" name="Google Shape;296;p46"/>
          <p:cNvSpPr/>
          <p:nvPr/>
        </p:nvSpPr>
        <p:spPr>
          <a:xfrm>
            <a:off x="1037029" y="971858"/>
            <a:ext cx="5824153" cy="847909"/>
          </a:xfrm>
          <a:custGeom>
            <a:avLst/>
            <a:gdLst/>
            <a:ahLst/>
            <a:cxnLst/>
            <a:rect l="l" t="t" r="r" b="b"/>
            <a:pathLst>
              <a:path w="7765537" h="1130545" extrusionOk="0">
                <a:moveTo>
                  <a:pt x="0" y="282636"/>
                </a:moveTo>
                <a:lnTo>
                  <a:pt x="7200265" y="282636"/>
                </a:lnTo>
                <a:lnTo>
                  <a:pt x="7200265" y="0"/>
                </a:lnTo>
                <a:lnTo>
                  <a:pt x="7765537" y="565273"/>
                </a:lnTo>
                <a:lnTo>
                  <a:pt x="7200265" y="1130545"/>
                </a:lnTo>
                <a:lnTo>
                  <a:pt x="7200265" y="847909"/>
                </a:lnTo>
                <a:lnTo>
                  <a:pt x="0" y="847909"/>
                </a:lnTo>
                <a:lnTo>
                  <a:pt x="0" y="282636"/>
                </a:lnTo>
                <a:close/>
              </a:path>
            </a:pathLst>
          </a:custGeom>
          <a:solidFill>
            <a:srgbClr val="696EA3"/>
          </a:solidFill>
          <a:ln w="19050" cap="rnd" cmpd="sng">
            <a:solidFill>
              <a:schemeClr val="lt1"/>
            </a:solidFill>
            <a:prstDash val="solid"/>
            <a:round/>
            <a:headEnd type="none" w="sm" len="sm"/>
            <a:tailEnd type="none" w="sm" len="sm"/>
          </a:ln>
        </p:spPr>
        <p:txBody>
          <a:bodyPr spcFirstLastPara="1" wrap="square" lIns="51425" tIns="263400" rIns="402475" bIns="346575" anchor="ctr" anchorCtr="0">
            <a:noAutofit/>
          </a:bodyPr>
          <a:lstStyle/>
          <a:p>
            <a:pPr marL="0" marR="0" lvl="0" indent="0" algn="l" rtl="0">
              <a:lnSpc>
                <a:spcPct val="90000"/>
              </a:lnSpc>
              <a:spcBef>
                <a:spcPts val="0"/>
              </a:spcBef>
              <a:spcAft>
                <a:spcPts val="0"/>
              </a:spcAft>
              <a:buClr>
                <a:schemeClr val="lt1"/>
              </a:buClr>
              <a:buSzPts val="1400"/>
              <a:buFont typeface="Trebuchet MS"/>
              <a:buNone/>
            </a:pPr>
            <a:r>
              <a:rPr lang="en-GB" sz="1400" b="0" i="0" u="none" strike="noStrike" cap="none">
                <a:solidFill>
                  <a:schemeClr val="lt1"/>
                </a:solidFill>
                <a:latin typeface="Trebuchet MS"/>
                <a:ea typeface="Trebuchet MS"/>
                <a:cs typeface="Trebuchet MS"/>
                <a:sym typeface="Trebuchet MS"/>
              </a:rPr>
              <a:t>Covid Pandemic</a:t>
            </a:r>
            <a:endParaRPr sz="1100"/>
          </a:p>
        </p:txBody>
      </p:sp>
      <p:sp>
        <p:nvSpPr>
          <p:cNvPr id="298" name="Google Shape;298;p46"/>
          <p:cNvSpPr/>
          <p:nvPr/>
        </p:nvSpPr>
        <p:spPr>
          <a:xfrm>
            <a:off x="2379788" y="1322657"/>
            <a:ext cx="4481686" cy="847909"/>
          </a:xfrm>
          <a:custGeom>
            <a:avLst/>
            <a:gdLst/>
            <a:ahLst/>
            <a:cxnLst/>
            <a:rect l="l" t="t" r="r" b="b"/>
            <a:pathLst>
              <a:path w="5975581" h="1130545" extrusionOk="0">
                <a:moveTo>
                  <a:pt x="0" y="282636"/>
                </a:moveTo>
                <a:lnTo>
                  <a:pt x="5410309" y="282636"/>
                </a:lnTo>
                <a:lnTo>
                  <a:pt x="5410309" y="0"/>
                </a:lnTo>
                <a:lnTo>
                  <a:pt x="5975581" y="565273"/>
                </a:lnTo>
                <a:lnTo>
                  <a:pt x="5410309" y="1130545"/>
                </a:lnTo>
                <a:lnTo>
                  <a:pt x="5410309" y="847909"/>
                </a:lnTo>
                <a:lnTo>
                  <a:pt x="0" y="847909"/>
                </a:lnTo>
                <a:lnTo>
                  <a:pt x="0" y="282636"/>
                </a:lnTo>
                <a:close/>
              </a:path>
            </a:pathLst>
          </a:custGeom>
          <a:solidFill>
            <a:srgbClr val="696EA3"/>
          </a:solidFill>
          <a:ln w="19050" cap="rnd" cmpd="sng">
            <a:solidFill>
              <a:schemeClr val="lt1"/>
            </a:solidFill>
            <a:prstDash val="solid"/>
            <a:round/>
            <a:headEnd type="none" w="sm" len="sm"/>
            <a:tailEnd type="none" w="sm" len="sm"/>
          </a:ln>
        </p:spPr>
        <p:txBody>
          <a:bodyPr spcFirstLastPara="1" wrap="square" lIns="51425" tIns="263400" rIns="402475" bIns="346575" anchor="ctr" anchorCtr="0">
            <a:noAutofit/>
          </a:bodyPr>
          <a:lstStyle/>
          <a:p>
            <a:pPr marL="0" marR="0" lvl="0" indent="0" algn="l" rtl="0">
              <a:lnSpc>
                <a:spcPct val="90000"/>
              </a:lnSpc>
              <a:spcBef>
                <a:spcPts val="0"/>
              </a:spcBef>
              <a:spcAft>
                <a:spcPts val="0"/>
              </a:spcAft>
              <a:buClr>
                <a:schemeClr val="lt1"/>
              </a:buClr>
              <a:buSzPts val="1400"/>
              <a:buFont typeface="Trebuchet MS"/>
              <a:buNone/>
            </a:pPr>
            <a:r>
              <a:rPr lang="en-GB" sz="1400" b="0" i="0" u="none" strike="noStrike" cap="none">
                <a:solidFill>
                  <a:schemeClr val="lt1"/>
                </a:solidFill>
                <a:latin typeface="Trebuchet MS"/>
                <a:ea typeface="Trebuchet MS"/>
                <a:cs typeface="Trebuchet MS"/>
                <a:sym typeface="Trebuchet MS"/>
              </a:rPr>
              <a:t>Rotherham Heroes</a:t>
            </a:r>
            <a:endParaRPr sz="1100"/>
          </a:p>
        </p:txBody>
      </p:sp>
      <p:sp>
        <p:nvSpPr>
          <p:cNvPr id="300" name="Google Shape;300;p46"/>
          <p:cNvSpPr/>
          <p:nvPr/>
        </p:nvSpPr>
        <p:spPr>
          <a:xfrm>
            <a:off x="3717217" y="1755970"/>
            <a:ext cx="3139218" cy="847909"/>
          </a:xfrm>
          <a:custGeom>
            <a:avLst/>
            <a:gdLst/>
            <a:ahLst/>
            <a:cxnLst/>
            <a:rect l="l" t="t" r="r" b="b"/>
            <a:pathLst>
              <a:path w="4185624" h="1130545" extrusionOk="0">
                <a:moveTo>
                  <a:pt x="0" y="282636"/>
                </a:moveTo>
                <a:lnTo>
                  <a:pt x="3620352" y="282636"/>
                </a:lnTo>
                <a:lnTo>
                  <a:pt x="3620352" y="0"/>
                </a:lnTo>
                <a:lnTo>
                  <a:pt x="4185624" y="565273"/>
                </a:lnTo>
                <a:lnTo>
                  <a:pt x="3620352" y="1130545"/>
                </a:lnTo>
                <a:lnTo>
                  <a:pt x="3620352" y="847909"/>
                </a:lnTo>
                <a:lnTo>
                  <a:pt x="0" y="847909"/>
                </a:lnTo>
                <a:lnTo>
                  <a:pt x="0" y="282636"/>
                </a:lnTo>
                <a:close/>
              </a:path>
            </a:pathLst>
          </a:custGeom>
          <a:solidFill>
            <a:srgbClr val="696EA3"/>
          </a:solidFill>
          <a:ln w="19050" cap="rnd" cmpd="sng">
            <a:solidFill>
              <a:schemeClr val="lt1"/>
            </a:solidFill>
            <a:prstDash val="solid"/>
            <a:round/>
            <a:headEnd type="none" w="sm" len="sm"/>
            <a:tailEnd type="none" w="sm" len="sm"/>
          </a:ln>
        </p:spPr>
        <p:txBody>
          <a:bodyPr spcFirstLastPara="1" wrap="square" lIns="51425" tIns="263400" rIns="402475" bIns="346575" anchor="ctr" anchorCtr="0">
            <a:noAutofit/>
          </a:bodyPr>
          <a:lstStyle/>
          <a:p>
            <a:pPr marL="0" marR="0" lvl="0" indent="0" algn="l" rtl="0">
              <a:lnSpc>
                <a:spcPct val="90000"/>
              </a:lnSpc>
              <a:spcBef>
                <a:spcPts val="0"/>
              </a:spcBef>
              <a:spcAft>
                <a:spcPts val="0"/>
              </a:spcAft>
              <a:buClr>
                <a:schemeClr val="lt1"/>
              </a:buClr>
              <a:buSzPts val="1400"/>
              <a:buFont typeface="Trebuchet MS"/>
              <a:buNone/>
            </a:pPr>
            <a:r>
              <a:rPr lang="en-GB" sz="1400" b="0" i="0" u="none" strike="noStrike" cap="none">
                <a:solidFill>
                  <a:schemeClr val="lt1"/>
                </a:solidFill>
                <a:latin typeface="Trebuchet MS"/>
                <a:ea typeface="Trebuchet MS"/>
                <a:cs typeface="Trebuchet MS"/>
                <a:sym typeface="Trebuchet MS"/>
              </a:rPr>
              <a:t>Discovered a Greater Need</a:t>
            </a:r>
            <a:endParaRPr sz="1100"/>
          </a:p>
        </p:txBody>
      </p:sp>
      <p:sp>
        <p:nvSpPr>
          <p:cNvPr id="302" name="Google Shape;302;p46"/>
          <p:cNvSpPr/>
          <p:nvPr/>
        </p:nvSpPr>
        <p:spPr>
          <a:xfrm>
            <a:off x="5143574" y="2153909"/>
            <a:ext cx="1796751" cy="847909"/>
          </a:xfrm>
          <a:custGeom>
            <a:avLst/>
            <a:gdLst/>
            <a:ahLst/>
            <a:cxnLst/>
            <a:rect l="l" t="t" r="r" b="b"/>
            <a:pathLst>
              <a:path w="2395668" h="1130545" extrusionOk="0">
                <a:moveTo>
                  <a:pt x="0" y="282636"/>
                </a:moveTo>
                <a:lnTo>
                  <a:pt x="1830396" y="282636"/>
                </a:lnTo>
                <a:lnTo>
                  <a:pt x="1830396" y="0"/>
                </a:lnTo>
                <a:lnTo>
                  <a:pt x="2395668" y="565273"/>
                </a:lnTo>
                <a:lnTo>
                  <a:pt x="1830396" y="1130545"/>
                </a:lnTo>
                <a:lnTo>
                  <a:pt x="1830396" y="847909"/>
                </a:lnTo>
                <a:lnTo>
                  <a:pt x="0" y="847909"/>
                </a:lnTo>
                <a:lnTo>
                  <a:pt x="0" y="282636"/>
                </a:lnTo>
                <a:close/>
              </a:path>
            </a:pathLst>
          </a:custGeom>
          <a:solidFill>
            <a:srgbClr val="696EA3"/>
          </a:solidFill>
          <a:ln w="19050" cap="rnd" cmpd="sng">
            <a:solidFill>
              <a:schemeClr val="lt1"/>
            </a:solidFill>
            <a:prstDash val="solid"/>
            <a:round/>
            <a:headEnd type="none" w="sm" len="sm"/>
            <a:tailEnd type="none" w="sm" len="sm"/>
          </a:ln>
        </p:spPr>
        <p:txBody>
          <a:bodyPr spcFirstLastPara="1" wrap="square" lIns="51425" tIns="263400" rIns="402475" bIns="346575" anchor="ctr" anchorCtr="0">
            <a:noAutofit/>
          </a:bodyPr>
          <a:lstStyle/>
          <a:p>
            <a:pPr marL="0" marR="0" lvl="0" indent="0" algn="l" rtl="0">
              <a:lnSpc>
                <a:spcPct val="90000"/>
              </a:lnSpc>
              <a:spcBef>
                <a:spcPts val="0"/>
              </a:spcBef>
              <a:spcAft>
                <a:spcPts val="0"/>
              </a:spcAft>
              <a:buClr>
                <a:schemeClr val="lt1"/>
              </a:buClr>
              <a:buSzPts val="1400"/>
              <a:buFont typeface="Trebuchet MS"/>
              <a:buNone/>
            </a:pPr>
            <a:r>
              <a:rPr lang="en-GB" sz="1400" b="0" i="0" u="none" strike="noStrike" cap="none">
                <a:solidFill>
                  <a:schemeClr val="lt1"/>
                </a:solidFill>
                <a:latin typeface="Trebuchet MS"/>
                <a:ea typeface="Trebuchet MS"/>
                <a:cs typeface="Trebuchet MS"/>
                <a:sym typeface="Trebuchet MS"/>
              </a:rPr>
              <a:t>Received Funding</a:t>
            </a:r>
            <a:endParaRPr sz="1100"/>
          </a:p>
        </p:txBody>
      </p:sp>
      <p:sp>
        <p:nvSpPr>
          <p:cNvPr id="303" name="Google Shape;303;p46"/>
          <p:cNvSpPr/>
          <p:nvPr/>
        </p:nvSpPr>
        <p:spPr>
          <a:xfrm>
            <a:off x="5286826" y="2902688"/>
            <a:ext cx="1155218" cy="685659"/>
          </a:xfrm>
          <a:custGeom>
            <a:avLst/>
            <a:gdLst/>
            <a:ahLst/>
            <a:cxnLst/>
            <a:rect l="l" t="t" r="r" b="b"/>
            <a:pathLst>
              <a:path w="1540291" h="914212" extrusionOk="0">
                <a:moveTo>
                  <a:pt x="0" y="0"/>
                </a:moveTo>
                <a:lnTo>
                  <a:pt x="1540291" y="0"/>
                </a:lnTo>
                <a:lnTo>
                  <a:pt x="1540291" y="914212"/>
                </a:lnTo>
                <a:lnTo>
                  <a:pt x="0" y="914212"/>
                </a:lnTo>
                <a:lnTo>
                  <a:pt x="0" y="0"/>
                </a:lnTo>
                <a:close/>
              </a:path>
            </a:pathLst>
          </a:custGeom>
          <a:blipFill rotWithShape="1">
            <a:blip r:embed="rId3">
              <a:alphaModFix/>
            </a:blip>
            <a:stretch>
              <a:fillRect/>
            </a:stretch>
          </a:blipFill>
          <a:ln w="19050" cap="rnd" cmpd="sng">
            <a:solidFill>
              <a:schemeClr val="lt1"/>
            </a:solidFill>
            <a:prstDash val="solid"/>
            <a:round/>
            <a:headEnd type="none" w="sm" len="sm"/>
            <a:tailEnd type="none" w="sm" len="sm"/>
          </a:ln>
        </p:spPr>
        <p:txBody>
          <a:bodyPr spcFirstLastPara="1" wrap="square" lIns="51425" tIns="51425" rIns="51425" bIns="51425" anchor="t" anchorCtr="0">
            <a:noAutofit/>
          </a:bodyPr>
          <a:lstStyle/>
          <a:p>
            <a:pPr marL="0" marR="0" lvl="0" indent="0" algn="l" rtl="0">
              <a:lnSpc>
                <a:spcPct val="90000"/>
              </a:lnSpc>
              <a:spcBef>
                <a:spcPts val="0"/>
              </a:spcBef>
              <a:spcAft>
                <a:spcPts val="0"/>
              </a:spcAft>
              <a:buClr>
                <a:schemeClr val="dk1"/>
              </a:buClr>
              <a:buSzPts val="1400"/>
              <a:buFont typeface="Trebuchet MS"/>
              <a:buNone/>
            </a:pPr>
            <a:endParaRPr sz="1400" b="0" i="0" u="none" strike="noStrike" cap="none">
              <a:solidFill>
                <a:srgbClr val="2F3D85"/>
              </a:solidFill>
              <a:latin typeface="Trebuchet MS"/>
              <a:ea typeface="Trebuchet MS"/>
              <a:cs typeface="Trebuchet MS"/>
              <a:sym typeface="Trebuchet MS"/>
            </a:endParaRPr>
          </a:p>
        </p:txBody>
      </p:sp>
      <p:pic>
        <p:nvPicPr>
          <p:cNvPr id="304" name="Google Shape;304;p46"/>
          <p:cNvPicPr preferRelativeResize="0"/>
          <p:nvPr/>
        </p:nvPicPr>
        <p:blipFill rotWithShape="1">
          <a:blip r:embed="rId4">
            <a:alphaModFix/>
          </a:blip>
          <a:srcRect/>
          <a:stretch/>
        </p:blipFill>
        <p:spPr>
          <a:xfrm>
            <a:off x="5286826" y="3451785"/>
            <a:ext cx="1080000" cy="604800"/>
          </a:xfrm>
          <a:prstGeom prst="rect">
            <a:avLst/>
          </a:prstGeom>
          <a:noFill/>
          <a:ln>
            <a:noFill/>
          </a:ln>
        </p:spPr>
      </p:pic>
      <p:pic>
        <p:nvPicPr>
          <p:cNvPr id="305" name="Google Shape;305;p46"/>
          <p:cNvPicPr preferRelativeResize="0"/>
          <p:nvPr/>
        </p:nvPicPr>
        <p:blipFill rotWithShape="1">
          <a:blip r:embed="rId5">
            <a:alphaModFix/>
          </a:blip>
          <a:srcRect/>
          <a:stretch/>
        </p:blipFill>
        <p:spPr>
          <a:xfrm>
            <a:off x="5171606" y="4056585"/>
            <a:ext cx="1385656" cy="4758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What we do?</a:t>
            </a:r>
            <a:endParaRPr/>
          </a:p>
        </p:txBody>
      </p:sp>
      <p:pic>
        <p:nvPicPr>
          <p:cNvPr id="312" name="Google Shape;312;p47"/>
          <p:cNvPicPr preferRelativeResize="0"/>
          <p:nvPr/>
        </p:nvPicPr>
        <p:blipFill rotWithShape="1">
          <a:blip r:embed="rId3">
            <a:alphaModFix/>
          </a:blip>
          <a:srcRect l="-1" r="59337"/>
          <a:stretch/>
        </p:blipFill>
        <p:spPr>
          <a:xfrm>
            <a:off x="2022609" y="1403504"/>
            <a:ext cx="982278" cy="1606894"/>
          </a:xfrm>
          <a:prstGeom prst="rect">
            <a:avLst/>
          </a:prstGeom>
          <a:noFill/>
          <a:ln>
            <a:noFill/>
          </a:ln>
        </p:spPr>
      </p:pic>
      <p:pic>
        <p:nvPicPr>
          <p:cNvPr id="313" name="Google Shape;313;p47"/>
          <p:cNvPicPr preferRelativeResize="0"/>
          <p:nvPr/>
        </p:nvPicPr>
        <p:blipFill rotWithShape="1">
          <a:blip r:embed="rId4">
            <a:alphaModFix/>
          </a:blip>
          <a:srcRect l="58518"/>
          <a:stretch/>
        </p:blipFill>
        <p:spPr>
          <a:xfrm>
            <a:off x="4938498" y="1403504"/>
            <a:ext cx="982277" cy="1609484"/>
          </a:xfrm>
          <a:prstGeom prst="rect">
            <a:avLst/>
          </a:prstGeom>
          <a:noFill/>
          <a:ln>
            <a:noFill/>
          </a:ln>
        </p:spPr>
      </p:pic>
      <p:sp>
        <p:nvSpPr>
          <p:cNvPr id="314" name="Google Shape;314;p47"/>
          <p:cNvSpPr/>
          <p:nvPr/>
        </p:nvSpPr>
        <p:spPr>
          <a:xfrm>
            <a:off x="2328464" y="1951887"/>
            <a:ext cx="3432242" cy="2117022"/>
          </a:xfrm>
          <a:prstGeom prst="leftRightArrow">
            <a:avLst>
              <a:gd name="adj1" fmla="val 50000"/>
              <a:gd name="adj2" fmla="val 50000"/>
            </a:avLst>
          </a:prstGeom>
          <a:solidFill>
            <a:schemeClr val="accent1"/>
          </a:solid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b="0" i="0" u="none" strike="noStrike" cap="none">
                <a:solidFill>
                  <a:schemeClr val="lt1"/>
                </a:solidFill>
                <a:latin typeface="Trebuchet MS"/>
                <a:ea typeface="Trebuchet MS"/>
                <a:cs typeface="Trebuchet MS"/>
                <a:sym typeface="Trebuchet MS"/>
              </a:rPr>
              <a:t>RotherFed match and support isolated and lonely Rotherham residents with volunteers</a:t>
            </a:r>
            <a:endParaRPr sz="1100"/>
          </a:p>
        </p:txBody>
      </p:sp>
      <p:sp>
        <p:nvSpPr>
          <p:cNvPr id="315" name="Google Shape;315;p47"/>
          <p:cNvSpPr/>
          <p:nvPr/>
        </p:nvSpPr>
        <p:spPr>
          <a:xfrm>
            <a:off x="673180" y="2962154"/>
            <a:ext cx="1184251" cy="505390"/>
          </a:xfrm>
          <a:prstGeom prst="triangl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rebuchet MS"/>
              <a:ea typeface="Trebuchet MS"/>
              <a:cs typeface="Trebuchet MS"/>
              <a:sym typeface="Trebuchet MS"/>
            </a:endParaRPr>
          </a:p>
        </p:txBody>
      </p:sp>
      <p:sp>
        <p:nvSpPr>
          <p:cNvPr id="316" name="Google Shape;316;p47"/>
          <p:cNvSpPr/>
          <p:nvPr/>
        </p:nvSpPr>
        <p:spPr>
          <a:xfrm>
            <a:off x="673180" y="3467544"/>
            <a:ext cx="1184251" cy="87739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b="0" i="0" u="none" strike="noStrike" cap="none">
                <a:solidFill>
                  <a:schemeClr val="lt1"/>
                </a:solidFill>
                <a:latin typeface="Trebuchet MS"/>
                <a:ea typeface="Trebuchet MS"/>
                <a:cs typeface="Trebuchet MS"/>
                <a:sym typeface="Trebuchet MS"/>
              </a:rPr>
              <a:t>Resident</a:t>
            </a:r>
            <a:endParaRPr sz="1100"/>
          </a:p>
        </p:txBody>
      </p:sp>
      <p:sp>
        <p:nvSpPr>
          <p:cNvPr id="317" name="Google Shape;317;p47"/>
          <p:cNvSpPr/>
          <p:nvPr/>
        </p:nvSpPr>
        <p:spPr>
          <a:xfrm>
            <a:off x="6095027" y="3467544"/>
            <a:ext cx="1184251" cy="87739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b="0" i="0" u="none" strike="noStrike" cap="none">
                <a:solidFill>
                  <a:schemeClr val="lt1"/>
                </a:solidFill>
                <a:latin typeface="Trebuchet MS"/>
                <a:ea typeface="Trebuchet MS"/>
                <a:cs typeface="Trebuchet MS"/>
                <a:sym typeface="Trebuchet MS"/>
              </a:rPr>
              <a:t>Volunteer</a:t>
            </a:r>
            <a:endParaRPr sz="1100"/>
          </a:p>
        </p:txBody>
      </p:sp>
      <p:sp>
        <p:nvSpPr>
          <p:cNvPr id="318" name="Google Shape;318;p47"/>
          <p:cNvSpPr/>
          <p:nvPr/>
        </p:nvSpPr>
        <p:spPr>
          <a:xfrm>
            <a:off x="6080846" y="2962154"/>
            <a:ext cx="1184251" cy="505390"/>
          </a:xfrm>
          <a:prstGeom prst="triangl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accent1"/>
              </a:buClr>
              <a:buSzPts val="2700"/>
              <a:buFont typeface="Trebuchet MS"/>
              <a:buNone/>
            </a:pPr>
            <a:r>
              <a:rPr lang="en-GB"/>
              <a:t>What have we found out?</a:t>
            </a:r>
            <a:endParaRPr/>
          </a:p>
        </p:txBody>
      </p:sp>
      <p:sp>
        <p:nvSpPr>
          <p:cNvPr id="327" name="Google Shape;327;p48"/>
          <p:cNvSpPr txBox="1">
            <a:spLocks noGrp="1"/>
          </p:cNvSpPr>
          <p:nvPr>
            <p:ph type="body" idx="1"/>
          </p:nvPr>
        </p:nvSpPr>
        <p:spPr>
          <a:xfrm>
            <a:off x="508001" y="1620442"/>
            <a:ext cx="3472329" cy="2910579"/>
          </a:xfrm>
          <a:prstGeom prst="rect">
            <a:avLst/>
          </a:prstGeom>
          <a:noFill/>
          <a:ln>
            <a:noFill/>
          </a:ln>
        </p:spPr>
        <p:txBody>
          <a:bodyPr spcFirstLastPara="1" wrap="square" lIns="68575" tIns="34275" rIns="68575" bIns="34275" anchor="t" anchorCtr="0">
            <a:normAutofit fontScale="85000" lnSpcReduction="20000"/>
          </a:bodyPr>
          <a:lstStyle/>
          <a:p>
            <a:pPr marL="254000" lvl="0" indent="-253365" algn="l" rtl="0">
              <a:spcBef>
                <a:spcPts val="0"/>
              </a:spcBef>
              <a:spcAft>
                <a:spcPts val="0"/>
              </a:spcAft>
              <a:buSzPct val="77777"/>
              <a:buChar char="►"/>
            </a:pPr>
            <a:r>
              <a:rPr lang="en-GB" sz="1800"/>
              <a:t>There is high demand</a:t>
            </a:r>
            <a:endParaRPr/>
          </a:p>
          <a:p>
            <a:pPr marL="254000" lvl="0" indent="-253365" algn="l" rtl="0">
              <a:spcBef>
                <a:spcPts val="800"/>
              </a:spcBef>
              <a:spcAft>
                <a:spcPts val="0"/>
              </a:spcAft>
              <a:buSzPct val="77777"/>
              <a:buChar char="►"/>
            </a:pPr>
            <a:r>
              <a:rPr lang="en-GB" sz="1800"/>
              <a:t>Our service is unique</a:t>
            </a:r>
            <a:endParaRPr/>
          </a:p>
          <a:p>
            <a:pPr marL="254000" lvl="0" indent="-253365" algn="l" rtl="0">
              <a:spcBef>
                <a:spcPts val="800"/>
              </a:spcBef>
              <a:spcAft>
                <a:spcPts val="0"/>
              </a:spcAft>
              <a:buSzPct val="77777"/>
              <a:buChar char="►"/>
            </a:pPr>
            <a:r>
              <a:rPr lang="en-GB" sz="1800"/>
              <a:t>Response to volunteering has been fantastic</a:t>
            </a:r>
            <a:endParaRPr/>
          </a:p>
          <a:p>
            <a:pPr marL="254000" lvl="0" indent="-253365" algn="l" rtl="0">
              <a:spcBef>
                <a:spcPts val="800"/>
              </a:spcBef>
              <a:spcAft>
                <a:spcPts val="0"/>
              </a:spcAft>
              <a:buSzPct val="77777"/>
              <a:buChar char="►"/>
            </a:pPr>
            <a:r>
              <a:rPr lang="en-GB" sz="1800"/>
              <a:t>Our service is reliable </a:t>
            </a:r>
            <a:endParaRPr/>
          </a:p>
          <a:p>
            <a:pPr marL="254000" lvl="0" indent="-253365" algn="l" rtl="0">
              <a:spcBef>
                <a:spcPts val="800"/>
              </a:spcBef>
              <a:spcAft>
                <a:spcPts val="0"/>
              </a:spcAft>
              <a:buSzPct val="77777"/>
              <a:buChar char="►"/>
            </a:pPr>
            <a:r>
              <a:rPr lang="en-GB" sz="1800"/>
              <a:t>Referred residents are feeling less lonely and re-engaging with the local community</a:t>
            </a:r>
            <a:endParaRPr/>
          </a:p>
          <a:p>
            <a:pPr marL="254000" lvl="0" indent="-253365" algn="l" rtl="0">
              <a:spcBef>
                <a:spcPts val="800"/>
              </a:spcBef>
              <a:spcAft>
                <a:spcPts val="0"/>
              </a:spcAft>
              <a:buSzPct val="77777"/>
              <a:buChar char="►"/>
            </a:pPr>
            <a:r>
              <a:rPr lang="en-GB" sz="1800"/>
              <a:t>The pandemic highlighted the need, but the problem was there before and will be for times to come.</a:t>
            </a:r>
            <a:endParaRPr/>
          </a:p>
          <a:p>
            <a:pPr marL="0" lvl="0" indent="0" algn="l" rtl="0">
              <a:spcBef>
                <a:spcPts val="800"/>
              </a:spcBef>
              <a:spcAft>
                <a:spcPts val="0"/>
              </a:spcAft>
              <a:buSzPct val="78571"/>
              <a:buNone/>
            </a:pPr>
            <a:endParaRPr/>
          </a:p>
          <a:p>
            <a:pPr marL="0" lvl="0" indent="0" algn="l" rtl="0">
              <a:spcBef>
                <a:spcPts val="800"/>
              </a:spcBef>
              <a:spcAft>
                <a:spcPts val="0"/>
              </a:spcAft>
              <a:buSzPct val="78571"/>
              <a:buNone/>
            </a:pPr>
            <a:endParaRPr/>
          </a:p>
          <a:p>
            <a:pPr marL="254000" lvl="0" indent="-190500" algn="l" rtl="0">
              <a:spcBef>
                <a:spcPts val="800"/>
              </a:spcBef>
              <a:spcAft>
                <a:spcPts val="0"/>
              </a:spcAft>
              <a:buSzPct val="78571"/>
              <a:buNone/>
            </a:pPr>
            <a:endParaRPr/>
          </a:p>
          <a:p>
            <a:pPr marL="254000" lvl="0" indent="-190500" algn="l" rtl="0">
              <a:spcBef>
                <a:spcPts val="800"/>
              </a:spcBef>
              <a:spcAft>
                <a:spcPts val="0"/>
              </a:spcAft>
              <a:buSzPct val="78571"/>
              <a:buNone/>
            </a:pPr>
            <a:endParaRPr/>
          </a:p>
        </p:txBody>
      </p:sp>
      <p:sp>
        <p:nvSpPr>
          <p:cNvPr id="328" name="Google Shape;328;p48"/>
          <p:cNvSpPr/>
          <p:nvPr/>
        </p:nvSpPr>
        <p:spPr>
          <a:xfrm>
            <a:off x="4114799" y="1447800"/>
            <a:ext cx="3106283" cy="2628828"/>
          </a:xfrm>
          <a:prstGeom prst="wedgeEllipseCallout">
            <a:avLst>
              <a:gd name="adj1" fmla="val -32616"/>
              <a:gd name="adj2" fmla="val 53292"/>
            </a:avLst>
          </a:prstGeom>
          <a:solidFill>
            <a:schemeClr val="accent1"/>
          </a:solid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400" b="0" i="0" u="none" strike="noStrike" cap="none">
                <a:solidFill>
                  <a:schemeClr val="lt1"/>
                </a:solidFill>
                <a:latin typeface="Trebuchet MS"/>
                <a:ea typeface="Trebuchet MS"/>
                <a:cs typeface="Trebuchet MS"/>
                <a:sym typeface="Trebuchet MS"/>
              </a:rPr>
              <a:t>These calls have made such a difference in my life and given me something to look forward to, I have decided to become a volunteer myself to give back what I have received.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508000" y="457200"/>
            <a:ext cx="6447501" cy="9906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accent1"/>
              </a:buClr>
              <a:buSzPts val="2700"/>
              <a:buFont typeface="Trebuchet MS"/>
              <a:buNone/>
            </a:pPr>
            <a:r>
              <a:rPr lang="en-GB"/>
              <a:t>Our Volunteers</a:t>
            </a:r>
            <a:endParaRPr/>
          </a:p>
        </p:txBody>
      </p:sp>
      <p:pic>
        <p:nvPicPr>
          <p:cNvPr id="335" name="Google Shape;335;p49"/>
          <p:cNvPicPr preferRelativeResize="0"/>
          <p:nvPr/>
        </p:nvPicPr>
        <p:blipFill rotWithShape="1">
          <a:blip r:embed="rId3">
            <a:alphaModFix/>
          </a:blip>
          <a:srcRect/>
          <a:stretch/>
        </p:blipFill>
        <p:spPr>
          <a:xfrm>
            <a:off x="1095829" y="1447800"/>
            <a:ext cx="1972532" cy="2910579"/>
          </a:xfrm>
          <a:prstGeom prst="rect">
            <a:avLst/>
          </a:prstGeom>
          <a:noFill/>
          <a:ln>
            <a:noFill/>
          </a:ln>
        </p:spPr>
      </p:pic>
      <p:sp>
        <p:nvSpPr>
          <p:cNvPr id="336" name="Google Shape;336;p49"/>
          <p:cNvSpPr txBox="1"/>
          <p:nvPr/>
        </p:nvSpPr>
        <p:spPr>
          <a:xfrm>
            <a:off x="1095829" y="4434820"/>
            <a:ext cx="1972532" cy="4847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700" b="0" i="0" u="none" strike="noStrike" cap="none">
                <a:solidFill>
                  <a:schemeClr val="dk1"/>
                </a:solidFill>
                <a:latin typeface="Trebuchet MS"/>
                <a:ea typeface="Trebuchet MS"/>
                <a:cs typeface="Trebuchet MS"/>
                <a:sym typeface="Trebuchet MS"/>
              </a:rPr>
              <a:t>Ras</a:t>
            </a:r>
            <a:endParaRPr sz="1100"/>
          </a:p>
        </p:txBody>
      </p:sp>
      <p:sp>
        <p:nvSpPr>
          <p:cNvPr id="337" name="Google Shape;337;p49"/>
          <p:cNvSpPr/>
          <p:nvPr/>
        </p:nvSpPr>
        <p:spPr>
          <a:xfrm>
            <a:off x="3610947" y="1447800"/>
            <a:ext cx="3596951" cy="2910579"/>
          </a:xfrm>
          <a:prstGeom prst="wedgeEllipseCallout">
            <a:avLst>
              <a:gd name="adj1" fmla="val -62600"/>
              <a:gd name="adj2" fmla="val 8080"/>
            </a:avLst>
          </a:prstGeom>
          <a:solidFill>
            <a:schemeClr val="accent1"/>
          </a:solidFill>
          <a:ln w="19050" cap="rnd" cmpd="sng">
            <a:solidFill>
              <a:srgbClr val="4C507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500" b="0" i="0" u="none" strike="noStrike" cap="none">
                <a:solidFill>
                  <a:schemeClr val="lt1"/>
                </a:solidFill>
                <a:latin typeface="Trebuchet MS"/>
                <a:ea typeface="Trebuchet MS"/>
                <a:cs typeface="Trebuchet MS"/>
                <a:sym typeface="Trebuchet MS"/>
              </a:rPr>
              <a:t>‘Just a  small  amount of my time can make a real difference to  somebody’s week, which really is rewarding.’</a:t>
            </a:r>
            <a:endParaRPr sz="1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Rotherfed">
      <a:dk1>
        <a:srgbClr val="323D85"/>
      </a:dk1>
      <a:lt1>
        <a:srgbClr val="FFFFFF"/>
      </a:lt1>
      <a:dk2>
        <a:srgbClr val="44883F"/>
      </a:dk2>
      <a:lt2>
        <a:srgbClr val="E7E6E6"/>
      </a:lt2>
      <a:accent1>
        <a:srgbClr val="696EA4"/>
      </a:accent1>
      <a:accent2>
        <a:srgbClr val="71A165"/>
      </a:accent2>
      <a:accent3>
        <a:srgbClr val="9FA2C5"/>
      </a:accent3>
      <a:accent4>
        <a:srgbClr val="A4C39D"/>
      </a:accent4>
      <a:accent5>
        <a:srgbClr val="DBDCE9"/>
      </a:accent5>
      <a:accent6>
        <a:srgbClr val="DDDFDA"/>
      </a:accent6>
      <a:hlink>
        <a:srgbClr val="323D85"/>
      </a:hlink>
      <a:folHlink>
        <a:srgbClr val="4488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2009</Words>
  <Application>Microsoft Office PowerPoint</Application>
  <PresentationFormat>On-screen Show (16:9)</PresentationFormat>
  <Paragraphs>194</Paragraphs>
  <Slides>18</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Trebuchet MS</vt:lpstr>
      <vt:lpstr>Calibri</vt:lpstr>
      <vt:lpstr>PT Sans Narrow</vt:lpstr>
      <vt:lpstr>Open Sans</vt:lpstr>
      <vt:lpstr>Noto Sans Symbols</vt:lpstr>
      <vt:lpstr>Simple Light</vt:lpstr>
      <vt:lpstr>Tropic</vt:lpstr>
      <vt:lpstr>Facet</vt:lpstr>
      <vt:lpstr>PowerPoint Presentation</vt:lpstr>
      <vt:lpstr>Ground Rules</vt:lpstr>
      <vt:lpstr>Today’s Programme</vt:lpstr>
      <vt:lpstr>Rotherham Age UK and Older People’s Forum:</vt:lpstr>
      <vt:lpstr>Rotherham Federation</vt:lpstr>
      <vt:lpstr>Background</vt:lpstr>
      <vt:lpstr>What we do?</vt:lpstr>
      <vt:lpstr>What have we found out?</vt:lpstr>
      <vt:lpstr>Our Volunteers</vt:lpstr>
      <vt:lpstr>Our Volunteers</vt:lpstr>
      <vt:lpstr>Our resident’s stories</vt:lpstr>
      <vt:lpstr>The Stats</vt:lpstr>
      <vt:lpstr>What next?</vt:lpstr>
      <vt:lpstr>Quotes:</vt:lpstr>
      <vt:lpstr>Contacts and referral routes</vt:lpstr>
      <vt:lpstr>PowerPoint Presentation</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carot</dc:creator>
  <cp:lastModifiedBy>carotherham0218@outlook.com</cp:lastModifiedBy>
  <cp:revision>2</cp:revision>
  <dcterms:modified xsi:type="dcterms:W3CDTF">2022-06-30T12:57:06Z</dcterms:modified>
</cp:coreProperties>
</file>