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PT Sans Narrow" panose="020B0604020202020204" charset="0"/>
      <p:regular r:id="rId16"/>
      <p:bold r:id="rId17"/>
    </p:embeddedFont>
    <p:embeddedFont>
      <p:font typeface="Open Sans"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IkWHK4NMA85zvmi3sJGnZ+RGc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1075518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b32396688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b3239668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Latest stakeholder update, published in January 2022. This the current advice to patients who are trying to book an appointment, and for those who need out of hours care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0b3239668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0b3239668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Quote from the January 2022 stakeholder update </a:t>
            </a:r>
            <a:endParaRPr/>
          </a:p>
          <a:p>
            <a:pPr marL="0" lvl="0" indent="0" algn="l" rtl="0">
              <a:spcBef>
                <a:spcPts val="0"/>
              </a:spcBef>
              <a:spcAft>
                <a:spcPts val="0"/>
              </a:spcAft>
              <a:buNone/>
            </a:pPr>
            <a:endParaRPr/>
          </a:p>
          <a:p>
            <a:pPr marL="0" lvl="0" indent="0" algn="l" rtl="0">
              <a:spcBef>
                <a:spcPts val="0"/>
              </a:spcBef>
              <a:spcAft>
                <a:spcPts val="0"/>
              </a:spcAft>
              <a:buNone/>
            </a:pPr>
            <a:r>
              <a:rPr lang="en-GB"/>
              <a:t>Followed by comments from steve thompson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fd902af3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fd902af3c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e7d22b8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10e7d22b8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b3239668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0b3239668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Talk:</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“Our teeth have such an important role to play in our lives. They help us chew and digest food, they help us to talk and speak clearly and they also give our face its shape.</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Your oral health is more important than you might realise. Like other areas of the body, your mouth teems with bacteria — mostly harmless. But your mouth is the entry point to your digestive and respiratory tracts, and some of these bacteria can cause disease. Normally the body's natural defences and good oral health care, such as daily brushing and flossing, keep bacteria under control. However, without proper oral hygiene, bacteria can reach levels that might lead to oral infections, such as tooth decay and gum disease which can both result in tooth loss.</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Tooth loss through dental decay and gum disease are almost entirely preventable and there’s no reason why, with a good daily oral health routine, we cannot keep our teeth for life.</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Keeping our teeth clean and healthy can help us steer clear of bad breath (halitosis). Bad breath is very common and is often caused by a build-up of plaque and is a symptom of gum disease and tooth decay. In most cases we should be able to prevent this with regular brushing at home.</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A healthy mouth is essential for a healthy body. Tobacco use, excessive alcohol consumption, and/or unhealthy diets cause the oral cavity to deteriorate over time. As a result, your general health will also be at risk.</a:t>
            </a:r>
            <a:endParaRPr>
              <a:solidFill>
                <a:srgbClr val="222222"/>
              </a:solidFill>
              <a:highlight>
                <a:srgbClr val="FFFFFF"/>
              </a:high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rgbClr val="222222"/>
                </a:solidFill>
                <a:highlight>
                  <a:srgbClr val="FFFFFF"/>
                </a:highlight>
              </a:rPr>
              <a:t>If you are a patient at your local dental practice, it is important that you attend regularly, as the current NHS contract is not suitable for irregular attendance, so this means that irregular attenders will be removed and no longer seen for dental treatment.”</a:t>
            </a:r>
            <a:endParaRPr>
              <a:solidFill>
                <a:srgbClr val="222222"/>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0b323966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0b323966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b3239668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b3239668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sz="1000">
                <a:solidFill>
                  <a:schemeClr val="dk1"/>
                </a:solidFill>
                <a:highlight>
                  <a:srgbClr val="FFFFFF"/>
                </a:highlight>
              </a:rPr>
              <a:t>The satisfaction of obtaining a dentist appointment in Rotherham varied significantly. Unsurprisingly, those who could obtain an appointment with ease were very satisfied with the process (40.8%), compared with 23.9% of respondents who were very unsatisfied with being able to book an appointment, with some still unable to book one now. These figures will also account for those unable to even register with a dentist, meaning they have been unable to access a dentist appointment at all, whether that is emergency or routine.</a:t>
            </a:r>
            <a:endParaRPr sz="1000">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sz="1000">
              <a:solidFill>
                <a:schemeClr val="dk1"/>
              </a:solidFill>
              <a:highlight>
                <a:schemeClr val="accent4"/>
              </a:highlight>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0b323966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0b323966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0b3239668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0b3239668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000">
              <a:solidFill>
                <a:srgbClr val="222222"/>
              </a:solidFill>
              <a:highlight>
                <a:srgbClr val="FFFFFF"/>
              </a:highlight>
            </a:endParaRPr>
          </a:p>
          <a:p>
            <a:pPr marL="0" lvl="0" indent="0" algn="l" rtl="0">
              <a:lnSpc>
                <a:spcPct val="115000"/>
              </a:lnSpc>
              <a:spcBef>
                <a:spcPts val="0"/>
              </a:spcBef>
              <a:spcAft>
                <a:spcPts val="0"/>
              </a:spcAft>
              <a:buNone/>
            </a:pPr>
            <a:r>
              <a:rPr lang="en-GB" sz="1000">
                <a:solidFill>
                  <a:srgbClr val="222222"/>
                </a:solidFill>
                <a:highlight>
                  <a:srgbClr val="FFFFFF"/>
                </a:highlight>
              </a:rPr>
              <a:t>Steve to address the problem of practices are now being told to take on new patients, patients are simply being added to a waiting list they will never get to the top of.</a:t>
            </a:r>
            <a:endParaRPr sz="1000">
              <a:solidFill>
                <a:srgbClr val="222222"/>
              </a:solidFill>
              <a:highlight>
                <a:srgbClr val="FFFFFF"/>
              </a:highlight>
            </a:endParaRPr>
          </a:p>
          <a:p>
            <a:pPr marL="0" lvl="0" indent="0" algn="l" rtl="0">
              <a:lnSpc>
                <a:spcPct val="115000"/>
              </a:lnSpc>
              <a:spcBef>
                <a:spcPts val="0"/>
              </a:spcBef>
              <a:spcAft>
                <a:spcPts val="0"/>
              </a:spcAft>
              <a:buNone/>
            </a:pPr>
            <a:endParaRPr sz="1000">
              <a:solidFill>
                <a:srgbClr val="222222"/>
              </a:solidFill>
              <a:highlight>
                <a:srgbClr val="FFFFFF"/>
              </a:highlight>
            </a:endParaRPr>
          </a:p>
          <a:p>
            <a:pPr marL="0" lvl="0" indent="0" algn="l" rtl="0">
              <a:lnSpc>
                <a:spcPct val="115000"/>
              </a:lnSpc>
              <a:spcBef>
                <a:spcPts val="0"/>
              </a:spcBef>
              <a:spcAft>
                <a:spcPts val="0"/>
              </a:spcAft>
              <a:buNone/>
            </a:pPr>
            <a:endParaRPr sz="1000">
              <a:solidFill>
                <a:srgbClr val="222222"/>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000">
              <a:solidFill>
                <a:srgbClr val="222222"/>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 </a:t>
            </a:r>
            <a:r>
              <a:rPr lang="en-GB" sz="800" b="1">
                <a:solidFill>
                  <a:srgbClr val="222222"/>
                </a:solidFill>
                <a:latin typeface="Open Sans"/>
                <a:ea typeface="Open Sans"/>
                <a:cs typeface="Open Sans"/>
                <a:sym typeface="Open Sans"/>
              </a:rPr>
              <a:t>Stakeholder Update; COVID-19: Resumption of dental services. Provided by Debbie Stovin - Dental Commissioning Manager. January 2022 latest advice </a:t>
            </a:r>
            <a:endParaRPr sz="800" b="1">
              <a:solidFill>
                <a:srgbClr val="222222"/>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a:solidFill>
                  <a:schemeClr val="dk1"/>
                </a:solidFill>
              </a:rPr>
              <a:t>Followed by comments from steve thompson </a:t>
            </a:r>
            <a:endParaRPr sz="800" b="1">
              <a:solidFill>
                <a:srgbClr val="222222"/>
              </a:solidFill>
              <a:latin typeface="Open Sans"/>
              <a:ea typeface="Open Sans"/>
              <a:cs typeface="Open Sans"/>
              <a:sym typeface="Open San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0"/>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0"/>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0"/>
          <p:cNvGrpSpPr/>
          <p:nvPr/>
        </p:nvGrpSpPr>
        <p:grpSpPr>
          <a:xfrm>
            <a:off x="1004144" y="1022025"/>
            <a:ext cx="7136669" cy="152400"/>
            <a:chOff x="1346429" y="1011300"/>
            <a:chExt cx="6452100" cy="152400"/>
          </a:xfrm>
        </p:grpSpPr>
        <p:cxnSp>
          <p:nvCxnSpPr>
            <p:cNvPr id="13" name="Google Shape;13;p20"/>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0"/>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0"/>
          <p:cNvGrpSpPr/>
          <p:nvPr/>
        </p:nvGrpSpPr>
        <p:grpSpPr>
          <a:xfrm>
            <a:off x="1004151" y="3969100"/>
            <a:ext cx="7136669" cy="152400"/>
            <a:chOff x="1346435" y="3969088"/>
            <a:chExt cx="6452100" cy="152400"/>
          </a:xfrm>
        </p:grpSpPr>
        <p:cxnSp>
          <p:nvCxnSpPr>
            <p:cNvPr id="16" name="Google Shape;16;p2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0"/>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0"/>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20"/>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3" name="Google Shape;23;p21"/>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1"/>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22"/>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9" name="Google Shape;29;p22"/>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3" name="Google Shape;3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25"/>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0" name="Google Shape;40;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6"/>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3" name="Google Shape;43;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26"/>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5" name="Google Shape;45;p26"/>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6" name="Google Shape;46;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27"/>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0" name="Google Shape;5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28"/>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8"/>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4" name="Google Shape;54;p28"/>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63" name="Google Shape;63;p1"/>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sz="3500" b="1">
                <a:solidFill>
                  <a:srgbClr val="000000"/>
                </a:solidFill>
              </a:rPr>
              <a:t>Let’s Talk… Access to dental care</a:t>
            </a:r>
            <a:endParaRPr sz="3500" b="1"/>
          </a:p>
        </p:txBody>
      </p:sp>
      <p:pic>
        <p:nvPicPr>
          <p:cNvPr id="64" name="Google Shape;64;p1"/>
          <p:cNvPicPr preferRelativeResize="0"/>
          <p:nvPr/>
        </p:nvPicPr>
        <p:blipFill rotWithShape="1">
          <a:blip r:embed="rId3">
            <a:alphaModFix/>
          </a:blip>
          <a:srcRect/>
          <a:stretch/>
        </p:blipFill>
        <p:spPr>
          <a:xfrm>
            <a:off x="1009683" y="1141033"/>
            <a:ext cx="7259250" cy="1656150"/>
          </a:xfrm>
          <a:prstGeom prst="rect">
            <a:avLst/>
          </a:prstGeom>
          <a:noFill/>
          <a:ln>
            <a:noFill/>
          </a:ln>
        </p:spPr>
      </p:pic>
      <p:sp>
        <p:nvSpPr>
          <p:cNvPr id="65" name="Google Shape;65;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0b32396688_0_48"/>
          <p:cNvSpPr txBox="1">
            <a:spLocks noGrp="1"/>
          </p:cNvSpPr>
          <p:nvPr>
            <p:ph type="title"/>
          </p:nvPr>
        </p:nvSpPr>
        <p:spPr>
          <a:xfrm>
            <a:off x="311700" y="914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Stakeholder update - January 2022:</a:t>
            </a:r>
            <a:endParaRPr/>
          </a:p>
        </p:txBody>
      </p:sp>
      <p:sp>
        <p:nvSpPr>
          <p:cNvPr id="158" name="Google Shape;158;g10b32396688_0_48"/>
          <p:cNvSpPr txBox="1">
            <a:spLocks noGrp="1"/>
          </p:cNvSpPr>
          <p:nvPr>
            <p:ph type="body" idx="1"/>
          </p:nvPr>
        </p:nvSpPr>
        <p:spPr>
          <a:xfrm>
            <a:off x="150025" y="750100"/>
            <a:ext cx="8915400" cy="4232700"/>
          </a:xfrm>
          <a:prstGeom prst="rect">
            <a:avLst/>
          </a:prstGeom>
        </p:spPr>
        <p:txBody>
          <a:bodyPr spcFirstLastPara="1" wrap="square" lIns="91425" tIns="91425" rIns="91425" bIns="91425" anchor="t" anchorCtr="0">
            <a:normAutofit/>
          </a:bodyPr>
          <a:lstStyle/>
          <a:p>
            <a:pPr marL="91" lvl="0" indent="0" algn="l" rtl="0">
              <a:lnSpc>
                <a:spcPct val="100000"/>
              </a:lnSpc>
              <a:spcBef>
                <a:spcPts val="1308"/>
              </a:spcBef>
              <a:spcAft>
                <a:spcPts val="0"/>
              </a:spcAft>
              <a:buNone/>
            </a:pPr>
            <a:endParaRPr sz="1120" b="1">
              <a:solidFill>
                <a:srgbClr val="000000"/>
              </a:solidFill>
              <a:latin typeface="Arial"/>
              <a:ea typeface="Arial"/>
              <a:cs typeface="Arial"/>
              <a:sym typeface="Arial"/>
            </a:endParaRPr>
          </a:p>
          <a:p>
            <a:pPr marL="91" lvl="0" indent="0" algn="l" rtl="0">
              <a:lnSpc>
                <a:spcPct val="100000"/>
              </a:lnSpc>
              <a:spcBef>
                <a:spcPts val="1308"/>
              </a:spcBef>
              <a:spcAft>
                <a:spcPts val="0"/>
              </a:spcAft>
              <a:buNone/>
            </a:pPr>
            <a:r>
              <a:rPr lang="en-GB" sz="1120" b="1">
                <a:solidFill>
                  <a:srgbClr val="000000"/>
                </a:solidFill>
                <a:latin typeface="Arial"/>
                <a:ea typeface="Arial"/>
                <a:cs typeface="Arial"/>
                <a:sym typeface="Arial"/>
              </a:rPr>
              <a:t>The advice to patients is: </a:t>
            </a:r>
            <a:endParaRPr sz="1120" b="1">
              <a:solidFill>
                <a:srgbClr val="000000"/>
              </a:solidFill>
              <a:latin typeface="Arial"/>
              <a:ea typeface="Arial"/>
              <a:cs typeface="Arial"/>
              <a:sym typeface="Arial"/>
            </a:endParaRPr>
          </a:p>
          <a:p>
            <a:pPr marL="457200" marR="6572" lvl="0" indent="-299720" algn="l" rtl="0">
              <a:lnSpc>
                <a:spcPct val="89250"/>
              </a:lnSpc>
              <a:spcBef>
                <a:spcPts val="53"/>
              </a:spcBef>
              <a:spcAft>
                <a:spcPts val="0"/>
              </a:spcAft>
              <a:buClr>
                <a:srgbClr val="000000"/>
              </a:buClr>
              <a:buSzPts val="1120"/>
              <a:buChar char="●"/>
            </a:pPr>
            <a:r>
              <a:rPr lang="en-GB" sz="1120">
                <a:solidFill>
                  <a:srgbClr val="000000"/>
                </a:solidFill>
              </a:rPr>
              <a:t>If your teeth and gums are healthy – a check-up, or scale and polish may not be needed for  up to 24 months </a:t>
            </a:r>
            <a:endParaRPr sz="1120">
              <a:solidFill>
                <a:srgbClr val="000000"/>
              </a:solidFill>
            </a:endParaRPr>
          </a:p>
          <a:p>
            <a:pPr marL="457200" marR="0" lvl="0" indent="-299720" algn="l" rtl="0">
              <a:lnSpc>
                <a:spcPct val="97245"/>
              </a:lnSpc>
              <a:spcBef>
                <a:spcPts val="0"/>
              </a:spcBef>
              <a:spcAft>
                <a:spcPts val="0"/>
              </a:spcAft>
              <a:buClr>
                <a:srgbClr val="000000"/>
              </a:buClr>
              <a:buSzPts val="1120"/>
              <a:buChar char="●"/>
            </a:pPr>
            <a:r>
              <a:rPr lang="en-GB" sz="1120">
                <a:solidFill>
                  <a:srgbClr val="000000"/>
                </a:solidFill>
              </a:rPr>
              <a:t>When you come into the surgery for an appointment, please remember that social distancing  remains in place and you will still need to wear a face mask upon entering the practice.  </a:t>
            </a:r>
            <a:endParaRPr sz="1120">
              <a:solidFill>
                <a:srgbClr val="000000"/>
              </a:solidFill>
            </a:endParaRPr>
          </a:p>
          <a:p>
            <a:pPr marL="457200" marR="0" lvl="0" indent="-299720" algn="l" rtl="0">
              <a:lnSpc>
                <a:spcPct val="97245"/>
              </a:lnSpc>
              <a:spcBef>
                <a:spcPts val="0"/>
              </a:spcBef>
              <a:spcAft>
                <a:spcPts val="0"/>
              </a:spcAft>
              <a:buClr>
                <a:srgbClr val="000000"/>
              </a:buClr>
              <a:buSzPts val="1120"/>
              <a:buChar char="●"/>
            </a:pPr>
            <a:r>
              <a:rPr lang="en-GB" sz="1120">
                <a:solidFill>
                  <a:srgbClr val="000000"/>
                </a:solidFill>
              </a:rPr>
              <a:t>The infection control process for dentistry has not changed with the lifting of COVID19  restrictions – masks and hand hygiene measures are still required.</a:t>
            </a:r>
            <a:endParaRPr sz="1120">
              <a:solidFill>
                <a:srgbClr val="000000"/>
              </a:solidFill>
            </a:endParaRPr>
          </a:p>
          <a:p>
            <a:pPr marL="457200" marR="0" lvl="0" indent="-299720" algn="l" rtl="0">
              <a:lnSpc>
                <a:spcPct val="95274"/>
              </a:lnSpc>
              <a:spcBef>
                <a:spcPts val="0"/>
              </a:spcBef>
              <a:spcAft>
                <a:spcPts val="0"/>
              </a:spcAft>
              <a:buClr>
                <a:srgbClr val="000000"/>
              </a:buClr>
              <a:buSzPts val="1120"/>
              <a:buChar char="●"/>
            </a:pPr>
            <a:r>
              <a:rPr lang="en-GB" sz="1120">
                <a:solidFill>
                  <a:srgbClr val="000000"/>
                </a:solidFill>
              </a:rPr>
              <a:t>Please only visit a dental practice if you have an appointment and telephone to book an  appointment only if essential – dentists are currently prioritising the vulnerable or those with  the most urgent need. </a:t>
            </a:r>
            <a:endParaRPr sz="1120">
              <a:solidFill>
                <a:srgbClr val="000000"/>
              </a:solidFill>
            </a:endParaRPr>
          </a:p>
          <a:p>
            <a:pPr marL="457200" marR="39080" lvl="0" indent="-299720" algn="l" rtl="0">
              <a:lnSpc>
                <a:spcPct val="96780"/>
              </a:lnSpc>
              <a:spcBef>
                <a:spcPts val="0"/>
              </a:spcBef>
              <a:spcAft>
                <a:spcPts val="0"/>
              </a:spcAft>
              <a:buClr>
                <a:srgbClr val="000000"/>
              </a:buClr>
              <a:buSzPts val="1120"/>
              <a:buChar char="●"/>
            </a:pPr>
            <a:r>
              <a:rPr lang="en-GB" sz="1120">
                <a:solidFill>
                  <a:srgbClr val="000000"/>
                </a:solidFill>
              </a:rPr>
              <a:t>If you develop an urgent dental issue telephone your regular dental practice (or any NHS practice if you don’t have a regular dentist) for advice on what to do next. </a:t>
            </a:r>
            <a:endParaRPr sz="1120">
              <a:solidFill>
                <a:srgbClr val="000000"/>
              </a:solidFill>
            </a:endParaRPr>
          </a:p>
          <a:p>
            <a:pPr marL="457200" marR="0" lvl="0" indent="-299720" algn="l" rtl="0">
              <a:lnSpc>
                <a:spcPct val="93291"/>
              </a:lnSpc>
              <a:spcBef>
                <a:spcPts val="0"/>
              </a:spcBef>
              <a:spcAft>
                <a:spcPts val="0"/>
              </a:spcAft>
              <a:buClr>
                <a:srgbClr val="000000"/>
              </a:buClr>
              <a:buSzPts val="1120"/>
              <a:buChar char="●"/>
            </a:pPr>
            <a:r>
              <a:rPr lang="en-GB" sz="1120">
                <a:solidFill>
                  <a:srgbClr val="000000"/>
                </a:solidFill>
              </a:rPr>
              <a:t> If you would like to be able to make an appointment for routine dental care but the practice  advises it is not possible to do so, please be understanding of the current situation with regards  to the prioritisation of those with urgent needs and be respectful of the clinical decisions taken  by the practices.  </a:t>
            </a:r>
            <a:endParaRPr sz="1120">
              <a:solidFill>
                <a:srgbClr val="000000"/>
              </a:solidFill>
            </a:endParaRPr>
          </a:p>
          <a:p>
            <a:pPr marL="0" marR="0" lvl="0" indent="0" algn="l" rtl="0">
              <a:lnSpc>
                <a:spcPct val="93291"/>
              </a:lnSpc>
              <a:spcBef>
                <a:spcPts val="108"/>
              </a:spcBef>
              <a:spcAft>
                <a:spcPts val="0"/>
              </a:spcAft>
              <a:buNone/>
            </a:pPr>
            <a:endParaRPr sz="1120">
              <a:solidFill>
                <a:srgbClr val="000000"/>
              </a:solidFill>
            </a:endParaRPr>
          </a:p>
          <a:p>
            <a:pPr marL="10332" lvl="0" indent="0" algn="l" rtl="0">
              <a:lnSpc>
                <a:spcPct val="100000"/>
              </a:lnSpc>
              <a:spcBef>
                <a:spcPts val="1330"/>
              </a:spcBef>
              <a:spcAft>
                <a:spcPts val="0"/>
              </a:spcAft>
              <a:buNone/>
            </a:pPr>
            <a:r>
              <a:rPr lang="en-GB" sz="1120" b="1" i="1" u="sng">
                <a:solidFill>
                  <a:srgbClr val="000000"/>
                </a:solidFill>
              </a:rPr>
              <a:t>For out of hours care: </a:t>
            </a:r>
            <a:endParaRPr sz="1120" b="1" i="1" u="sng">
              <a:solidFill>
                <a:srgbClr val="000000"/>
              </a:solidFill>
            </a:endParaRPr>
          </a:p>
          <a:p>
            <a:pPr marL="461624" marR="4470" lvl="0" indent="-456128" algn="just" rtl="0">
              <a:lnSpc>
                <a:spcPct val="92299"/>
              </a:lnSpc>
              <a:spcBef>
                <a:spcPts val="56"/>
              </a:spcBef>
              <a:spcAft>
                <a:spcPts val="0"/>
              </a:spcAft>
              <a:buNone/>
            </a:pPr>
            <a:r>
              <a:rPr lang="en-GB" sz="1120">
                <a:solidFill>
                  <a:srgbClr val="000000"/>
                </a:solidFill>
              </a:rPr>
              <a:t>• Toothache should initially be managed with over the counter pain relief until an appointment  can be made with your general dental practice. A pharmacist can advise you what is the best  pain control to meet your needs. </a:t>
            </a:r>
            <a:endParaRPr sz="1120">
              <a:solidFill>
                <a:srgbClr val="000000"/>
              </a:solidFill>
            </a:endParaRPr>
          </a:p>
          <a:p>
            <a:pPr marL="5496" marR="96" lvl="0" indent="0" algn="ctr" rtl="0">
              <a:lnSpc>
                <a:spcPct val="95324"/>
              </a:lnSpc>
              <a:spcBef>
                <a:spcPts val="139"/>
              </a:spcBef>
              <a:spcAft>
                <a:spcPts val="0"/>
              </a:spcAft>
              <a:buNone/>
            </a:pPr>
            <a:r>
              <a:rPr lang="en-GB" sz="1120">
                <a:solidFill>
                  <a:srgbClr val="000000"/>
                </a:solidFill>
              </a:rPr>
              <a:t>• Lost fillings, crowns or bridges, broken teeth or braces are not usually deemed to be clinically  urgent and patients are advised to contact their local dental practice when they re-open. • Only ring NHS 111 out of hours when your dental needs cannot be met by self-care and cannot  wait until your regular practice – if you have one - is open to contact them for advice. </a:t>
            </a:r>
            <a:endParaRPr sz="1120">
              <a:solidFill>
                <a:srgbClr val="000000"/>
              </a:solidFill>
            </a:endParaRPr>
          </a:p>
        </p:txBody>
      </p:sp>
      <p:sp>
        <p:nvSpPr>
          <p:cNvPr id="159" name="Google Shape;159;g10b32396688_0_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10</a:t>
            </a:fld>
            <a:endParaRPr/>
          </a:p>
        </p:txBody>
      </p:sp>
      <p:pic>
        <p:nvPicPr>
          <p:cNvPr id="160" name="Google Shape;160;g10b32396688_0_48"/>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61" name="Google Shape;161;g10b32396688_0_48"/>
          <p:cNvPicPr preferRelativeResize="0"/>
          <p:nvPr/>
        </p:nvPicPr>
        <p:blipFill rotWithShape="1">
          <a:blip r:embed="rId3">
            <a:alphaModFix/>
          </a:blip>
          <a:srcRect/>
          <a:stretch/>
        </p:blipFill>
        <p:spPr>
          <a:xfrm>
            <a:off x="7979576" y="1"/>
            <a:ext cx="1164426" cy="11644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b32396688_0_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Planned improvements in dental care access:</a:t>
            </a:r>
            <a:endParaRPr/>
          </a:p>
        </p:txBody>
      </p:sp>
      <p:sp>
        <p:nvSpPr>
          <p:cNvPr id="167" name="Google Shape;167;g10b32396688_0_4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3220" marR="0" lvl="0" indent="-3129" algn="l" rtl="0">
              <a:lnSpc>
                <a:spcPct val="94084"/>
              </a:lnSpc>
              <a:spcBef>
                <a:spcPts val="1325"/>
              </a:spcBef>
              <a:spcAft>
                <a:spcPts val="0"/>
              </a:spcAft>
              <a:buNone/>
            </a:pPr>
            <a:endParaRPr sz="1620">
              <a:solidFill>
                <a:srgbClr val="000000"/>
              </a:solidFill>
              <a:latin typeface="Arial"/>
              <a:ea typeface="Arial"/>
              <a:cs typeface="Arial"/>
              <a:sym typeface="Arial"/>
            </a:endParaRPr>
          </a:p>
          <a:p>
            <a:pPr marL="3220" marR="0" lvl="0" indent="-3129" algn="ctr" rtl="0">
              <a:lnSpc>
                <a:spcPct val="94084"/>
              </a:lnSpc>
              <a:spcBef>
                <a:spcPts val="1325"/>
              </a:spcBef>
              <a:spcAft>
                <a:spcPts val="0"/>
              </a:spcAft>
              <a:buNone/>
            </a:pPr>
            <a:r>
              <a:rPr lang="en-GB" sz="1720" b="1">
                <a:solidFill>
                  <a:srgbClr val="000000"/>
                </a:solidFill>
                <a:latin typeface="Arial"/>
                <a:ea typeface="Arial"/>
                <a:cs typeface="Arial"/>
                <a:sym typeface="Arial"/>
              </a:rPr>
              <a:t>“Across Yorkshire and the Humber, there are some localities where patients have had historical and  continuing problems accessing NHS dentistry and plans were being developed to increase capacity and look at alternative ways of providing care in these areas. </a:t>
            </a:r>
            <a:endParaRPr sz="1720" b="1">
              <a:solidFill>
                <a:srgbClr val="000000"/>
              </a:solidFill>
              <a:latin typeface="Arial"/>
              <a:ea typeface="Arial"/>
              <a:cs typeface="Arial"/>
              <a:sym typeface="Arial"/>
            </a:endParaRPr>
          </a:p>
          <a:p>
            <a:pPr marL="3220" marR="0" lvl="0" indent="-3129" algn="ctr" rtl="0">
              <a:lnSpc>
                <a:spcPct val="94084"/>
              </a:lnSpc>
              <a:spcBef>
                <a:spcPts val="1325"/>
              </a:spcBef>
              <a:spcAft>
                <a:spcPts val="0"/>
              </a:spcAft>
              <a:buNone/>
            </a:pPr>
            <a:r>
              <a:rPr lang="en-GB" sz="1720" b="1">
                <a:solidFill>
                  <a:srgbClr val="000000"/>
                </a:solidFill>
                <a:latin typeface="Arial"/>
                <a:ea typeface="Arial"/>
                <a:cs typeface="Arial"/>
                <a:sym typeface="Arial"/>
              </a:rPr>
              <a:t>Unfortunately, the COVID-19 pandemic  has temporarily delayed progressing with this. Once the NHS emerges safely from the on-going  Covid-19 pandemic, our intention is to continue with this work to improve general access and reduce inequalities, where possible”.</a:t>
            </a:r>
            <a:endParaRPr sz="2400" b="1">
              <a:solidFill>
                <a:srgbClr val="000000"/>
              </a:solidFill>
            </a:endParaRPr>
          </a:p>
        </p:txBody>
      </p:sp>
      <p:sp>
        <p:nvSpPr>
          <p:cNvPr id="168" name="Google Shape;168;g10b32396688_0_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11</a:t>
            </a:fld>
            <a:endParaRPr/>
          </a:p>
        </p:txBody>
      </p:sp>
      <p:pic>
        <p:nvPicPr>
          <p:cNvPr id="169" name="Google Shape;169;g10b32396688_0_42"/>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70" name="Google Shape;170;g10b32396688_0_42"/>
          <p:cNvPicPr preferRelativeResize="0"/>
          <p:nvPr/>
        </p:nvPicPr>
        <p:blipFill rotWithShape="1">
          <a:blip r:embed="rId3">
            <a:alphaModFix/>
          </a:blip>
          <a:srcRect/>
          <a:stretch/>
        </p:blipFill>
        <p:spPr>
          <a:xfrm>
            <a:off x="7979576" y="7701"/>
            <a:ext cx="1164426" cy="1164426"/>
          </a:xfrm>
          <a:prstGeom prst="rect">
            <a:avLst/>
          </a:prstGeom>
          <a:noFill/>
          <a:ln>
            <a:noFill/>
          </a:ln>
        </p:spPr>
      </p:pic>
      <p:pic>
        <p:nvPicPr>
          <p:cNvPr id="171" name="Google Shape;171;g10b32396688_0_42"/>
          <p:cNvPicPr preferRelativeResize="0"/>
          <p:nvPr/>
        </p:nvPicPr>
        <p:blipFill>
          <a:blip r:embed="rId4">
            <a:alphaModFix/>
          </a:blip>
          <a:stretch>
            <a:fillRect/>
          </a:stretch>
        </p:blipFill>
        <p:spPr>
          <a:xfrm>
            <a:off x="82600" y="4623425"/>
            <a:ext cx="885825" cy="390525"/>
          </a:xfrm>
          <a:prstGeom prst="rect">
            <a:avLst/>
          </a:prstGeom>
          <a:noFill/>
          <a:ln>
            <a:noFill/>
          </a:ln>
        </p:spPr>
      </p:pic>
      <p:pic>
        <p:nvPicPr>
          <p:cNvPr id="172" name="Google Shape;172;g10b32396688_0_42"/>
          <p:cNvPicPr preferRelativeResize="0"/>
          <p:nvPr/>
        </p:nvPicPr>
        <p:blipFill rotWithShape="1">
          <a:blip r:embed="rId5">
            <a:alphaModFix/>
          </a:blip>
          <a:srcRect/>
          <a:stretch/>
        </p:blipFill>
        <p:spPr>
          <a:xfrm>
            <a:off x="6496045" y="4409820"/>
            <a:ext cx="2647951" cy="60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fd902af3cc_0_0"/>
          <p:cNvSpPr/>
          <p:nvPr/>
        </p:nvSpPr>
        <p:spPr>
          <a:xfrm rot="496575">
            <a:off x="1146912" y="424716"/>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gfd902af3cc_0_0"/>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179" name="Google Shape;179;gfd902af3cc_0_0"/>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180" name="Google Shape;180;gfd902af3cc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12</a:t>
            </a:fld>
            <a:endParaRPr/>
          </a:p>
        </p:txBody>
      </p:sp>
      <p:pic>
        <p:nvPicPr>
          <p:cNvPr id="181" name="Google Shape;181;gfd902af3cc_0_0"/>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10e7d22b8dd_0_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a:solidFill>
                  <a:srgbClr val="222222"/>
                </a:solidFill>
                <a:latin typeface="Open Sans"/>
                <a:ea typeface="Open Sans"/>
                <a:cs typeface="Open Sans"/>
                <a:sym typeface="Open Sans"/>
              </a:rPr>
              <a:t>Upcoming Let’s Talk Event</a:t>
            </a:r>
            <a:endParaRPr sz="3200">
              <a:solidFill>
                <a:srgbClr val="222222"/>
              </a:solidFill>
              <a:latin typeface="Open Sans"/>
              <a:ea typeface="Open Sans"/>
              <a:cs typeface="Open Sans"/>
              <a:sym typeface="Open Sans"/>
            </a:endParaRPr>
          </a:p>
        </p:txBody>
      </p:sp>
      <p:sp>
        <p:nvSpPr>
          <p:cNvPr id="187" name="Google Shape;187;g10e7d22b8dd_0_0"/>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SzPts val="1800"/>
              <a:buNone/>
            </a:pPr>
            <a:endParaRPr sz="2000" b="1"/>
          </a:p>
          <a:p>
            <a:pPr marL="0" lvl="0" indent="0" algn="ctr" rtl="0">
              <a:lnSpc>
                <a:spcPct val="115000"/>
              </a:lnSpc>
              <a:spcBef>
                <a:spcPts val="1200"/>
              </a:spcBef>
              <a:spcAft>
                <a:spcPts val="0"/>
              </a:spcAft>
              <a:buSzPts val="1800"/>
              <a:buNone/>
            </a:pPr>
            <a:r>
              <a:rPr lang="en-GB" sz="2600" b="1">
                <a:solidFill>
                  <a:srgbClr val="222222"/>
                </a:solidFill>
              </a:rPr>
              <a:t>Let’s Talk… International Cancer Awareness Day</a:t>
            </a:r>
            <a:endParaRPr sz="2600" b="1">
              <a:solidFill>
                <a:srgbClr val="222222"/>
              </a:solidFill>
            </a:endParaRPr>
          </a:p>
          <a:p>
            <a:pPr marL="0" lvl="0" indent="0" algn="ctr" rtl="0">
              <a:lnSpc>
                <a:spcPct val="115000"/>
              </a:lnSpc>
              <a:spcBef>
                <a:spcPts val="1200"/>
              </a:spcBef>
              <a:spcAft>
                <a:spcPts val="0"/>
              </a:spcAft>
              <a:buSzPts val="1800"/>
              <a:buNone/>
            </a:pPr>
            <a:endParaRPr sz="2000" b="1">
              <a:solidFill>
                <a:srgbClr val="222222"/>
              </a:solidFill>
            </a:endParaRPr>
          </a:p>
          <a:p>
            <a:pPr marL="0" lvl="0" indent="0" algn="ctr" rtl="0">
              <a:lnSpc>
                <a:spcPct val="115000"/>
              </a:lnSpc>
              <a:spcBef>
                <a:spcPts val="1200"/>
              </a:spcBef>
              <a:spcAft>
                <a:spcPts val="0"/>
              </a:spcAft>
              <a:buSzPts val="1800"/>
              <a:buNone/>
            </a:pPr>
            <a:r>
              <a:rPr lang="en-GB" sz="2000" b="1">
                <a:solidFill>
                  <a:srgbClr val="222222"/>
                </a:solidFill>
              </a:rPr>
              <a:t>Wednesday 23rd February</a:t>
            </a:r>
            <a:endParaRPr sz="2000" b="1">
              <a:solidFill>
                <a:srgbClr val="222222"/>
              </a:solidFill>
            </a:endParaRPr>
          </a:p>
          <a:p>
            <a:pPr marL="0" lvl="0" indent="0" algn="ctr" rtl="0">
              <a:lnSpc>
                <a:spcPct val="115000"/>
              </a:lnSpc>
              <a:spcBef>
                <a:spcPts val="1200"/>
              </a:spcBef>
              <a:spcAft>
                <a:spcPts val="0"/>
              </a:spcAft>
              <a:buSzPts val="1800"/>
              <a:buNone/>
            </a:pPr>
            <a:r>
              <a:rPr lang="en-GB" sz="2000" b="1">
                <a:solidFill>
                  <a:srgbClr val="222222"/>
                </a:solidFill>
              </a:rPr>
              <a:t>11am-12pm</a:t>
            </a:r>
            <a:endParaRPr sz="2000" b="1">
              <a:solidFill>
                <a:srgbClr val="222222"/>
              </a:solidFill>
            </a:endParaRPr>
          </a:p>
          <a:p>
            <a:pPr marL="0" lvl="0" indent="0" algn="ctr" rtl="0">
              <a:lnSpc>
                <a:spcPct val="115000"/>
              </a:lnSpc>
              <a:spcBef>
                <a:spcPts val="1200"/>
              </a:spcBef>
              <a:spcAft>
                <a:spcPts val="0"/>
              </a:spcAft>
              <a:buSzPts val="1800"/>
              <a:buNone/>
            </a:pPr>
            <a:r>
              <a:rPr lang="en-GB" sz="2000" b="1">
                <a:solidFill>
                  <a:srgbClr val="222222"/>
                </a:solidFill>
              </a:rPr>
              <a:t> via Zoom </a:t>
            </a:r>
            <a:endParaRPr sz="2000" b="1">
              <a:solidFill>
                <a:srgbClr val="222222"/>
              </a:solidFill>
            </a:endParaRPr>
          </a:p>
          <a:p>
            <a:pPr marL="0" lvl="0" indent="0" algn="l" rtl="0">
              <a:lnSpc>
                <a:spcPct val="115000"/>
              </a:lnSpc>
              <a:spcBef>
                <a:spcPts val="1200"/>
              </a:spcBef>
              <a:spcAft>
                <a:spcPts val="1200"/>
              </a:spcAft>
              <a:buSzPts val="1800"/>
              <a:buNone/>
            </a:pPr>
            <a:endParaRPr/>
          </a:p>
        </p:txBody>
      </p:sp>
      <p:sp>
        <p:nvSpPr>
          <p:cNvPr id="188" name="Google Shape;188;g10e7d22b8dd_0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13</a:t>
            </a:fld>
            <a:endParaRPr/>
          </a:p>
        </p:txBody>
      </p:sp>
      <p:pic>
        <p:nvPicPr>
          <p:cNvPr id="189" name="Google Shape;189;g10e7d22b8dd_0_0"/>
          <p:cNvPicPr preferRelativeResize="0"/>
          <p:nvPr/>
        </p:nvPicPr>
        <p:blipFill rotWithShape="1">
          <a:blip r:embed="rId3">
            <a:alphaModFix/>
          </a:blip>
          <a:srcRect/>
          <a:stretch/>
        </p:blipFill>
        <p:spPr>
          <a:xfrm>
            <a:off x="6496045" y="4409820"/>
            <a:ext cx="2647951" cy="604125"/>
          </a:xfrm>
          <a:prstGeom prst="rect">
            <a:avLst/>
          </a:prstGeom>
          <a:noFill/>
          <a:ln>
            <a:noFill/>
          </a:ln>
        </p:spPr>
      </p:pic>
      <p:pic>
        <p:nvPicPr>
          <p:cNvPr id="190" name="Google Shape;190;g10e7d22b8dd_0_0"/>
          <p:cNvPicPr preferRelativeResize="0"/>
          <p:nvPr/>
        </p:nvPicPr>
        <p:blipFill rotWithShape="1">
          <a:blip r:embed="rId4">
            <a:alphaModFix/>
          </a:blip>
          <a:srcRect/>
          <a:stretch/>
        </p:blipFill>
        <p:spPr>
          <a:xfrm>
            <a:off x="1" y="1"/>
            <a:ext cx="1164426" cy="1164426"/>
          </a:xfrm>
          <a:prstGeom prst="rect">
            <a:avLst/>
          </a:prstGeom>
          <a:noFill/>
          <a:ln>
            <a:noFill/>
          </a:ln>
        </p:spPr>
      </p:pic>
      <p:pic>
        <p:nvPicPr>
          <p:cNvPr id="191" name="Google Shape;191;g10e7d22b8dd_0_0"/>
          <p:cNvPicPr preferRelativeResize="0"/>
          <p:nvPr/>
        </p:nvPicPr>
        <p:blipFill rotWithShape="1">
          <a:blip r:embed="rId4">
            <a:alphaModFix/>
          </a:blip>
          <a:srcRect/>
          <a:stretch/>
        </p:blipFill>
        <p:spPr>
          <a:xfrm>
            <a:off x="7979576" y="7701"/>
            <a:ext cx="1164426" cy="11644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title"/>
          </p:nvPr>
        </p:nvSpPr>
        <p:spPr>
          <a:xfrm>
            <a:off x="311700" y="177150"/>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solidFill>
                  <a:srgbClr val="000000"/>
                </a:solidFill>
                <a:latin typeface="Open Sans"/>
                <a:ea typeface="Open Sans"/>
                <a:cs typeface="Open Sans"/>
                <a:sym typeface="Open Sans"/>
              </a:rPr>
              <a:t>Ground Rules</a:t>
            </a:r>
            <a:endParaRPr>
              <a:solidFill>
                <a:srgbClr val="000000"/>
              </a:solidFill>
              <a:latin typeface="Open Sans"/>
              <a:ea typeface="Open Sans"/>
              <a:cs typeface="Open Sans"/>
              <a:sym typeface="Open Sans"/>
            </a:endParaRPr>
          </a:p>
        </p:txBody>
      </p:sp>
      <p:sp>
        <p:nvSpPr>
          <p:cNvPr id="71" name="Google Shape;71;p2"/>
          <p:cNvSpPr txBox="1">
            <a:spLocks noGrp="1"/>
          </p:cNvSpPr>
          <p:nvPr>
            <p:ph type="body" idx="1"/>
          </p:nvPr>
        </p:nvSpPr>
        <p:spPr>
          <a:xfrm>
            <a:off x="311700" y="884550"/>
            <a:ext cx="4524600" cy="4361400"/>
          </a:xfrm>
          <a:prstGeom prst="rect">
            <a:avLst/>
          </a:prstGeom>
          <a:noFill/>
          <a:ln>
            <a:noFill/>
          </a:ln>
        </p:spPr>
        <p:txBody>
          <a:bodyPr spcFirstLastPara="1" wrap="square" lIns="91425" tIns="91425" rIns="91425" bIns="91425" anchor="t" anchorCtr="0">
            <a:noAutofit/>
          </a:bodyPr>
          <a:lstStyle/>
          <a:p>
            <a:pPr marL="457200" lvl="0" indent="-323532" algn="l" rtl="0">
              <a:lnSpc>
                <a:spcPct val="95000"/>
              </a:lnSpc>
              <a:spcBef>
                <a:spcPts val="0"/>
              </a:spcBef>
              <a:spcAft>
                <a:spcPts val="0"/>
              </a:spcAft>
              <a:buClr>
                <a:srgbClr val="000000"/>
              </a:buClr>
              <a:buSzPts val="1495"/>
              <a:buChar char="●"/>
            </a:pPr>
            <a:r>
              <a:rPr lang="en-GB" sz="1495">
                <a:solidFill>
                  <a:srgbClr val="000000"/>
                </a:solidFill>
              </a:rPr>
              <a:t>If we lose you during the session or you have wifi connection issues, please rejoin the meeting, following the same link.</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To limit background noise, please keep your microphone off unless speaking.</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Please use the chat and raise your hand buttons to connect with our guest speakers, to allow them to address your concerns individually.</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This is a information giving, rather than a clinical advice, session.</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Any questions for our guest speakers should be asked at the end of the session, during the Q&amp;A section.</a:t>
            </a:r>
            <a:endParaRPr sz="1495">
              <a:solidFill>
                <a:srgbClr val="000000"/>
              </a:solidFill>
            </a:endParaRPr>
          </a:p>
          <a:p>
            <a:pPr marL="457200" lvl="0" indent="-323532" algn="l" rtl="0">
              <a:lnSpc>
                <a:spcPct val="95000"/>
              </a:lnSpc>
              <a:spcBef>
                <a:spcPts val="0"/>
              </a:spcBef>
              <a:spcAft>
                <a:spcPts val="0"/>
              </a:spcAft>
              <a:buClr>
                <a:srgbClr val="000000"/>
              </a:buClr>
              <a:buSzPts val="1495"/>
              <a:buChar char="●"/>
            </a:pPr>
            <a:r>
              <a:rPr lang="en-GB" sz="1495">
                <a:solidFill>
                  <a:srgbClr val="000000"/>
                </a:solidFill>
              </a:rPr>
              <a:t>Please be respectful to each other and each others opinions.</a:t>
            </a:r>
            <a:endParaRPr sz="1495">
              <a:solidFill>
                <a:srgbClr val="000000"/>
              </a:solidFill>
            </a:endParaRPr>
          </a:p>
          <a:p>
            <a:pPr marL="0" lvl="0" indent="0" algn="l" rtl="0">
              <a:lnSpc>
                <a:spcPct val="95000"/>
              </a:lnSpc>
              <a:spcBef>
                <a:spcPts val="0"/>
              </a:spcBef>
              <a:spcAft>
                <a:spcPts val="0"/>
              </a:spcAft>
              <a:buSzPts val="1400"/>
              <a:buNone/>
            </a:pPr>
            <a:endParaRPr sz="1495">
              <a:solidFill>
                <a:srgbClr val="000000"/>
              </a:solidFill>
            </a:endParaRPr>
          </a:p>
          <a:p>
            <a:pPr marL="0" lvl="0" indent="0" algn="ctr" rtl="0">
              <a:lnSpc>
                <a:spcPct val="95000"/>
              </a:lnSpc>
              <a:spcBef>
                <a:spcPts val="0"/>
              </a:spcBef>
              <a:spcAft>
                <a:spcPts val="0"/>
              </a:spcAft>
              <a:buSzPts val="1400"/>
              <a:buNone/>
            </a:pPr>
            <a:r>
              <a:rPr lang="en-GB" sz="1495" b="1">
                <a:solidFill>
                  <a:srgbClr val="000000"/>
                </a:solidFill>
              </a:rPr>
              <a:t>Thank you for attending and we hope you enjoy the session.</a:t>
            </a:r>
            <a:endParaRPr sz="1495" b="1">
              <a:solidFill>
                <a:srgbClr val="000000"/>
              </a:solidFill>
            </a:endParaRPr>
          </a:p>
        </p:txBody>
      </p:sp>
      <p:pic>
        <p:nvPicPr>
          <p:cNvPr id="72" name="Google Shape;72;p2"/>
          <p:cNvPicPr preferRelativeResize="0"/>
          <p:nvPr/>
        </p:nvPicPr>
        <p:blipFill rotWithShape="1">
          <a:blip r:embed="rId3">
            <a:alphaModFix/>
          </a:blip>
          <a:srcRect l="35520"/>
          <a:stretch/>
        </p:blipFill>
        <p:spPr>
          <a:xfrm>
            <a:off x="5643225" y="996550"/>
            <a:ext cx="3316950" cy="3429325"/>
          </a:xfrm>
          <a:prstGeom prst="rect">
            <a:avLst/>
          </a:prstGeom>
          <a:noFill/>
          <a:ln>
            <a:noFill/>
          </a:ln>
          <a:effectLst>
            <a:outerShdw blurRad="57150" dist="19050" dir="5400000" algn="bl" rotWithShape="0">
              <a:srgbClr val="000000">
                <a:alpha val="55686"/>
              </a:srgbClr>
            </a:outerShdw>
          </a:effectLst>
        </p:spPr>
      </p:pic>
      <p:pic>
        <p:nvPicPr>
          <p:cNvPr id="73" name="Google Shape;73;p2"/>
          <p:cNvPicPr preferRelativeResize="0"/>
          <p:nvPr/>
        </p:nvPicPr>
        <p:blipFill rotWithShape="1">
          <a:blip r:embed="rId4">
            <a:alphaModFix/>
          </a:blip>
          <a:srcRect/>
          <a:stretch/>
        </p:blipFill>
        <p:spPr>
          <a:xfrm>
            <a:off x="6496045" y="4539370"/>
            <a:ext cx="2647951" cy="604125"/>
          </a:xfrm>
          <a:prstGeom prst="rect">
            <a:avLst/>
          </a:prstGeom>
          <a:noFill/>
          <a:ln>
            <a:noFill/>
          </a:ln>
        </p:spPr>
      </p:pic>
      <p:sp>
        <p:nvSpPr>
          <p:cNvPr id="74" name="Google Shape;7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pic>
        <p:nvPicPr>
          <p:cNvPr id="75" name="Google Shape;75;p2"/>
          <p:cNvPicPr preferRelativeResize="0"/>
          <p:nvPr/>
        </p:nvPicPr>
        <p:blipFill rotWithShape="1">
          <a:blip r:embed="rId5">
            <a:alphaModFix/>
          </a:blip>
          <a:srcRect/>
          <a:stretch/>
        </p:blipFill>
        <p:spPr>
          <a:xfrm>
            <a:off x="0" y="0"/>
            <a:ext cx="996550" cy="996550"/>
          </a:xfrm>
          <a:prstGeom prst="rect">
            <a:avLst/>
          </a:prstGeom>
          <a:noFill/>
          <a:ln>
            <a:noFill/>
          </a:ln>
        </p:spPr>
      </p:pic>
      <p:pic>
        <p:nvPicPr>
          <p:cNvPr id="76" name="Google Shape;76;p2"/>
          <p:cNvPicPr preferRelativeResize="0"/>
          <p:nvPr/>
        </p:nvPicPr>
        <p:blipFill rotWithShape="1">
          <a:blip r:embed="rId5">
            <a:alphaModFix/>
          </a:blip>
          <a:srcRect/>
          <a:stretch/>
        </p:blipFill>
        <p:spPr>
          <a:xfrm>
            <a:off x="8147450" y="0"/>
            <a:ext cx="996550" cy="99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
          <p:cNvSpPr txBox="1">
            <a:spLocks noGrp="1"/>
          </p:cNvSpPr>
          <p:nvPr>
            <p:ph type="title"/>
          </p:nvPr>
        </p:nvSpPr>
        <p:spPr>
          <a:xfrm>
            <a:off x="311700" y="462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u="sng">
                <a:solidFill>
                  <a:srgbClr val="000000"/>
                </a:solidFill>
                <a:latin typeface="Open Sans"/>
                <a:ea typeface="Open Sans"/>
                <a:cs typeface="Open Sans"/>
                <a:sym typeface="Open Sans"/>
              </a:rPr>
              <a:t>Today’s Programme</a:t>
            </a:r>
            <a:endParaRPr sz="3200" u="sng">
              <a:solidFill>
                <a:srgbClr val="000000"/>
              </a:solidFill>
              <a:latin typeface="Open Sans"/>
              <a:ea typeface="Open Sans"/>
              <a:cs typeface="Open Sans"/>
              <a:sym typeface="Open Sans"/>
            </a:endParaRPr>
          </a:p>
        </p:txBody>
      </p:sp>
      <p:sp>
        <p:nvSpPr>
          <p:cNvPr id="82" name="Google Shape;82;p3"/>
          <p:cNvSpPr txBox="1">
            <a:spLocks noGrp="1"/>
          </p:cNvSpPr>
          <p:nvPr>
            <p:ph type="body" idx="1"/>
          </p:nvPr>
        </p:nvSpPr>
        <p:spPr>
          <a:xfrm>
            <a:off x="97375" y="820250"/>
            <a:ext cx="4124700" cy="250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600"/>
              </a:spcBef>
              <a:spcAft>
                <a:spcPts val="0"/>
              </a:spcAft>
              <a:buClr>
                <a:schemeClr val="dk1"/>
              </a:buClr>
              <a:buSzPts val="1100"/>
              <a:buFont typeface="Arial"/>
              <a:buNone/>
            </a:pPr>
            <a:r>
              <a:rPr lang="en-GB" sz="1450" b="1">
                <a:solidFill>
                  <a:srgbClr val="000000"/>
                </a:solidFill>
              </a:rPr>
              <a:t>Let’s get to know each other...</a:t>
            </a:r>
            <a:endParaRPr sz="1450">
              <a:solidFill>
                <a:srgbClr val="000000"/>
              </a:solidFill>
            </a:endParaRPr>
          </a:p>
          <a:p>
            <a:pPr marL="0" lvl="0" indent="0" algn="l" rtl="0">
              <a:lnSpc>
                <a:spcPct val="115000"/>
              </a:lnSpc>
              <a:spcBef>
                <a:spcPts val="1600"/>
              </a:spcBef>
              <a:spcAft>
                <a:spcPts val="0"/>
              </a:spcAft>
              <a:buSzPts val="1400"/>
              <a:buNone/>
            </a:pPr>
            <a:r>
              <a:rPr lang="en-GB" sz="1450">
                <a:solidFill>
                  <a:srgbClr val="000000"/>
                </a:solidFill>
              </a:rPr>
              <a:t>What is your name and where are you from? (please add in the chat box)</a:t>
            </a:r>
            <a:endParaRPr sz="1450">
              <a:solidFill>
                <a:srgbClr val="000000"/>
              </a:solidFill>
            </a:endParaRPr>
          </a:p>
          <a:p>
            <a:pPr marL="0" lvl="0" indent="0" algn="l" rtl="0">
              <a:lnSpc>
                <a:spcPct val="115000"/>
              </a:lnSpc>
              <a:spcBef>
                <a:spcPts val="1600"/>
              </a:spcBef>
              <a:spcAft>
                <a:spcPts val="0"/>
              </a:spcAft>
              <a:buSzPts val="1400"/>
              <a:buNone/>
            </a:pPr>
            <a:endParaRPr>
              <a:solidFill>
                <a:srgbClr val="000000"/>
              </a:solidFill>
            </a:endParaRPr>
          </a:p>
          <a:p>
            <a:pPr marL="0" lvl="0" indent="0" algn="l" rtl="0">
              <a:lnSpc>
                <a:spcPct val="115000"/>
              </a:lnSpc>
              <a:spcBef>
                <a:spcPts val="1600"/>
              </a:spcBef>
              <a:spcAft>
                <a:spcPts val="1600"/>
              </a:spcAft>
              <a:buSzPts val="1400"/>
              <a:buNone/>
            </a:pPr>
            <a:endParaRPr b="1"/>
          </a:p>
        </p:txBody>
      </p:sp>
      <p:sp>
        <p:nvSpPr>
          <p:cNvPr id="83" name="Google Shape;83;p3"/>
          <p:cNvSpPr txBox="1">
            <a:spLocks noGrp="1"/>
          </p:cNvSpPr>
          <p:nvPr>
            <p:ph type="body" idx="2"/>
          </p:nvPr>
        </p:nvSpPr>
        <p:spPr>
          <a:xfrm>
            <a:off x="4572000" y="596000"/>
            <a:ext cx="4503300" cy="45474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400"/>
              <a:buNone/>
            </a:pPr>
            <a:r>
              <a:rPr lang="en-GB" sz="1450" b="1" u="sng">
                <a:solidFill>
                  <a:srgbClr val="000000"/>
                </a:solidFill>
              </a:rPr>
              <a:t>Session Overview</a:t>
            </a:r>
            <a:endParaRPr sz="1450">
              <a:solidFill>
                <a:srgbClr val="000000"/>
              </a:solidFill>
            </a:endParaRPr>
          </a:p>
          <a:p>
            <a:pPr marL="457200" lvl="0" indent="-292100" algn="l" rtl="0">
              <a:lnSpc>
                <a:spcPct val="115000"/>
              </a:lnSpc>
              <a:spcBef>
                <a:spcPts val="1600"/>
              </a:spcBef>
              <a:spcAft>
                <a:spcPts val="0"/>
              </a:spcAft>
              <a:buClr>
                <a:srgbClr val="000000"/>
              </a:buClr>
              <a:buSzPts val="1000"/>
              <a:buChar char="●"/>
            </a:pPr>
            <a:r>
              <a:rPr lang="en-GB" sz="1000" b="1">
                <a:solidFill>
                  <a:srgbClr val="000000"/>
                </a:solidFill>
              </a:rPr>
              <a:t>Why dental care is important</a:t>
            </a:r>
            <a:r>
              <a:rPr lang="en-GB" sz="1000">
                <a:solidFill>
                  <a:srgbClr val="000000"/>
                </a:solidFill>
              </a:rPr>
              <a:t> - Ellie Durband, Dental care professional</a:t>
            </a:r>
            <a:endParaRPr sz="1000">
              <a:solidFill>
                <a:srgbClr val="000000"/>
              </a:solidFill>
            </a:endParaRPr>
          </a:p>
          <a:p>
            <a:pPr marL="457200" lvl="0" indent="-292100" algn="l" rtl="0">
              <a:lnSpc>
                <a:spcPct val="115000"/>
              </a:lnSpc>
              <a:spcBef>
                <a:spcPts val="1600"/>
              </a:spcBef>
              <a:spcAft>
                <a:spcPts val="0"/>
              </a:spcAft>
              <a:buClr>
                <a:srgbClr val="000000"/>
              </a:buClr>
              <a:buSzPts val="1000"/>
              <a:buChar char="●"/>
            </a:pPr>
            <a:r>
              <a:rPr lang="en-GB" sz="1000" b="1">
                <a:solidFill>
                  <a:srgbClr val="000000"/>
                </a:solidFill>
              </a:rPr>
              <a:t>How to access dental care in Rotherham</a:t>
            </a:r>
            <a:r>
              <a:rPr lang="en-GB" sz="1000">
                <a:solidFill>
                  <a:srgbClr val="000000"/>
                </a:solidFill>
              </a:rPr>
              <a:t> - Steve Thompson, Local Dental Committees Chair</a:t>
            </a:r>
            <a:endParaRPr sz="1000">
              <a:solidFill>
                <a:srgbClr val="000000"/>
              </a:solidFill>
            </a:endParaRPr>
          </a:p>
          <a:p>
            <a:pPr marL="457200" lvl="0" indent="-292100" algn="l" rtl="0">
              <a:lnSpc>
                <a:spcPct val="115000"/>
              </a:lnSpc>
              <a:spcBef>
                <a:spcPts val="1600"/>
              </a:spcBef>
              <a:spcAft>
                <a:spcPts val="0"/>
              </a:spcAft>
              <a:buClr>
                <a:srgbClr val="000000"/>
              </a:buClr>
              <a:buSzPts val="1000"/>
              <a:buChar char="●"/>
            </a:pPr>
            <a:r>
              <a:rPr lang="en-GB" sz="1000" b="1">
                <a:solidFill>
                  <a:srgbClr val="000000"/>
                </a:solidFill>
              </a:rPr>
              <a:t>Rotherham residents’ experience of access to dental care in the past 12 months</a:t>
            </a:r>
            <a:r>
              <a:rPr lang="en-GB" sz="1000">
                <a:solidFill>
                  <a:srgbClr val="000000"/>
                </a:solidFill>
              </a:rPr>
              <a:t> - Healthwatch Rotherham to present results of survey</a:t>
            </a:r>
            <a:endParaRPr sz="1000">
              <a:solidFill>
                <a:srgbClr val="000000"/>
              </a:solidFill>
            </a:endParaRPr>
          </a:p>
          <a:p>
            <a:pPr marL="457200" lvl="0" indent="-292100" algn="l" rtl="0">
              <a:spcBef>
                <a:spcPts val="1600"/>
              </a:spcBef>
              <a:spcAft>
                <a:spcPts val="0"/>
              </a:spcAft>
              <a:buClr>
                <a:srgbClr val="000000"/>
              </a:buClr>
              <a:buSzPts val="1000"/>
              <a:buChar char="●"/>
            </a:pPr>
            <a:r>
              <a:rPr lang="en-GB" sz="1000" b="1">
                <a:solidFill>
                  <a:srgbClr val="000000"/>
                </a:solidFill>
              </a:rPr>
              <a:t>Advice and support for those struggling to access dental care</a:t>
            </a:r>
            <a:r>
              <a:rPr lang="en-GB" sz="1000">
                <a:solidFill>
                  <a:srgbClr val="000000"/>
                </a:solidFill>
              </a:rPr>
              <a:t> Steve Thompson Local Dental Committees Chair</a:t>
            </a:r>
            <a:endParaRPr sz="1000">
              <a:solidFill>
                <a:srgbClr val="000000"/>
              </a:solidFill>
            </a:endParaRPr>
          </a:p>
          <a:p>
            <a:pPr marL="457200" lvl="0" indent="-292100" algn="l" rtl="0">
              <a:lnSpc>
                <a:spcPct val="115000"/>
              </a:lnSpc>
              <a:spcBef>
                <a:spcPts val="1600"/>
              </a:spcBef>
              <a:spcAft>
                <a:spcPts val="0"/>
              </a:spcAft>
              <a:buClr>
                <a:srgbClr val="000000"/>
              </a:buClr>
              <a:buSzPts val="1000"/>
              <a:buChar char="●"/>
            </a:pPr>
            <a:r>
              <a:rPr lang="en-GB" sz="1000" b="1">
                <a:solidFill>
                  <a:srgbClr val="000000"/>
                </a:solidFill>
              </a:rPr>
              <a:t>Planned improvements in dental care access</a:t>
            </a:r>
            <a:r>
              <a:rPr lang="en-GB" sz="1000">
                <a:solidFill>
                  <a:srgbClr val="000000"/>
                </a:solidFill>
              </a:rPr>
              <a:t> - Steve Thompson Local Dental Committees Chair, Rotherham</a:t>
            </a:r>
            <a:br>
              <a:rPr lang="en-GB" sz="1000">
                <a:solidFill>
                  <a:srgbClr val="000000"/>
                </a:solidFill>
              </a:rPr>
            </a:br>
            <a:r>
              <a:rPr lang="en-GB" sz="1000">
                <a:solidFill>
                  <a:srgbClr val="000000"/>
                </a:solidFill>
              </a:rPr>
              <a:t>&amp; quote from stakeholder update January 2022</a:t>
            </a:r>
            <a:endParaRPr sz="1000" b="1">
              <a:solidFill>
                <a:srgbClr val="000000"/>
              </a:solidFill>
            </a:endParaRPr>
          </a:p>
          <a:p>
            <a:pPr marL="457200" lvl="0" indent="-292100" algn="l" rtl="0">
              <a:lnSpc>
                <a:spcPct val="115000"/>
              </a:lnSpc>
              <a:spcBef>
                <a:spcPts val="1600"/>
              </a:spcBef>
              <a:spcAft>
                <a:spcPts val="0"/>
              </a:spcAft>
              <a:buClr>
                <a:srgbClr val="000000"/>
              </a:buClr>
              <a:buSzPts val="1000"/>
              <a:buChar char="●"/>
            </a:pPr>
            <a:r>
              <a:rPr lang="en-GB" sz="1000" b="1">
                <a:solidFill>
                  <a:srgbClr val="000000"/>
                </a:solidFill>
              </a:rPr>
              <a:t>Question &amp; Answer opportunity</a:t>
            </a:r>
            <a:endParaRPr sz="1000" b="1">
              <a:solidFill>
                <a:srgbClr val="000000"/>
              </a:solidFill>
            </a:endParaRPr>
          </a:p>
          <a:p>
            <a:pPr marL="457200" lvl="0" indent="0" algn="l" rtl="0">
              <a:lnSpc>
                <a:spcPct val="115000"/>
              </a:lnSpc>
              <a:spcBef>
                <a:spcPts val="0"/>
              </a:spcBef>
              <a:spcAft>
                <a:spcPts val="0"/>
              </a:spcAft>
              <a:buSzPts val="1400"/>
              <a:buNone/>
            </a:pPr>
            <a:endParaRPr sz="1000">
              <a:solidFill>
                <a:srgbClr val="000000"/>
              </a:solidFill>
            </a:endParaRPr>
          </a:p>
          <a:p>
            <a:pPr marL="457200" lvl="0" indent="-292100" algn="l" rtl="0">
              <a:lnSpc>
                <a:spcPct val="115000"/>
              </a:lnSpc>
              <a:spcBef>
                <a:spcPts val="0"/>
              </a:spcBef>
              <a:spcAft>
                <a:spcPts val="0"/>
              </a:spcAft>
              <a:buClr>
                <a:srgbClr val="000000"/>
              </a:buClr>
              <a:buSzPts val="1000"/>
              <a:buChar char="●"/>
            </a:pPr>
            <a:r>
              <a:rPr lang="en-GB" sz="1000" b="1">
                <a:solidFill>
                  <a:srgbClr val="000000"/>
                </a:solidFill>
              </a:rPr>
              <a:t>Any other Business and February Let’s Talk Event Details</a:t>
            </a:r>
            <a:endParaRPr sz="1000" b="1">
              <a:solidFill>
                <a:srgbClr val="000000"/>
              </a:solidFill>
            </a:endParaRPr>
          </a:p>
        </p:txBody>
      </p:sp>
      <p:pic>
        <p:nvPicPr>
          <p:cNvPr id="84" name="Google Shape;84;p3"/>
          <p:cNvPicPr preferRelativeResize="0"/>
          <p:nvPr/>
        </p:nvPicPr>
        <p:blipFill rotWithShape="1">
          <a:blip r:embed="rId3">
            <a:alphaModFix/>
          </a:blip>
          <a:srcRect/>
          <a:stretch/>
        </p:blipFill>
        <p:spPr>
          <a:xfrm>
            <a:off x="-5" y="4539370"/>
            <a:ext cx="2647951" cy="604125"/>
          </a:xfrm>
          <a:prstGeom prst="rect">
            <a:avLst/>
          </a:prstGeom>
          <a:noFill/>
          <a:ln>
            <a:noFill/>
          </a:ln>
        </p:spPr>
      </p:pic>
      <p:sp>
        <p:nvSpPr>
          <p:cNvPr id="85" name="Google Shape;8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pic>
        <p:nvPicPr>
          <p:cNvPr id="86" name="Google Shape;86;p3"/>
          <p:cNvPicPr preferRelativeResize="0"/>
          <p:nvPr/>
        </p:nvPicPr>
        <p:blipFill rotWithShape="1">
          <a:blip r:embed="rId4">
            <a:alphaModFix/>
          </a:blip>
          <a:srcRect/>
          <a:stretch/>
        </p:blipFill>
        <p:spPr>
          <a:xfrm>
            <a:off x="194423" y="1284645"/>
            <a:ext cx="3686826" cy="3686854"/>
          </a:xfrm>
          <a:prstGeom prst="rect">
            <a:avLst/>
          </a:prstGeom>
          <a:noFill/>
          <a:ln>
            <a:noFill/>
          </a:ln>
        </p:spPr>
      </p:pic>
      <p:pic>
        <p:nvPicPr>
          <p:cNvPr id="87" name="Google Shape;87;p3"/>
          <p:cNvPicPr preferRelativeResize="0"/>
          <p:nvPr/>
        </p:nvPicPr>
        <p:blipFill rotWithShape="1">
          <a:blip r:embed="rId5">
            <a:alphaModFix/>
          </a:blip>
          <a:srcRect/>
          <a:stretch/>
        </p:blipFill>
        <p:spPr>
          <a:xfrm>
            <a:off x="0" y="0"/>
            <a:ext cx="932250" cy="932250"/>
          </a:xfrm>
          <a:prstGeom prst="rect">
            <a:avLst/>
          </a:prstGeom>
          <a:noFill/>
          <a:ln>
            <a:noFill/>
          </a:ln>
        </p:spPr>
      </p:pic>
      <p:pic>
        <p:nvPicPr>
          <p:cNvPr id="88" name="Google Shape;88;p3"/>
          <p:cNvPicPr preferRelativeResize="0"/>
          <p:nvPr/>
        </p:nvPicPr>
        <p:blipFill rotWithShape="1">
          <a:blip r:embed="rId5">
            <a:alphaModFix/>
          </a:blip>
          <a:srcRect/>
          <a:stretch/>
        </p:blipFill>
        <p:spPr>
          <a:xfrm>
            <a:off x="8326050" y="0"/>
            <a:ext cx="866774"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0b32396688_0_28"/>
          <p:cNvSpPr txBox="1">
            <a:spLocks noGrp="1"/>
          </p:cNvSpPr>
          <p:nvPr>
            <p:ph type="title"/>
          </p:nvPr>
        </p:nvSpPr>
        <p:spPr>
          <a:xfrm>
            <a:off x="311700" y="295000"/>
            <a:ext cx="8571600" cy="1058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Why dental care is important:</a:t>
            </a:r>
            <a:endParaRPr/>
          </a:p>
          <a:p>
            <a:pPr marL="0" lvl="0" indent="0" algn="ctr" rtl="0">
              <a:spcBef>
                <a:spcPts val="0"/>
              </a:spcBef>
              <a:spcAft>
                <a:spcPts val="0"/>
              </a:spcAft>
              <a:buNone/>
            </a:pPr>
            <a:r>
              <a:rPr lang="en-GB"/>
              <a:t>Ellie Durband</a:t>
            </a:r>
            <a:endParaRPr/>
          </a:p>
        </p:txBody>
      </p:sp>
      <p:sp>
        <p:nvSpPr>
          <p:cNvPr id="94" name="Google Shape;94;g10b32396688_0_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4</a:t>
            </a:fld>
            <a:endParaRPr/>
          </a:p>
        </p:txBody>
      </p:sp>
      <p:pic>
        <p:nvPicPr>
          <p:cNvPr id="95" name="Google Shape;95;g10b32396688_0_28"/>
          <p:cNvPicPr preferRelativeResize="0"/>
          <p:nvPr/>
        </p:nvPicPr>
        <p:blipFill>
          <a:blip r:embed="rId3">
            <a:alphaModFix/>
          </a:blip>
          <a:stretch>
            <a:fillRect/>
          </a:stretch>
        </p:blipFill>
        <p:spPr>
          <a:xfrm>
            <a:off x="-75000" y="1353774"/>
            <a:ext cx="3264675" cy="3264675"/>
          </a:xfrm>
          <a:prstGeom prst="rect">
            <a:avLst/>
          </a:prstGeom>
          <a:noFill/>
          <a:ln>
            <a:noFill/>
          </a:ln>
        </p:spPr>
      </p:pic>
      <p:pic>
        <p:nvPicPr>
          <p:cNvPr id="96" name="Google Shape;96;g10b32396688_0_28"/>
          <p:cNvPicPr preferRelativeResize="0"/>
          <p:nvPr/>
        </p:nvPicPr>
        <p:blipFill>
          <a:blip r:embed="rId4">
            <a:alphaModFix/>
          </a:blip>
          <a:stretch>
            <a:fillRect/>
          </a:stretch>
        </p:blipFill>
        <p:spPr>
          <a:xfrm>
            <a:off x="5861450" y="1257275"/>
            <a:ext cx="3457674" cy="3457674"/>
          </a:xfrm>
          <a:prstGeom prst="rect">
            <a:avLst/>
          </a:prstGeom>
          <a:noFill/>
          <a:ln>
            <a:noFill/>
          </a:ln>
        </p:spPr>
      </p:pic>
      <p:pic>
        <p:nvPicPr>
          <p:cNvPr id="97" name="Google Shape;97;g10b32396688_0_28"/>
          <p:cNvPicPr preferRelativeResize="0"/>
          <p:nvPr/>
        </p:nvPicPr>
        <p:blipFill>
          <a:blip r:embed="rId5">
            <a:alphaModFix/>
          </a:blip>
          <a:stretch>
            <a:fillRect/>
          </a:stretch>
        </p:blipFill>
        <p:spPr>
          <a:xfrm>
            <a:off x="2786050" y="1316195"/>
            <a:ext cx="3457674" cy="3452281"/>
          </a:xfrm>
          <a:prstGeom prst="rect">
            <a:avLst/>
          </a:prstGeom>
          <a:noFill/>
          <a:ln>
            <a:noFill/>
          </a:ln>
        </p:spPr>
      </p:pic>
      <p:pic>
        <p:nvPicPr>
          <p:cNvPr id="98" name="Google Shape;98;g10b32396688_0_28"/>
          <p:cNvPicPr preferRelativeResize="0"/>
          <p:nvPr/>
        </p:nvPicPr>
        <p:blipFill rotWithShape="1">
          <a:blip r:embed="rId6">
            <a:alphaModFix/>
          </a:blip>
          <a:srcRect/>
          <a:stretch/>
        </p:blipFill>
        <p:spPr>
          <a:xfrm>
            <a:off x="6496045" y="4409820"/>
            <a:ext cx="2647951" cy="604125"/>
          </a:xfrm>
          <a:prstGeom prst="rect">
            <a:avLst/>
          </a:prstGeom>
          <a:noFill/>
          <a:ln>
            <a:noFill/>
          </a:ln>
        </p:spPr>
      </p:pic>
      <p:pic>
        <p:nvPicPr>
          <p:cNvPr id="99" name="Google Shape;99;g10b32396688_0_28"/>
          <p:cNvPicPr preferRelativeResize="0"/>
          <p:nvPr/>
        </p:nvPicPr>
        <p:blipFill rotWithShape="1">
          <a:blip r:embed="rId7">
            <a:alphaModFix/>
          </a:blip>
          <a:srcRect/>
          <a:stretch/>
        </p:blipFill>
        <p:spPr>
          <a:xfrm>
            <a:off x="0" y="0"/>
            <a:ext cx="932250" cy="932250"/>
          </a:xfrm>
          <a:prstGeom prst="rect">
            <a:avLst/>
          </a:prstGeom>
          <a:noFill/>
          <a:ln>
            <a:noFill/>
          </a:ln>
        </p:spPr>
      </p:pic>
      <p:pic>
        <p:nvPicPr>
          <p:cNvPr id="100" name="Google Shape;100;g10b32396688_0_28"/>
          <p:cNvPicPr preferRelativeResize="0"/>
          <p:nvPr/>
        </p:nvPicPr>
        <p:blipFill rotWithShape="1">
          <a:blip r:embed="rId7">
            <a:alphaModFix/>
          </a:blip>
          <a:srcRect/>
          <a:stretch/>
        </p:blipFill>
        <p:spPr>
          <a:xfrm>
            <a:off x="8211750" y="0"/>
            <a:ext cx="932250" cy="93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0b32396688_0_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Difficulties in Accessing Dental Care:</a:t>
            </a:r>
            <a:endParaRPr/>
          </a:p>
        </p:txBody>
      </p:sp>
      <p:sp>
        <p:nvSpPr>
          <p:cNvPr id="106" name="Google Shape;106;g10b32396688_0_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We decided to run an online survey looking at dental access in Rotherham. We got a fantastic 279 responses, and here are some of the key statistics from the report. The final report will be published and available to read at the end of January.</a:t>
            </a:r>
            <a:endParaRPr/>
          </a:p>
          <a:p>
            <a:pPr marL="0" lvl="0" indent="0" algn="l" rtl="0">
              <a:spcBef>
                <a:spcPts val="0"/>
              </a:spcBef>
              <a:spcAft>
                <a:spcPts val="0"/>
              </a:spcAft>
              <a:buNone/>
            </a:pPr>
            <a:r>
              <a:rPr lang="en-GB" b="1"/>
              <a:t>70.3% </a:t>
            </a:r>
            <a:r>
              <a:rPr lang="en-GB"/>
              <a:t>of participants are currently registered with an NHS dentist in Rotherham. </a:t>
            </a:r>
            <a:r>
              <a:rPr lang="en-GB" b="1"/>
              <a:t>88%</a:t>
            </a:r>
            <a:r>
              <a:rPr lang="en-GB"/>
              <a:t> of these have tried to book an appointment with their dentist in the last 12 months, with </a:t>
            </a:r>
            <a:r>
              <a:rPr lang="en-GB" b="1"/>
              <a:t>83.3%</a:t>
            </a:r>
            <a:r>
              <a:rPr lang="en-GB"/>
              <a:t> being successful.</a:t>
            </a:r>
            <a:endParaRPr/>
          </a:p>
          <a:p>
            <a:pPr marL="0" lvl="0" indent="0" algn="l" rtl="0">
              <a:spcBef>
                <a:spcPts val="0"/>
              </a:spcBef>
              <a:spcAft>
                <a:spcPts val="0"/>
              </a:spcAft>
              <a:buNone/>
            </a:pPr>
            <a:r>
              <a:rPr lang="en-GB" b="1"/>
              <a:t>66.4%</a:t>
            </a:r>
            <a:r>
              <a:rPr lang="en-GB"/>
              <a:t> of unregistered patients have attempted to register with an NHS dentist in Rotherham. Only </a:t>
            </a:r>
            <a:r>
              <a:rPr lang="en-GB" b="1"/>
              <a:t>22.8%</a:t>
            </a:r>
            <a:r>
              <a:rPr lang="en-GB"/>
              <a:t> of these were successful, meaning </a:t>
            </a:r>
            <a:r>
              <a:rPr lang="en-GB" b="1"/>
              <a:t>77.2%</a:t>
            </a:r>
            <a:r>
              <a:rPr lang="en-GB"/>
              <a:t> of patients have been left without a dentist, and therefore with no appointment.</a:t>
            </a:r>
            <a:endParaRPr/>
          </a:p>
        </p:txBody>
      </p:sp>
      <p:sp>
        <p:nvSpPr>
          <p:cNvPr id="107" name="Google Shape;107;g10b32396688_0_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5</a:t>
            </a:fld>
            <a:endParaRPr/>
          </a:p>
        </p:txBody>
      </p:sp>
      <p:pic>
        <p:nvPicPr>
          <p:cNvPr id="108" name="Google Shape;108;g10b32396688_0_0"/>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09" name="Google Shape;109;g10b32396688_0_0"/>
          <p:cNvPicPr preferRelativeResize="0"/>
          <p:nvPr/>
        </p:nvPicPr>
        <p:blipFill rotWithShape="1">
          <a:blip r:embed="rId3">
            <a:alphaModFix/>
          </a:blip>
          <a:srcRect/>
          <a:stretch/>
        </p:blipFill>
        <p:spPr>
          <a:xfrm>
            <a:off x="7979576" y="7701"/>
            <a:ext cx="1164426" cy="1164426"/>
          </a:xfrm>
          <a:prstGeom prst="rect">
            <a:avLst/>
          </a:prstGeom>
          <a:noFill/>
          <a:ln>
            <a:noFill/>
          </a:ln>
        </p:spPr>
      </p:pic>
      <p:pic>
        <p:nvPicPr>
          <p:cNvPr id="110" name="Google Shape;110;g10b32396688_0_0"/>
          <p:cNvPicPr preferRelativeResize="0"/>
          <p:nvPr/>
        </p:nvPicPr>
        <p:blipFill rotWithShape="1">
          <a:blip r:embed="rId4">
            <a:alphaModFix/>
          </a:blip>
          <a:srcRect/>
          <a:stretch/>
        </p:blipFill>
        <p:spPr>
          <a:xfrm>
            <a:off x="6804424" y="4480174"/>
            <a:ext cx="2339575" cy="533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10b32396688_0_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Difficulties in Accessing Dental Care</a:t>
            </a:r>
            <a:endParaRPr/>
          </a:p>
        </p:txBody>
      </p:sp>
      <p:sp>
        <p:nvSpPr>
          <p:cNvPr id="116" name="Google Shape;116;g10b32396688_0_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b="1"/>
          </a:p>
          <a:p>
            <a:pPr marL="0" lvl="0" indent="0" algn="l" rtl="0">
              <a:spcBef>
                <a:spcPts val="0"/>
              </a:spcBef>
              <a:spcAft>
                <a:spcPts val="0"/>
              </a:spcAft>
              <a:buNone/>
            </a:pPr>
            <a:r>
              <a:rPr lang="en-GB" b="1"/>
              <a:t>40.8%</a:t>
            </a:r>
            <a:r>
              <a:rPr lang="en-GB"/>
              <a:t> of respondents were very satisfied with being able to obtain a dentist appointment.</a:t>
            </a:r>
            <a:endParaRPr/>
          </a:p>
          <a:p>
            <a:pPr marL="0" lvl="0" indent="0" algn="l" rtl="0">
              <a:spcBef>
                <a:spcPts val="0"/>
              </a:spcBef>
              <a:spcAft>
                <a:spcPts val="0"/>
              </a:spcAft>
              <a:buNone/>
            </a:pPr>
            <a:r>
              <a:rPr lang="en-GB" b="1"/>
              <a:t>23.9%</a:t>
            </a:r>
            <a:r>
              <a:rPr lang="en-GB"/>
              <a:t> of respondents were very unsatisfied</a:t>
            </a:r>
            <a:endParaRPr/>
          </a:p>
          <a:p>
            <a:pPr marL="0" lvl="0" indent="0" algn="l" rtl="0">
              <a:spcBef>
                <a:spcPts val="0"/>
              </a:spcBef>
              <a:spcAft>
                <a:spcPts val="0"/>
              </a:spcAft>
              <a:buNone/>
            </a:pPr>
            <a:r>
              <a:rPr lang="en-GB" b="1"/>
              <a:t>13.4% </a:t>
            </a:r>
            <a:r>
              <a:rPr lang="en-GB"/>
              <a:t>of respondents were neither satisfied nor dissatisfied</a:t>
            </a:r>
            <a:endParaRPr/>
          </a:p>
          <a:p>
            <a:pPr marL="0" lvl="0" indent="0" algn="l" rtl="0">
              <a:spcBef>
                <a:spcPts val="0"/>
              </a:spcBef>
              <a:spcAft>
                <a:spcPts val="0"/>
              </a:spcAft>
              <a:buNone/>
            </a:pPr>
            <a:r>
              <a:rPr lang="en-GB" b="1"/>
              <a:t>11.9%</a:t>
            </a:r>
            <a:r>
              <a:rPr lang="en-GB"/>
              <a:t> of respondents were slightly satisfied</a:t>
            </a:r>
            <a:endParaRPr/>
          </a:p>
          <a:p>
            <a:pPr marL="0" lvl="0" indent="0" algn="l" rtl="0">
              <a:spcBef>
                <a:spcPts val="0"/>
              </a:spcBef>
              <a:spcAft>
                <a:spcPts val="0"/>
              </a:spcAft>
              <a:buNone/>
            </a:pPr>
            <a:r>
              <a:rPr lang="en-GB" b="1"/>
              <a:t>9%</a:t>
            </a:r>
            <a:r>
              <a:rPr lang="en-GB"/>
              <a:t> of respondents were slightly unsatisfied </a:t>
            </a:r>
            <a:endParaRPr/>
          </a:p>
          <a:p>
            <a:pPr marL="0" lvl="0" indent="0" algn="l" rtl="0">
              <a:spcBef>
                <a:spcPts val="0"/>
              </a:spcBef>
              <a:spcAft>
                <a:spcPts val="0"/>
              </a:spcAft>
              <a:buNone/>
            </a:pPr>
            <a:endParaRPr/>
          </a:p>
        </p:txBody>
      </p:sp>
      <p:sp>
        <p:nvSpPr>
          <p:cNvPr id="117" name="Google Shape;117;g10b32396688_0_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6</a:t>
            </a:fld>
            <a:endParaRPr/>
          </a:p>
        </p:txBody>
      </p:sp>
      <p:pic>
        <p:nvPicPr>
          <p:cNvPr id="118" name="Google Shape;118;g10b32396688_0_6"/>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19" name="Google Shape;119;g10b32396688_0_6"/>
          <p:cNvPicPr preferRelativeResize="0"/>
          <p:nvPr/>
        </p:nvPicPr>
        <p:blipFill rotWithShape="1">
          <a:blip r:embed="rId3">
            <a:alphaModFix/>
          </a:blip>
          <a:srcRect/>
          <a:stretch/>
        </p:blipFill>
        <p:spPr>
          <a:xfrm>
            <a:off x="7979576" y="7701"/>
            <a:ext cx="1164426" cy="1164426"/>
          </a:xfrm>
          <a:prstGeom prst="rect">
            <a:avLst/>
          </a:prstGeom>
          <a:noFill/>
          <a:ln>
            <a:noFill/>
          </a:ln>
        </p:spPr>
      </p:pic>
      <p:pic>
        <p:nvPicPr>
          <p:cNvPr id="120" name="Google Shape;120;g10b32396688_0_6"/>
          <p:cNvPicPr preferRelativeResize="0"/>
          <p:nvPr/>
        </p:nvPicPr>
        <p:blipFill rotWithShape="1">
          <a:blip r:embed="rId4">
            <a:alphaModFix/>
          </a:blip>
          <a:srcRect/>
          <a:stretch/>
        </p:blipFill>
        <p:spPr>
          <a:xfrm>
            <a:off x="6496045" y="4409820"/>
            <a:ext cx="2647951" cy="604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0b32396688_0_19"/>
          <p:cNvSpPr txBox="1">
            <a:spLocks noGrp="1"/>
          </p:cNvSpPr>
          <p:nvPr>
            <p:ph type="title"/>
          </p:nvPr>
        </p:nvSpPr>
        <p:spPr>
          <a:xfrm>
            <a:off x="500550" y="37677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Difficulties in Accessing Dental Care</a:t>
            </a:r>
            <a:endParaRPr/>
          </a:p>
        </p:txBody>
      </p:sp>
      <p:sp>
        <p:nvSpPr>
          <p:cNvPr id="126" name="Google Shape;126;g10b32396688_0_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85000"/>
          </a:bodyPr>
          <a:lstStyle/>
          <a:p>
            <a:pPr marL="0" lvl="0" indent="0" algn="l" rtl="0">
              <a:spcBef>
                <a:spcPts val="0"/>
              </a:spcBef>
              <a:spcAft>
                <a:spcPts val="0"/>
              </a:spcAft>
              <a:buNone/>
            </a:pPr>
            <a:r>
              <a:rPr lang="en-GB" sz="1491">
                <a:solidFill>
                  <a:srgbClr val="222222"/>
                </a:solidFill>
              </a:rPr>
              <a:t>We decided to contact each dental practice in Rotherham listed on the </a:t>
            </a:r>
            <a:r>
              <a:rPr lang="en-GB" sz="1491" b="1">
                <a:solidFill>
                  <a:srgbClr val="222222"/>
                </a:solidFill>
              </a:rPr>
              <a:t>NHS ‘Find a Dentist’</a:t>
            </a:r>
            <a:r>
              <a:rPr lang="en-GB" sz="1491">
                <a:solidFill>
                  <a:srgbClr val="222222"/>
                </a:solidFill>
              </a:rPr>
              <a:t> webpage. We made a note of which dentist was taking on new patients, and compared this to what was stated on the website. The results were:</a:t>
            </a:r>
            <a:r>
              <a:rPr lang="en-GB" sz="1491"/>
              <a:t> </a:t>
            </a:r>
            <a:endParaRPr sz="1491"/>
          </a:p>
          <a:p>
            <a:pPr marL="0" lvl="0" indent="0" algn="l" rtl="0">
              <a:spcBef>
                <a:spcPts val="1200"/>
              </a:spcBef>
              <a:spcAft>
                <a:spcPts val="0"/>
              </a:spcAft>
              <a:buNone/>
            </a:pPr>
            <a:r>
              <a:rPr lang="en-GB" sz="1308">
                <a:solidFill>
                  <a:srgbClr val="DB3B8E"/>
                </a:solidFill>
                <a:latin typeface="Arial"/>
                <a:ea typeface="Arial"/>
                <a:cs typeface="Arial"/>
                <a:sym typeface="Arial"/>
              </a:rPr>
              <a:t>18</a:t>
            </a:r>
            <a:r>
              <a:rPr lang="en-GB" sz="1308">
                <a:solidFill>
                  <a:srgbClr val="000000"/>
                </a:solidFill>
                <a:latin typeface="Arial"/>
                <a:ea typeface="Arial"/>
                <a:cs typeface="Arial"/>
                <a:sym typeface="Arial"/>
              </a:rPr>
              <a:t> dental practices in Rotherham were contacted in total.</a:t>
            </a:r>
            <a:endParaRPr sz="1308">
              <a:solidFill>
                <a:srgbClr val="000000"/>
              </a:solidFill>
              <a:latin typeface="Arial"/>
              <a:ea typeface="Arial"/>
              <a:cs typeface="Arial"/>
              <a:sym typeface="Arial"/>
            </a:endParaRPr>
          </a:p>
          <a:p>
            <a:pPr marL="0" lvl="0" indent="0" algn="l" rtl="0">
              <a:spcBef>
                <a:spcPts val="1200"/>
              </a:spcBef>
              <a:spcAft>
                <a:spcPts val="0"/>
              </a:spcAft>
              <a:buNone/>
            </a:pPr>
            <a:r>
              <a:rPr lang="en-GB" sz="1308">
                <a:solidFill>
                  <a:srgbClr val="DB3B8E"/>
                </a:solidFill>
                <a:latin typeface="Arial"/>
                <a:ea typeface="Arial"/>
                <a:cs typeface="Arial"/>
                <a:sym typeface="Arial"/>
              </a:rPr>
              <a:t>8</a:t>
            </a:r>
            <a:r>
              <a:rPr lang="en-GB" sz="1308">
                <a:solidFill>
                  <a:srgbClr val="000000"/>
                </a:solidFill>
                <a:latin typeface="Arial"/>
                <a:ea typeface="Arial"/>
                <a:cs typeface="Arial"/>
                <a:sym typeface="Arial"/>
              </a:rPr>
              <a:t> dental practices in Rotherham were advertised as accepting both adult and children NHS patients on the NHS ‘Find a Dentist’ tool.</a:t>
            </a:r>
            <a:endParaRPr sz="1308">
              <a:solidFill>
                <a:srgbClr val="000000"/>
              </a:solidFill>
              <a:latin typeface="Arial"/>
              <a:ea typeface="Arial"/>
              <a:cs typeface="Arial"/>
              <a:sym typeface="Arial"/>
            </a:endParaRPr>
          </a:p>
          <a:p>
            <a:pPr marL="0" lvl="0" indent="0" algn="l" rtl="0">
              <a:spcBef>
                <a:spcPts val="1200"/>
              </a:spcBef>
              <a:spcAft>
                <a:spcPts val="0"/>
              </a:spcAft>
              <a:buNone/>
            </a:pPr>
            <a:r>
              <a:rPr lang="en-GB" sz="1308">
                <a:solidFill>
                  <a:srgbClr val="000000"/>
                </a:solidFill>
                <a:latin typeface="Arial"/>
                <a:ea typeface="Arial"/>
                <a:cs typeface="Arial"/>
                <a:sym typeface="Arial"/>
              </a:rPr>
              <a:t>Out of these </a:t>
            </a:r>
            <a:r>
              <a:rPr lang="en-GB" sz="1308">
                <a:solidFill>
                  <a:srgbClr val="DB3B8E"/>
                </a:solidFill>
                <a:latin typeface="Arial"/>
                <a:ea typeface="Arial"/>
                <a:cs typeface="Arial"/>
                <a:sym typeface="Arial"/>
              </a:rPr>
              <a:t>8</a:t>
            </a:r>
            <a:r>
              <a:rPr lang="en-GB" sz="1308">
                <a:solidFill>
                  <a:srgbClr val="000000"/>
                </a:solidFill>
                <a:latin typeface="Arial"/>
                <a:ea typeface="Arial"/>
                <a:cs typeface="Arial"/>
                <a:sym typeface="Arial"/>
              </a:rPr>
              <a:t> practices, </a:t>
            </a:r>
            <a:r>
              <a:rPr lang="en-GB" sz="1308">
                <a:solidFill>
                  <a:srgbClr val="DB3B8E"/>
                </a:solidFill>
                <a:latin typeface="Arial"/>
                <a:ea typeface="Arial"/>
                <a:cs typeface="Arial"/>
                <a:sym typeface="Arial"/>
              </a:rPr>
              <a:t>7</a:t>
            </a:r>
            <a:r>
              <a:rPr lang="en-GB" sz="1308">
                <a:solidFill>
                  <a:srgbClr val="000000"/>
                </a:solidFill>
                <a:latin typeface="Arial"/>
                <a:ea typeface="Arial"/>
                <a:cs typeface="Arial"/>
                <a:sym typeface="Arial"/>
              </a:rPr>
              <a:t> of these confirmed they were in fact not accepting new patients when we telephoned.</a:t>
            </a:r>
            <a:endParaRPr sz="1308">
              <a:solidFill>
                <a:srgbClr val="000000"/>
              </a:solidFill>
              <a:latin typeface="Arial"/>
              <a:ea typeface="Arial"/>
              <a:cs typeface="Arial"/>
              <a:sym typeface="Arial"/>
            </a:endParaRPr>
          </a:p>
          <a:p>
            <a:pPr marL="0" lvl="0" indent="0" algn="l" rtl="0">
              <a:spcBef>
                <a:spcPts val="1200"/>
              </a:spcBef>
              <a:spcAft>
                <a:spcPts val="0"/>
              </a:spcAft>
              <a:buNone/>
            </a:pPr>
            <a:r>
              <a:rPr lang="en-GB" sz="1308">
                <a:solidFill>
                  <a:srgbClr val="000000"/>
                </a:solidFill>
                <a:latin typeface="Arial"/>
                <a:ea typeface="Arial"/>
                <a:cs typeface="Arial"/>
                <a:sym typeface="Arial"/>
              </a:rPr>
              <a:t>Only </a:t>
            </a:r>
            <a:r>
              <a:rPr lang="en-GB" sz="1308">
                <a:solidFill>
                  <a:srgbClr val="DB3B8E"/>
                </a:solidFill>
                <a:latin typeface="Arial"/>
                <a:ea typeface="Arial"/>
                <a:cs typeface="Arial"/>
                <a:sym typeface="Arial"/>
              </a:rPr>
              <a:t>one</a:t>
            </a:r>
            <a:r>
              <a:rPr lang="en-GB" sz="1308">
                <a:solidFill>
                  <a:srgbClr val="000000"/>
                </a:solidFill>
                <a:latin typeface="Arial"/>
                <a:ea typeface="Arial"/>
                <a:cs typeface="Arial"/>
                <a:sym typeface="Arial"/>
              </a:rPr>
              <a:t> practice’s information was correctly listed on the website as accepting new patients, with a waiting list of two months.</a:t>
            </a:r>
            <a:endParaRPr sz="1308">
              <a:solidFill>
                <a:srgbClr val="000000"/>
              </a:solidFill>
              <a:latin typeface="Arial"/>
              <a:ea typeface="Arial"/>
              <a:cs typeface="Arial"/>
              <a:sym typeface="Arial"/>
            </a:endParaRPr>
          </a:p>
          <a:p>
            <a:pPr marL="0" lvl="0" indent="0" algn="l" rtl="0">
              <a:spcBef>
                <a:spcPts val="1200"/>
              </a:spcBef>
              <a:spcAft>
                <a:spcPts val="0"/>
              </a:spcAft>
              <a:buNone/>
            </a:pPr>
            <a:r>
              <a:rPr lang="en-GB" sz="1308">
                <a:solidFill>
                  <a:srgbClr val="000000"/>
                </a:solidFill>
                <a:latin typeface="Arial"/>
                <a:ea typeface="Arial"/>
                <a:cs typeface="Arial"/>
                <a:sym typeface="Arial"/>
              </a:rPr>
              <a:t>In total, </a:t>
            </a:r>
            <a:r>
              <a:rPr lang="en-GB" sz="1308">
                <a:solidFill>
                  <a:srgbClr val="DB3B8E"/>
                </a:solidFill>
                <a:latin typeface="Arial"/>
                <a:ea typeface="Arial"/>
                <a:cs typeface="Arial"/>
                <a:sym typeface="Arial"/>
              </a:rPr>
              <a:t>16 </a:t>
            </a:r>
            <a:r>
              <a:rPr lang="en-GB" sz="1308">
                <a:solidFill>
                  <a:srgbClr val="000000"/>
                </a:solidFill>
                <a:latin typeface="Arial"/>
                <a:ea typeface="Arial"/>
                <a:cs typeface="Arial"/>
                <a:sym typeface="Arial"/>
              </a:rPr>
              <a:t>of the dental practices contacted were not accepting new NHS patients. Many did not even have a waiting list as demand was already too high with existing patients. Waiting list length varied from 5 months up to 2 ½ years. </a:t>
            </a:r>
            <a:endParaRPr sz="1308">
              <a:solidFill>
                <a:srgbClr val="000000"/>
              </a:solidFill>
              <a:latin typeface="Arial"/>
              <a:ea typeface="Arial"/>
              <a:cs typeface="Arial"/>
              <a:sym typeface="Arial"/>
            </a:endParaRPr>
          </a:p>
          <a:p>
            <a:pPr marL="0" lvl="0" indent="0" algn="l" rtl="0">
              <a:spcBef>
                <a:spcPts val="1200"/>
              </a:spcBef>
              <a:spcAft>
                <a:spcPts val="0"/>
              </a:spcAft>
              <a:buNone/>
            </a:pPr>
            <a:endParaRPr/>
          </a:p>
        </p:txBody>
      </p:sp>
      <p:sp>
        <p:nvSpPr>
          <p:cNvPr id="127" name="Google Shape;127;g10b32396688_0_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7</a:t>
            </a:fld>
            <a:endParaRPr/>
          </a:p>
        </p:txBody>
      </p:sp>
      <p:pic>
        <p:nvPicPr>
          <p:cNvPr id="128" name="Google Shape;128;g10b32396688_0_19"/>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29" name="Google Shape;129;g10b32396688_0_19"/>
          <p:cNvPicPr preferRelativeResize="0"/>
          <p:nvPr/>
        </p:nvPicPr>
        <p:blipFill rotWithShape="1">
          <a:blip r:embed="rId3">
            <a:alphaModFix/>
          </a:blip>
          <a:srcRect/>
          <a:stretch/>
        </p:blipFill>
        <p:spPr>
          <a:xfrm>
            <a:off x="7979576" y="7701"/>
            <a:ext cx="1164426" cy="1164426"/>
          </a:xfrm>
          <a:prstGeom prst="rect">
            <a:avLst/>
          </a:prstGeom>
          <a:noFill/>
          <a:ln>
            <a:noFill/>
          </a:ln>
        </p:spPr>
      </p:pic>
      <p:pic>
        <p:nvPicPr>
          <p:cNvPr id="130" name="Google Shape;130;g10b32396688_0_19"/>
          <p:cNvPicPr preferRelativeResize="0"/>
          <p:nvPr/>
        </p:nvPicPr>
        <p:blipFill rotWithShape="1">
          <a:blip r:embed="rId4">
            <a:alphaModFix/>
          </a:blip>
          <a:srcRect/>
          <a:stretch/>
        </p:blipFill>
        <p:spPr>
          <a:xfrm>
            <a:off x="6496045" y="4409820"/>
            <a:ext cx="2647951" cy="604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0b32396688_0_35"/>
          <p:cNvSpPr txBox="1">
            <a:spLocks noGrp="1"/>
          </p:cNvSpPr>
          <p:nvPr>
            <p:ph type="title"/>
          </p:nvPr>
        </p:nvSpPr>
        <p:spPr>
          <a:xfrm>
            <a:off x="311700" y="445025"/>
            <a:ext cx="8520600" cy="990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GB"/>
              <a:t>How to access dental care in Rotherham:</a:t>
            </a:r>
            <a:endParaRPr/>
          </a:p>
          <a:p>
            <a:pPr marL="0" lvl="0" indent="0" algn="ctr" rtl="0">
              <a:spcBef>
                <a:spcPts val="0"/>
              </a:spcBef>
              <a:spcAft>
                <a:spcPts val="0"/>
              </a:spcAft>
              <a:buNone/>
            </a:pPr>
            <a:r>
              <a:rPr lang="en-GB"/>
              <a:t>Steve Thompson</a:t>
            </a:r>
            <a:endParaRPr/>
          </a:p>
        </p:txBody>
      </p:sp>
      <p:sp>
        <p:nvSpPr>
          <p:cNvPr id="136" name="Google Shape;136;g10b32396688_0_35"/>
          <p:cNvSpPr txBox="1">
            <a:spLocks noGrp="1"/>
          </p:cNvSpPr>
          <p:nvPr>
            <p:ph type="body" idx="1"/>
          </p:nvPr>
        </p:nvSpPr>
        <p:spPr>
          <a:xfrm>
            <a:off x="311700" y="1435925"/>
            <a:ext cx="8520600" cy="313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600" b="1">
              <a:solidFill>
                <a:srgbClr val="0B5394"/>
              </a:solidFill>
              <a:highlight>
                <a:srgbClr val="FFFF00"/>
              </a:highlight>
            </a:endParaRPr>
          </a:p>
          <a:p>
            <a:pPr marL="0" lvl="0" indent="0" algn="ctr" rtl="0">
              <a:spcBef>
                <a:spcPts val="0"/>
              </a:spcBef>
              <a:spcAft>
                <a:spcPts val="0"/>
              </a:spcAft>
              <a:buNone/>
            </a:pPr>
            <a:endParaRPr sz="1600">
              <a:solidFill>
                <a:srgbClr val="0B5394"/>
              </a:solidFill>
              <a:highlight>
                <a:schemeClr val="lt1"/>
              </a:highlight>
            </a:endParaRPr>
          </a:p>
          <a:p>
            <a:pPr marL="0" lvl="0" indent="0" algn="l" rtl="0">
              <a:spcBef>
                <a:spcPts val="0"/>
              </a:spcBef>
              <a:spcAft>
                <a:spcPts val="0"/>
              </a:spcAft>
              <a:buNone/>
            </a:pPr>
            <a:endParaRPr/>
          </a:p>
        </p:txBody>
      </p:sp>
      <p:sp>
        <p:nvSpPr>
          <p:cNvPr id="137" name="Google Shape;137;g10b32396688_0_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GB"/>
              <a:t>8</a:t>
            </a:fld>
            <a:endParaRPr/>
          </a:p>
        </p:txBody>
      </p:sp>
      <p:pic>
        <p:nvPicPr>
          <p:cNvPr id="138" name="Google Shape;138;g10b32396688_0_35"/>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39" name="Google Shape;139;g10b32396688_0_35"/>
          <p:cNvPicPr preferRelativeResize="0"/>
          <p:nvPr/>
        </p:nvPicPr>
        <p:blipFill rotWithShape="1">
          <a:blip r:embed="rId3">
            <a:alphaModFix/>
          </a:blip>
          <a:srcRect/>
          <a:stretch/>
        </p:blipFill>
        <p:spPr>
          <a:xfrm>
            <a:off x="7979576" y="7701"/>
            <a:ext cx="1164426" cy="1164426"/>
          </a:xfrm>
          <a:prstGeom prst="rect">
            <a:avLst/>
          </a:prstGeom>
          <a:noFill/>
          <a:ln>
            <a:noFill/>
          </a:ln>
        </p:spPr>
      </p:pic>
      <p:pic>
        <p:nvPicPr>
          <p:cNvPr id="140" name="Google Shape;140;g10b32396688_0_35"/>
          <p:cNvPicPr preferRelativeResize="0"/>
          <p:nvPr/>
        </p:nvPicPr>
        <p:blipFill rotWithShape="1">
          <a:blip r:embed="rId4">
            <a:alphaModFix/>
          </a:blip>
          <a:srcRect/>
          <a:stretch/>
        </p:blipFill>
        <p:spPr>
          <a:xfrm>
            <a:off x="6496045" y="4409820"/>
            <a:ext cx="2647951" cy="604125"/>
          </a:xfrm>
          <a:prstGeom prst="rect">
            <a:avLst/>
          </a:prstGeom>
          <a:noFill/>
          <a:ln>
            <a:noFill/>
          </a:ln>
        </p:spPr>
      </p:pic>
      <p:pic>
        <p:nvPicPr>
          <p:cNvPr id="141" name="Google Shape;141;g10b32396688_0_35"/>
          <p:cNvPicPr preferRelativeResize="0"/>
          <p:nvPr/>
        </p:nvPicPr>
        <p:blipFill>
          <a:blip r:embed="rId5">
            <a:alphaModFix/>
          </a:blip>
          <a:stretch>
            <a:fillRect/>
          </a:stretch>
        </p:blipFill>
        <p:spPr>
          <a:xfrm>
            <a:off x="1371575" y="1519325"/>
            <a:ext cx="4877998" cy="3265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8"/>
          <p:cNvSpPr txBox="1">
            <a:spLocks noGrp="1"/>
          </p:cNvSpPr>
          <p:nvPr>
            <p:ph type="body" idx="1"/>
          </p:nvPr>
        </p:nvSpPr>
        <p:spPr>
          <a:xfrm>
            <a:off x="-1751600" y="1932875"/>
            <a:ext cx="1834200" cy="19221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SzPts val="1800"/>
              <a:buNone/>
            </a:pPr>
            <a:endParaRPr sz="4200" b="1">
              <a:solidFill>
                <a:srgbClr val="222222"/>
              </a:solidFill>
            </a:endParaRPr>
          </a:p>
          <a:p>
            <a:pPr marL="0" lvl="0" indent="0" algn="just" rtl="0">
              <a:lnSpc>
                <a:spcPct val="100000"/>
              </a:lnSpc>
              <a:spcBef>
                <a:spcPts val="0"/>
              </a:spcBef>
              <a:spcAft>
                <a:spcPts val="0"/>
              </a:spcAft>
              <a:buNone/>
            </a:pPr>
            <a:endParaRPr sz="4200" b="1">
              <a:solidFill>
                <a:srgbClr val="222222"/>
              </a:solidFill>
            </a:endParaRPr>
          </a:p>
          <a:p>
            <a:pPr marL="0" lvl="0" indent="0" algn="ctr" rtl="0">
              <a:lnSpc>
                <a:spcPct val="115000"/>
              </a:lnSpc>
              <a:spcBef>
                <a:spcPts val="1200"/>
              </a:spcBef>
              <a:spcAft>
                <a:spcPts val="0"/>
              </a:spcAft>
              <a:buSzPts val="1800"/>
              <a:buNone/>
            </a:pPr>
            <a:endParaRPr sz="2600" b="1">
              <a:solidFill>
                <a:srgbClr val="222222"/>
              </a:solidFill>
            </a:endParaRPr>
          </a:p>
        </p:txBody>
      </p:sp>
      <p:sp>
        <p:nvSpPr>
          <p:cNvPr id="147" name="Google Shape;147;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9</a:t>
            </a:fld>
            <a:endParaRPr/>
          </a:p>
        </p:txBody>
      </p:sp>
      <p:pic>
        <p:nvPicPr>
          <p:cNvPr id="148" name="Google Shape;148;p18"/>
          <p:cNvPicPr preferRelativeResize="0"/>
          <p:nvPr/>
        </p:nvPicPr>
        <p:blipFill rotWithShape="1">
          <a:blip r:embed="rId3">
            <a:alphaModFix/>
          </a:blip>
          <a:srcRect/>
          <a:stretch/>
        </p:blipFill>
        <p:spPr>
          <a:xfrm>
            <a:off x="1" y="1"/>
            <a:ext cx="1164426" cy="1164426"/>
          </a:xfrm>
          <a:prstGeom prst="rect">
            <a:avLst/>
          </a:prstGeom>
          <a:noFill/>
          <a:ln>
            <a:noFill/>
          </a:ln>
        </p:spPr>
      </p:pic>
      <p:pic>
        <p:nvPicPr>
          <p:cNvPr id="149" name="Google Shape;149;p18"/>
          <p:cNvPicPr preferRelativeResize="0"/>
          <p:nvPr/>
        </p:nvPicPr>
        <p:blipFill rotWithShape="1">
          <a:blip r:embed="rId3">
            <a:alphaModFix/>
          </a:blip>
          <a:srcRect/>
          <a:stretch/>
        </p:blipFill>
        <p:spPr>
          <a:xfrm>
            <a:off x="7979576" y="7701"/>
            <a:ext cx="1164426" cy="1164426"/>
          </a:xfrm>
          <a:prstGeom prst="rect">
            <a:avLst/>
          </a:prstGeom>
          <a:noFill/>
          <a:ln>
            <a:noFill/>
          </a:ln>
        </p:spPr>
      </p:pic>
      <p:pic>
        <p:nvPicPr>
          <p:cNvPr id="150" name="Google Shape;150;p18"/>
          <p:cNvPicPr preferRelativeResize="0"/>
          <p:nvPr/>
        </p:nvPicPr>
        <p:blipFill>
          <a:blip r:embed="rId4">
            <a:alphaModFix/>
          </a:blip>
          <a:stretch>
            <a:fillRect/>
          </a:stretch>
        </p:blipFill>
        <p:spPr>
          <a:xfrm>
            <a:off x="0" y="4663225"/>
            <a:ext cx="795547" cy="350725"/>
          </a:xfrm>
          <a:prstGeom prst="rect">
            <a:avLst/>
          </a:prstGeom>
          <a:noFill/>
          <a:ln>
            <a:noFill/>
          </a:ln>
        </p:spPr>
      </p:pic>
      <p:pic>
        <p:nvPicPr>
          <p:cNvPr id="151" name="Google Shape;151;p18"/>
          <p:cNvPicPr preferRelativeResize="0"/>
          <p:nvPr/>
        </p:nvPicPr>
        <p:blipFill>
          <a:blip r:embed="rId5">
            <a:alphaModFix/>
          </a:blip>
          <a:stretch>
            <a:fillRect/>
          </a:stretch>
        </p:blipFill>
        <p:spPr>
          <a:xfrm>
            <a:off x="853675" y="803625"/>
            <a:ext cx="7429501" cy="4113325"/>
          </a:xfrm>
          <a:prstGeom prst="rect">
            <a:avLst/>
          </a:prstGeom>
          <a:noFill/>
          <a:ln>
            <a:noFill/>
          </a:ln>
        </p:spPr>
      </p:pic>
      <p:sp>
        <p:nvSpPr>
          <p:cNvPr id="152" name="Google Shape;152;p18"/>
          <p:cNvSpPr txBox="1"/>
          <p:nvPr/>
        </p:nvSpPr>
        <p:spPr>
          <a:xfrm>
            <a:off x="1082275" y="85725"/>
            <a:ext cx="6397200" cy="9789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1600"/>
              </a:spcBef>
              <a:spcAft>
                <a:spcPts val="0"/>
              </a:spcAft>
              <a:buNone/>
            </a:pPr>
            <a:r>
              <a:rPr lang="en-GB" sz="2400" b="1">
                <a:solidFill>
                  <a:schemeClr val="accent1"/>
                </a:solidFill>
                <a:latin typeface="PT Sans Narrow"/>
                <a:ea typeface="PT Sans Narrow"/>
                <a:cs typeface="PT Sans Narrow"/>
                <a:sym typeface="PT Sans Narrow"/>
              </a:rPr>
              <a:t>Advice and support for those struggling to access dental care:</a:t>
            </a:r>
            <a:endParaRPr sz="2800">
              <a:solidFill>
                <a:schemeClr val="accent1"/>
              </a:solidFill>
              <a:latin typeface="PT Sans Narrow"/>
              <a:ea typeface="PT Sans Narrow"/>
              <a:cs typeface="PT Sans Narrow"/>
              <a:sym typeface="PT Sans Narrow"/>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On-screen Show (16:9)</PresentationFormat>
  <Paragraphs>105</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PT Sans Narrow</vt:lpstr>
      <vt:lpstr>Open Sans</vt:lpstr>
      <vt:lpstr>Tropic</vt:lpstr>
      <vt:lpstr>PowerPoint Presentation</vt:lpstr>
      <vt:lpstr>Ground Rules</vt:lpstr>
      <vt:lpstr>Today’s Programme</vt:lpstr>
      <vt:lpstr>Why dental care is important: Ellie Durband</vt:lpstr>
      <vt:lpstr>Difficulties in Accessing Dental Care:</vt:lpstr>
      <vt:lpstr>Difficulties in Accessing Dental Care</vt:lpstr>
      <vt:lpstr>Difficulties in Accessing Dental Care</vt:lpstr>
      <vt:lpstr>How to access dental care in Rotherham: Steve Thompson</vt:lpstr>
      <vt:lpstr>PowerPoint Presentation</vt:lpstr>
      <vt:lpstr>Stakeholder update - January 2022:</vt:lpstr>
      <vt:lpstr>Planned improvements in dental care access:</vt:lpstr>
      <vt:lpstr>PowerPoint Presentation</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Stuart Lakin</dc:creator>
  <cp:lastModifiedBy>carotherham0218@outlook.com</cp:lastModifiedBy>
  <cp:revision>1</cp:revision>
  <dcterms:modified xsi:type="dcterms:W3CDTF">2022-01-28T10:58:56Z</dcterms:modified>
</cp:coreProperties>
</file>