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T Sans Narrow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d6s7E40y1fvzIHcllXE2PGX7U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890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oE8Nr2mXMKJwPxv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1c568e6f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41c568e6f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898e163bb_0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b898e163bb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b898e163bb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b898e163bb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b898e163bb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b898e163bb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b898e163b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b898e163bb_0_5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b898e163bb_0_5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b898e163bb_0_5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b898e163bb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b898e163bb_0_5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b898e163b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b898e163bb_0_5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b898e163bb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84e5249b7b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184e5249b7b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b898e163bb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b898e163bb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b898e163bb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1b898e163bb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1c568e6f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41c568e6f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84e5249b7b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184e5249b7b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https://forms.gle/toE8Nr2mXMKJwPxv7</a:t>
            </a:r>
            <a:r>
              <a:rPr lang="en-GB"/>
              <a:t> - survey link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41f3cc42d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41f3cc42d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1c568e6f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41c568e6f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4e5249b7b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84e5249b7b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958c709867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958c709867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84e5249b7b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84e5249b7b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b898e163bb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b898e163bb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898e163bb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b898e163bb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b898e163bb_0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b898e163b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76981625c9_1_108"/>
          <p:cNvCxnSpPr/>
          <p:nvPr/>
        </p:nvCxnSpPr>
        <p:spPr>
          <a:xfrm>
            <a:off x="9343647" y="4235851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176981625c9_1_108"/>
          <p:cNvCxnSpPr/>
          <p:nvPr/>
        </p:nvCxnSpPr>
        <p:spPr>
          <a:xfrm>
            <a:off x="2100047" y="4211003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g176981625c9_1_108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Google Shape;13;g176981625c9_1_108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g176981625c9_1_108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g176981625c9_1_108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Google Shape;16;g176981625c9_1_108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g176981625c9_1_10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g176981625c9_1_108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g176981625c9_1_108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g176981625c9_1_1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6981625c9_1_1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>
  <p:cSld name="Summar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6981625c9_1_157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176981625c9_1_157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176981625c9_1_157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g176981625c9_1_157"/>
          <p:cNvSpPr txBox="1">
            <a:spLocks noGrp="1"/>
          </p:cNvSpPr>
          <p:nvPr>
            <p:ph type="title"/>
          </p:nvPr>
        </p:nvSpPr>
        <p:spPr>
          <a:xfrm>
            <a:off x="841248" y="857251"/>
            <a:ext cx="61560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76981625c9_1_157"/>
          <p:cNvSpPr txBox="1">
            <a:spLocks noGrp="1"/>
          </p:cNvSpPr>
          <p:nvPr>
            <p:ph type="body" idx="1"/>
          </p:nvPr>
        </p:nvSpPr>
        <p:spPr>
          <a:xfrm>
            <a:off x="841247" y="3190875"/>
            <a:ext cx="6156000" cy="29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  <a:defRPr sz="23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176981625c9_1_157"/>
          <p:cNvSpPr txBox="1"/>
          <p:nvPr/>
        </p:nvSpPr>
        <p:spPr>
          <a:xfrm>
            <a:off x="841248" y="6429375"/>
            <a:ext cx="26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7/20/2022</a:t>
            </a:r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g176981625c9_1_157"/>
          <p:cNvSpPr txBox="1"/>
          <p:nvPr/>
        </p:nvSpPr>
        <p:spPr>
          <a:xfrm>
            <a:off x="4044696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SAMPLE FOOTER TEXT</a:t>
            </a:r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g176981625c9_1_157"/>
          <p:cNvSpPr txBox="1"/>
          <p:nvPr/>
        </p:nvSpPr>
        <p:spPr>
          <a:xfrm>
            <a:off x="8613648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g176981625c9_1_157"/>
          <p:cNvSpPr>
            <a:spLocks noGrp="1"/>
          </p:cNvSpPr>
          <p:nvPr>
            <p:ph type="pic" idx="2"/>
          </p:nvPr>
        </p:nvSpPr>
        <p:spPr>
          <a:xfrm>
            <a:off x="7424928" y="484632"/>
            <a:ext cx="4279500" cy="28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g176981625c9_1_157"/>
          <p:cNvSpPr>
            <a:spLocks noGrp="1"/>
          </p:cNvSpPr>
          <p:nvPr>
            <p:ph type="pic" idx="3"/>
          </p:nvPr>
        </p:nvSpPr>
        <p:spPr>
          <a:xfrm>
            <a:off x="7424928" y="3511296"/>
            <a:ext cx="4279500" cy="28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Chart Timeline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6981625c9_1_16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76981625c9_1_168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00"/>
              <a:buFont typeface="Noto Sans"/>
              <a:buChar char="▪"/>
              <a:defRPr/>
            </a:lvl1pPr>
            <a:lvl2pPr marL="914400" lvl="1" indent="-3746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Noto Sans"/>
              <a:buChar char="▪"/>
              <a:defRPr/>
            </a:lvl2pPr>
            <a:lvl3pPr marL="1371600" lvl="2" indent="-3492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"/>
              <a:buChar char="▪"/>
              <a:defRPr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"/>
              <a:buChar char="▪"/>
              <a:defRPr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"/>
              <a:buChar char="▪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g176981625c9_1_16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176981625c9_1_16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176981625c9_1_16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">
  <p:cSld name="Section Brea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6981625c9_1_174"/>
          <p:cNvSpPr/>
          <p:nvPr/>
        </p:nvSpPr>
        <p:spPr>
          <a:xfrm>
            <a:off x="9277" y="9278"/>
            <a:ext cx="12189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g176981625c9_1_174"/>
          <p:cNvSpPr/>
          <p:nvPr/>
        </p:nvSpPr>
        <p:spPr>
          <a:xfrm>
            <a:off x="12325" y="9278"/>
            <a:ext cx="12189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g176981625c9_1_174"/>
          <p:cNvSpPr/>
          <p:nvPr/>
        </p:nvSpPr>
        <p:spPr>
          <a:xfrm>
            <a:off x="1524" y="0"/>
            <a:ext cx="12189300" cy="6858000"/>
          </a:xfrm>
          <a:prstGeom prst="rect">
            <a:avLst/>
          </a:prstGeom>
          <a:gradFill>
            <a:gsLst>
              <a:gs pos="0">
                <a:srgbClr val="58B6C0">
                  <a:alpha val="60000"/>
                </a:srgbClr>
              </a:gs>
              <a:gs pos="100000">
                <a:srgbClr val="3494BA">
                  <a:alpha val="6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g176981625c9_1_174"/>
          <p:cNvSpPr/>
          <p:nvPr/>
        </p:nvSpPr>
        <p:spPr>
          <a:xfrm>
            <a:off x="33186" y="9279"/>
            <a:ext cx="5770017" cy="2411171"/>
          </a:xfrm>
          <a:custGeom>
            <a:avLst/>
            <a:gdLst/>
            <a:ahLst/>
            <a:cxnLst/>
            <a:rect l="l" t="t" r="r" b="b"/>
            <a:pathLst>
              <a:path w="5770017" h="2411171" extrusionOk="0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g176981625c9_1_174"/>
          <p:cNvSpPr/>
          <p:nvPr/>
        </p:nvSpPr>
        <p:spPr>
          <a:xfrm>
            <a:off x="1524" y="0"/>
            <a:ext cx="12189300" cy="6858000"/>
          </a:xfrm>
          <a:prstGeom prst="frame">
            <a:avLst>
              <a:gd name="adj1" fmla="val 71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g176981625c9_1_174"/>
          <p:cNvSpPr txBox="1">
            <a:spLocks noGrp="1"/>
          </p:cNvSpPr>
          <p:nvPr>
            <p:ph type="ctrTitle"/>
          </p:nvPr>
        </p:nvSpPr>
        <p:spPr>
          <a:xfrm>
            <a:off x="847477" y="1131641"/>
            <a:ext cx="5322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76981625c9_1_174"/>
          <p:cNvSpPr>
            <a:spLocks noGrp="1"/>
          </p:cNvSpPr>
          <p:nvPr>
            <p:ph type="pic" idx="2"/>
          </p:nvPr>
        </p:nvSpPr>
        <p:spPr>
          <a:xfrm>
            <a:off x="6784848" y="905256"/>
            <a:ext cx="4580700" cy="245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3" name="Google Shape;83;g176981625c9_1_174"/>
          <p:cNvSpPr>
            <a:spLocks noGrp="1"/>
          </p:cNvSpPr>
          <p:nvPr>
            <p:ph type="pic" idx="3"/>
          </p:nvPr>
        </p:nvSpPr>
        <p:spPr>
          <a:xfrm>
            <a:off x="6784848" y="3520440"/>
            <a:ext cx="4580700" cy="245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4" name="Google Shape;84;g176981625c9_1_174"/>
          <p:cNvSpPr txBox="1">
            <a:spLocks noGrp="1"/>
          </p:cNvSpPr>
          <p:nvPr>
            <p:ph type="body" idx="1"/>
          </p:nvPr>
        </p:nvSpPr>
        <p:spPr>
          <a:xfrm>
            <a:off x="838200" y="3600450"/>
            <a:ext cx="5322900" cy="2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898e163bb_0_5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b898e163bb_0_5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g1b898e163bb_0_5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b898e163bb_0_5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b898e163bb_0_5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898e163bb_0_5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b898e163bb_0_5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1b898e163bb_0_5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b898e163bb_0_5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b898e163bb_0_5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898e163bb_0_5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b898e163bb_0_5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1b898e163bb_0_5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b898e163bb_0_5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b898e163bb_0_5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898e163bb_0_5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b898e163bb_0_5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b898e163bb_0_5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b898e163bb_0_5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b898e163bb_0_5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b898e163bb_0_5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898e163bb_0_5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b898e163bb_0_5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g1b898e163bb_0_5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b898e163bb_0_5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g1b898e163bb_0_5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b898e163bb_0_5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b898e163bb_0_5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b898e163bb_0_5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898e163bb_0_5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b898e163bb_0_5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b898e163bb_0_5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b898e163bb_0_5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76981625c9_1_1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76981625c9_1_120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76981625c9_1_120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g176981625c9_1_1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b898e163bb_0_6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b898e163bb_0_6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b898e163bb_0_6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898e163bb_0_6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b898e163bb_0_60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g1b898e163bb_0_60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1b898e163bb_0_6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b898e163bb_0_6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b898e163bb_0_6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898e163bb_0_6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b898e163bb_0_6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b898e163bb_0_6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b898e163bb_0_6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b898e163bb_0_6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b898e163bb_0_6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898e163bb_0_6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b898e163bb_0_61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b898e163bb_0_6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b898e163bb_0_6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b898e163bb_0_6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b898e163bb_0_6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b898e163bb_0_6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b898e163bb_0_6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b898e163bb_0_6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b898e163bb_0_6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76981625c9_1_125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76981625c9_1_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76981625c9_1_12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176981625c9_1_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76981625c9_1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76981625c9_1_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76981625c9_1_1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176981625c9_1_13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176981625c9_1_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76981625c9_1_13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176981625c9_1_1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76981625c9_1_1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g176981625c9_1_14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g176981625c9_1_140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176981625c9_1_140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g176981625c9_1_14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76981625c9_1_1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76981625c9_1_147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0" name="Google Shape;50;g176981625c9_1_1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76981625c9_1_15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76981625c9_1_150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g176981625c9_1_150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76981625c9_1_1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6981625c9_1_1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g176981625c9_1_10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g176981625c9_1_10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898e163bb_0_5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g1b898e163bb_0_5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b898e163bb_0_5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b898e163bb_0_5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b898e163bb_0_5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erry.mcgrath@varotherham.org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oE8Nr2mXMKJwPxv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1c568e6fd_0_11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endParaRPr/>
          </a:p>
        </p:txBody>
      </p:sp>
      <p:sp>
        <p:nvSpPr>
          <p:cNvPr id="165" name="Google Shape;165;g141c568e6fd_0_112"/>
          <p:cNvSpPr txBox="1">
            <a:spLocks noGrp="1"/>
          </p:cNvSpPr>
          <p:nvPr>
            <p:ph type="subTitle" idx="1"/>
          </p:nvPr>
        </p:nvSpPr>
        <p:spPr>
          <a:xfrm>
            <a:off x="415600" y="4312167"/>
            <a:ext cx="113607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 sz="47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Let’s Talk… Loneliness</a:t>
            </a:r>
            <a:endParaRPr sz="47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g141c568e6fd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44" y="1521377"/>
            <a:ext cx="9679000" cy="22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41c568e6fd_0_1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b898e163bb_0_446"/>
          <p:cNvSpPr txBox="1">
            <a:spLocks noGrp="1"/>
          </p:cNvSpPr>
          <p:nvPr>
            <p:ph type="title"/>
          </p:nvPr>
        </p:nvSpPr>
        <p:spPr>
          <a:xfrm>
            <a:off x="1775520" y="165893"/>
            <a:ext cx="50292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/>
              <a:t>Apply online at VAR:</a:t>
            </a:r>
            <a:endParaRPr sz="3600" b="1"/>
          </a:p>
        </p:txBody>
      </p:sp>
      <p:pic>
        <p:nvPicPr>
          <p:cNvPr id="248" name="Google Shape;248;g1b898e163bb_0_446" descr="Volunteer_Centre_Rotherham_323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304801"/>
            <a:ext cx="323056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b898e163bb_0_446" descr="I want to volunteer but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6095" y="2639496"/>
            <a:ext cx="3848100" cy="12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b898e163bb_0_446"/>
          <p:cNvSpPr/>
          <p:nvPr/>
        </p:nvSpPr>
        <p:spPr>
          <a:xfrm>
            <a:off x="3503712" y="4869160"/>
            <a:ext cx="691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g1b898e163bb_0_446"/>
          <p:cNvGrpSpPr/>
          <p:nvPr/>
        </p:nvGrpSpPr>
        <p:grpSpPr>
          <a:xfrm>
            <a:off x="1703328" y="4653080"/>
            <a:ext cx="2592436" cy="1883022"/>
            <a:chOff x="402434" y="4286623"/>
            <a:chExt cx="2472755" cy="2247848"/>
          </a:xfrm>
        </p:grpSpPr>
        <p:sp>
          <p:nvSpPr>
            <p:cNvPr id="252" name="Google Shape;252;g1b898e163bb_0_446"/>
            <p:cNvSpPr/>
            <p:nvPr/>
          </p:nvSpPr>
          <p:spPr>
            <a:xfrm>
              <a:off x="1697894" y="5040919"/>
              <a:ext cx="1008300" cy="1083900"/>
            </a:xfrm>
            <a:prstGeom prst="ellipse">
              <a:avLst/>
            </a:prstGeom>
            <a:gradFill>
              <a:gsLst>
                <a:gs pos="0">
                  <a:srgbClr val="2F3D63"/>
                </a:gs>
                <a:gs pos="100000">
                  <a:srgbClr val="3C4E7E"/>
                </a:gs>
              </a:gsLst>
              <a:lin ang="18900044" scaled="0"/>
            </a:gra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1b898e163bb_0_446"/>
            <p:cNvSpPr/>
            <p:nvPr/>
          </p:nvSpPr>
          <p:spPr>
            <a:xfrm>
              <a:off x="784455" y="4983336"/>
              <a:ext cx="1008300" cy="1037700"/>
            </a:xfrm>
            <a:prstGeom prst="ellipse">
              <a:avLst/>
            </a:prstGeom>
            <a:gradFill>
              <a:gsLst>
                <a:gs pos="0">
                  <a:srgbClr val="2F3D63"/>
                </a:gs>
                <a:gs pos="100000">
                  <a:srgbClr val="3C4E7E"/>
                </a:gs>
              </a:gsLst>
              <a:lin ang="18900044" scaled="0"/>
            </a:gra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1b898e163bb_0_446"/>
            <p:cNvSpPr/>
            <p:nvPr/>
          </p:nvSpPr>
          <p:spPr>
            <a:xfrm>
              <a:off x="470682" y="5136320"/>
              <a:ext cx="497100" cy="525300"/>
            </a:xfrm>
            <a:prstGeom prst="ellipse">
              <a:avLst/>
            </a:prstGeom>
            <a:gradFill>
              <a:gsLst>
                <a:gs pos="0">
                  <a:srgbClr val="FFC266"/>
                </a:gs>
                <a:gs pos="50000">
                  <a:srgbClr val="FF9900"/>
                </a:gs>
                <a:gs pos="100000">
                  <a:srgbClr val="FFC2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1b898e163bb_0_446"/>
            <p:cNvSpPr/>
            <p:nvPr/>
          </p:nvSpPr>
          <p:spPr>
            <a:xfrm>
              <a:off x="402434" y="4286623"/>
              <a:ext cx="1008300" cy="1083000"/>
            </a:xfrm>
            <a:prstGeom prst="ellipse">
              <a:avLst/>
            </a:prstGeom>
            <a:gradFill>
              <a:gsLst>
                <a:gs pos="0">
                  <a:srgbClr val="2F3D63"/>
                </a:gs>
                <a:gs pos="100000">
                  <a:srgbClr val="3C4E7E"/>
                </a:gs>
              </a:gsLst>
              <a:lin ang="18900044" scaled="0"/>
            </a:gra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1b898e163bb_0_446"/>
            <p:cNvSpPr/>
            <p:nvPr/>
          </p:nvSpPr>
          <p:spPr>
            <a:xfrm>
              <a:off x="1670428" y="4541984"/>
              <a:ext cx="405900" cy="429000"/>
            </a:xfrm>
            <a:prstGeom prst="ellipse">
              <a:avLst/>
            </a:prstGeom>
            <a:gradFill>
              <a:gsLst>
                <a:gs pos="0">
                  <a:srgbClr val="2F3D63"/>
                </a:gs>
                <a:gs pos="100000">
                  <a:srgbClr val="3C4E7E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1b898e163bb_0_446"/>
            <p:cNvSpPr/>
            <p:nvPr/>
          </p:nvSpPr>
          <p:spPr>
            <a:xfrm>
              <a:off x="1410698" y="6174171"/>
              <a:ext cx="338100" cy="360300"/>
            </a:xfrm>
            <a:prstGeom prst="ellipse">
              <a:avLst/>
            </a:prstGeom>
            <a:gradFill>
              <a:gsLst>
                <a:gs pos="0">
                  <a:srgbClr val="FFC266"/>
                </a:gs>
                <a:gs pos="50000">
                  <a:srgbClr val="FF9900"/>
                </a:gs>
                <a:gs pos="100000">
                  <a:srgbClr val="FFC26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1b898e163bb_0_446"/>
            <p:cNvSpPr/>
            <p:nvPr/>
          </p:nvSpPr>
          <p:spPr>
            <a:xfrm>
              <a:off x="914400" y="4439256"/>
              <a:ext cx="381900" cy="361200"/>
            </a:xfrm>
            <a:prstGeom prst="ellipse">
              <a:avLst/>
            </a:prstGeom>
            <a:solidFill>
              <a:srgbClr val="F9C34C">
                <a:alpha val="49800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1b898e163bb_0_446"/>
            <p:cNvSpPr/>
            <p:nvPr/>
          </p:nvSpPr>
          <p:spPr>
            <a:xfrm>
              <a:off x="1472845" y="5562600"/>
              <a:ext cx="496200" cy="525300"/>
            </a:xfrm>
            <a:prstGeom prst="ellipse">
              <a:avLst/>
            </a:prstGeom>
            <a:solidFill>
              <a:srgbClr val="F7B41F"/>
            </a:soli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1b898e163bb_0_446"/>
            <p:cNvSpPr/>
            <p:nvPr/>
          </p:nvSpPr>
          <p:spPr>
            <a:xfrm>
              <a:off x="1447800" y="5582935"/>
              <a:ext cx="497100" cy="524400"/>
            </a:xfrm>
            <a:prstGeom prst="ellipse">
              <a:avLst/>
            </a:prstGeom>
            <a:gradFill>
              <a:gsLst>
                <a:gs pos="0">
                  <a:srgbClr val="2F3D63"/>
                </a:gs>
                <a:gs pos="100000">
                  <a:srgbClr val="3C4E7E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1b898e163bb_0_446"/>
            <p:cNvSpPr/>
            <p:nvPr/>
          </p:nvSpPr>
          <p:spPr>
            <a:xfrm>
              <a:off x="967786" y="4494352"/>
              <a:ext cx="338100" cy="306300"/>
            </a:xfrm>
            <a:prstGeom prst="ellipse">
              <a:avLst/>
            </a:prstGeom>
            <a:solidFill>
              <a:srgbClr val="3C4E7E"/>
            </a:soli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1b898e163bb_0_446"/>
            <p:cNvSpPr/>
            <p:nvPr/>
          </p:nvSpPr>
          <p:spPr>
            <a:xfrm>
              <a:off x="2434466" y="5116190"/>
              <a:ext cx="438300" cy="463500"/>
            </a:xfrm>
            <a:prstGeom prst="ellipse">
              <a:avLst/>
            </a:prstGeom>
            <a:solidFill>
              <a:srgbClr val="CCCCE6">
                <a:alpha val="49800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1b898e163bb_0_446"/>
            <p:cNvSpPr/>
            <p:nvPr/>
          </p:nvSpPr>
          <p:spPr>
            <a:xfrm>
              <a:off x="2537089" y="5218310"/>
              <a:ext cx="338100" cy="361200"/>
            </a:xfrm>
            <a:prstGeom prst="ellipse">
              <a:avLst/>
            </a:prstGeom>
            <a:solidFill>
              <a:srgbClr val="3C4E7E"/>
            </a:solidFill>
            <a:ln w="9525" cap="flat" cmpd="sng">
              <a:solidFill>
                <a:srgbClr val="F7B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g1b898e163bb_0_446"/>
          <p:cNvSpPr/>
          <p:nvPr/>
        </p:nvSpPr>
        <p:spPr>
          <a:xfrm>
            <a:off x="4295799" y="4654288"/>
            <a:ext cx="5904600" cy="147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visit Voluntary Action Rotherham’s website and select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want to volunteer’.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you can register and browse our menu of Rotherham volunteer roles.  You can apply direct to local organisations and create a unique profile online.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b898e163bb_0_446"/>
          <p:cNvSpPr/>
          <p:nvPr/>
        </p:nvSpPr>
        <p:spPr>
          <a:xfrm>
            <a:off x="5455825" y="324433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b898e163bb_0_4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0913" y="2845760"/>
            <a:ext cx="4355975" cy="96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b898e163bb_0_446"/>
          <p:cNvSpPr/>
          <p:nvPr/>
        </p:nvSpPr>
        <p:spPr>
          <a:xfrm>
            <a:off x="2217276" y="1602285"/>
            <a:ext cx="68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https://www.varotherham.org.uk/i-want-to-volunteer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898e163bb_0_47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4762800" cy="114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 much choice!</a:t>
            </a:r>
            <a:endParaRPr/>
          </a:p>
        </p:txBody>
      </p:sp>
      <p:sp>
        <p:nvSpPr>
          <p:cNvPr id="273" name="Google Shape;273;g1b898e163bb_0_4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		……..There are currently </a:t>
            </a:r>
            <a:r>
              <a:rPr lang="en-GB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68</a:t>
            </a:r>
            <a:r>
              <a:rPr lang="en-GB">
                <a:solidFill>
                  <a:srgbClr val="7030A0"/>
                </a:solidFill>
              </a:rPr>
              <a:t> </a:t>
            </a:r>
            <a:r>
              <a:rPr lang="en-GB"/>
              <a:t>		volunteer roles live on our website!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We think that’s quite a menu!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sz="2600"/>
              <a:t>We like to think there’s </a:t>
            </a:r>
            <a:r>
              <a:rPr lang="en-GB" sz="2600" b="1"/>
              <a:t>something</a:t>
            </a:r>
            <a:r>
              <a:rPr lang="en-GB" sz="2600"/>
              <a:t> for </a:t>
            </a:r>
            <a:r>
              <a:rPr lang="en-GB" sz="2600" b="1"/>
              <a:t>everyone</a:t>
            </a:r>
            <a:r>
              <a:rPr lang="en-GB" sz="2600"/>
              <a:t>…  </a:t>
            </a:r>
            <a:endParaRPr sz="2600"/>
          </a:p>
        </p:txBody>
      </p:sp>
      <p:pic>
        <p:nvPicPr>
          <p:cNvPr id="274" name="Google Shape;274;g1b898e163bb_0_470" descr="Volunteer_Centre_Rotherham_323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304801"/>
            <a:ext cx="3230562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b898e163bb_0_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225" y="3789040"/>
            <a:ext cx="1512167" cy="156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898e163bb_0_47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5029200" cy="114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Types of Volunteering</a:t>
            </a:r>
            <a:endParaRPr/>
          </a:p>
        </p:txBody>
      </p:sp>
      <p:pic>
        <p:nvPicPr>
          <p:cNvPr id="281" name="Google Shape;281;g1b898e163bb_0_477" descr="Volunteer_Centre_Rotherham_323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304801"/>
            <a:ext cx="3230562" cy="86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1b898e163bb_0_477"/>
          <p:cNvSpPr/>
          <p:nvPr/>
        </p:nvSpPr>
        <p:spPr>
          <a:xfrm>
            <a:off x="3000425" y="5314315"/>
            <a:ext cx="1057200" cy="10650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b898e163bb_0_477"/>
          <p:cNvSpPr/>
          <p:nvPr/>
        </p:nvSpPr>
        <p:spPr>
          <a:xfrm>
            <a:off x="2042595" y="5257740"/>
            <a:ext cx="1057200" cy="10194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b898e163bb_0_477"/>
          <p:cNvSpPr/>
          <p:nvPr/>
        </p:nvSpPr>
        <p:spPr>
          <a:xfrm>
            <a:off x="1713574" y="5408047"/>
            <a:ext cx="521400" cy="516000"/>
          </a:xfrm>
          <a:prstGeom prst="ellipse">
            <a:avLst/>
          </a:prstGeom>
          <a:gradFill>
            <a:gsLst>
              <a:gs pos="0">
                <a:srgbClr val="FFC266"/>
              </a:gs>
              <a:gs pos="50000">
                <a:srgbClr val="FF9900"/>
              </a:gs>
              <a:gs pos="100000">
                <a:srgbClr val="FFC266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b898e163bb_0_477"/>
          <p:cNvSpPr/>
          <p:nvPr/>
        </p:nvSpPr>
        <p:spPr>
          <a:xfrm>
            <a:off x="1642008" y="4573216"/>
            <a:ext cx="1057200" cy="10641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b898e163bb_0_477"/>
          <p:cNvSpPr/>
          <p:nvPr/>
        </p:nvSpPr>
        <p:spPr>
          <a:xfrm>
            <a:off x="2971625" y="4824110"/>
            <a:ext cx="425400" cy="4215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b898e163bb_0_477"/>
          <p:cNvSpPr/>
          <p:nvPr/>
        </p:nvSpPr>
        <p:spPr>
          <a:xfrm>
            <a:off x="2699273" y="6427742"/>
            <a:ext cx="354600" cy="354000"/>
          </a:xfrm>
          <a:prstGeom prst="ellipse">
            <a:avLst/>
          </a:prstGeom>
          <a:gradFill>
            <a:gsLst>
              <a:gs pos="0">
                <a:srgbClr val="FFC266"/>
              </a:gs>
              <a:gs pos="50000">
                <a:srgbClr val="FF9900"/>
              </a:gs>
              <a:gs pos="100000">
                <a:srgbClr val="FFC266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b898e163bb_0_477"/>
          <p:cNvSpPr/>
          <p:nvPr/>
        </p:nvSpPr>
        <p:spPr>
          <a:xfrm>
            <a:off x="2178856" y="4723179"/>
            <a:ext cx="400500" cy="354900"/>
          </a:xfrm>
          <a:prstGeom prst="ellipse">
            <a:avLst/>
          </a:prstGeom>
          <a:solidFill>
            <a:srgbClr val="F9C34C">
              <a:alpha val="49800"/>
            </a:srgbClr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b898e163bb_0_477"/>
          <p:cNvSpPr/>
          <p:nvPr/>
        </p:nvSpPr>
        <p:spPr>
          <a:xfrm>
            <a:off x="2764439" y="5826870"/>
            <a:ext cx="520200" cy="516000"/>
          </a:xfrm>
          <a:prstGeom prst="ellipse">
            <a:avLst/>
          </a:prstGeom>
          <a:solidFill>
            <a:srgbClr val="F7B41F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b898e163bb_0_477"/>
          <p:cNvSpPr/>
          <p:nvPr/>
        </p:nvSpPr>
        <p:spPr>
          <a:xfrm>
            <a:off x="2738178" y="5846850"/>
            <a:ext cx="521400" cy="5151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b898e163bb_0_477"/>
          <p:cNvSpPr/>
          <p:nvPr/>
        </p:nvSpPr>
        <p:spPr>
          <a:xfrm>
            <a:off x="2234836" y="4777310"/>
            <a:ext cx="354600" cy="327900"/>
          </a:xfrm>
          <a:prstGeom prst="ellipse">
            <a:avLst/>
          </a:prstGeom>
          <a:solidFill>
            <a:srgbClr val="3C4E7E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b898e163bb_0_477"/>
          <p:cNvSpPr/>
          <p:nvPr/>
        </p:nvSpPr>
        <p:spPr>
          <a:xfrm>
            <a:off x="3810001" y="5486401"/>
            <a:ext cx="351900" cy="354900"/>
          </a:xfrm>
          <a:prstGeom prst="ellipse">
            <a:avLst/>
          </a:prstGeom>
          <a:solidFill>
            <a:srgbClr val="CCCCE6">
              <a:alpha val="49800"/>
            </a:srgbClr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b898e163bb_0_477"/>
          <p:cNvSpPr/>
          <p:nvPr/>
        </p:nvSpPr>
        <p:spPr>
          <a:xfrm>
            <a:off x="3880405" y="5488604"/>
            <a:ext cx="354600" cy="354900"/>
          </a:xfrm>
          <a:prstGeom prst="ellipse">
            <a:avLst/>
          </a:prstGeom>
          <a:solidFill>
            <a:srgbClr val="3C4E7E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b898e163bb_0_477"/>
          <p:cNvSpPr txBox="1"/>
          <p:nvPr/>
        </p:nvSpPr>
        <p:spPr>
          <a:xfrm rot="1101993">
            <a:off x="1791943" y="1978642"/>
            <a:ext cx="2781067" cy="55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30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b898e163bb_0_477"/>
          <p:cNvSpPr txBox="1"/>
          <p:nvPr/>
        </p:nvSpPr>
        <p:spPr>
          <a:xfrm rot="-901809">
            <a:off x="8568552" y="2386344"/>
            <a:ext cx="2781041" cy="5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sz="30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b898e163bb_0_477"/>
          <p:cNvSpPr txBox="1"/>
          <p:nvPr/>
        </p:nvSpPr>
        <p:spPr>
          <a:xfrm rot="342488">
            <a:off x="5934115" y="3605120"/>
            <a:ext cx="2780990" cy="5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I.T.</a:t>
            </a:r>
            <a:endParaRPr sz="3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b898e163bb_0_477"/>
          <p:cNvSpPr txBox="1"/>
          <p:nvPr/>
        </p:nvSpPr>
        <p:spPr>
          <a:xfrm rot="-189967">
            <a:off x="6326098" y="1561288"/>
            <a:ext cx="2781045" cy="5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Befriending</a:t>
            </a: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b898e163bb_0_477"/>
          <p:cNvSpPr txBox="1"/>
          <p:nvPr/>
        </p:nvSpPr>
        <p:spPr>
          <a:xfrm rot="1101993">
            <a:off x="7870480" y="3983614"/>
            <a:ext cx="2781067" cy="55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3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b898e163bb_0_477"/>
          <p:cNvSpPr txBox="1"/>
          <p:nvPr/>
        </p:nvSpPr>
        <p:spPr>
          <a:xfrm rot="-213747">
            <a:off x="5174460" y="2624134"/>
            <a:ext cx="2780974" cy="55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sz="3000" b="1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b898e163bb_0_477"/>
          <p:cNvSpPr txBox="1"/>
          <p:nvPr/>
        </p:nvSpPr>
        <p:spPr>
          <a:xfrm rot="454135">
            <a:off x="4507601" y="1758168"/>
            <a:ext cx="2780930" cy="55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sz="3000" b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b898e163bb_0_477"/>
          <p:cNvSpPr txBox="1"/>
          <p:nvPr/>
        </p:nvSpPr>
        <p:spPr>
          <a:xfrm rot="-1063762">
            <a:off x="1956558" y="3191278"/>
            <a:ext cx="2781086" cy="55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Retail</a:t>
            </a:r>
            <a:endParaRPr sz="30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b898e163bb_0_477"/>
          <p:cNvSpPr txBox="1"/>
          <p:nvPr/>
        </p:nvSpPr>
        <p:spPr>
          <a:xfrm rot="210393">
            <a:off x="7765102" y="4968721"/>
            <a:ext cx="2781107" cy="5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endParaRPr sz="3000" b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b898e163bb_0_477"/>
          <p:cNvSpPr txBox="1"/>
          <p:nvPr/>
        </p:nvSpPr>
        <p:spPr>
          <a:xfrm rot="1101993">
            <a:off x="3658519" y="3709022"/>
            <a:ext cx="2781067" cy="55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sz="30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b898e163bb_0_477"/>
          <p:cNvSpPr txBox="1"/>
          <p:nvPr/>
        </p:nvSpPr>
        <p:spPr>
          <a:xfrm rot="-663832">
            <a:off x="5735858" y="4410753"/>
            <a:ext cx="2781090" cy="55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30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b898e163bb_0_477"/>
          <p:cNvSpPr txBox="1"/>
          <p:nvPr/>
        </p:nvSpPr>
        <p:spPr>
          <a:xfrm rot="188116">
            <a:off x="3877957" y="4684560"/>
            <a:ext cx="2780963" cy="55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3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b898e163bb_0_477"/>
          <p:cNvSpPr txBox="1"/>
          <p:nvPr/>
        </p:nvSpPr>
        <p:spPr>
          <a:xfrm rot="822567">
            <a:off x="4585027" y="5781236"/>
            <a:ext cx="2781031" cy="5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Gardening</a:t>
            </a:r>
            <a:endParaRPr sz="3000" b="1">
              <a:solidFill>
                <a:srgbClr val="5252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b898e163bb_0_477"/>
          <p:cNvSpPr txBox="1"/>
          <p:nvPr/>
        </p:nvSpPr>
        <p:spPr>
          <a:xfrm rot="-287728">
            <a:off x="7285375" y="5924173"/>
            <a:ext cx="2781135" cy="55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Campaigning</a:t>
            </a:r>
            <a:endParaRPr sz="3000" b="1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b898e163bb_0_508"/>
          <p:cNvSpPr txBox="1">
            <a:spLocks noGrp="1"/>
          </p:cNvSpPr>
          <p:nvPr>
            <p:ph type="title"/>
          </p:nvPr>
        </p:nvSpPr>
        <p:spPr>
          <a:xfrm>
            <a:off x="2042595" y="274638"/>
            <a:ext cx="4967700" cy="1054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to expect….</a:t>
            </a:r>
            <a:endParaRPr/>
          </a:p>
        </p:txBody>
      </p:sp>
      <p:pic>
        <p:nvPicPr>
          <p:cNvPr id="314" name="Google Shape;314;g1b898e163bb_0_508" descr="Volunteer_Centre_Rotherham_323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304801"/>
            <a:ext cx="3230562" cy="86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b898e163bb_0_508"/>
          <p:cNvSpPr/>
          <p:nvPr/>
        </p:nvSpPr>
        <p:spPr>
          <a:xfrm>
            <a:off x="3000425" y="5314315"/>
            <a:ext cx="1057200" cy="10650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b898e163bb_0_508"/>
          <p:cNvSpPr/>
          <p:nvPr/>
        </p:nvSpPr>
        <p:spPr>
          <a:xfrm>
            <a:off x="2042595" y="5257740"/>
            <a:ext cx="1057200" cy="10194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b898e163bb_0_508"/>
          <p:cNvSpPr/>
          <p:nvPr/>
        </p:nvSpPr>
        <p:spPr>
          <a:xfrm>
            <a:off x="1713574" y="5408047"/>
            <a:ext cx="521400" cy="516000"/>
          </a:xfrm>
          <a:prstGeom prst="ellipse">
            <a:avLst/>
          </a:prstGeom>
          <a:gradFill>
            <a:gsLst>
              <a:gs pos="0">
                <a:srgbClr val="FFC266"/>
              </a:gs>
              <a:gs pos="50000">
                <a:srgbClr val="FF9900"/>
              </a:gs>
              <a:gs pos="100000">
                <a:srgbClr val="FFC266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b898e163bb_0_508"/>
          <p:cNvSpPr/>
          <p:nvPr/>
        </p:nvSpPr>
        <p:spPr>
          <a:xfrm>
            <a:off x="1642008" y="4573216"/>
            <a:ext cx="1057200" cy="10641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b898e163bb_0_508"/>
          <p:cNvSpPr/>
          <p:nvPr/>
        </p:nvSpPr>
        <p:spPr>
          <a:xfrm>
            <a:off x="2971625" y="4824110"/>
            <a:ext cx="425400" cy="4215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b898e163bb_0_508"/>
          <p:cNvSpPr/>
          <p:nvPr/>
        </p:nvSpPr>
        <p:spPr>
          <a:xfrm>
            <a:off x="2699273" y="6427742"/>
            <a:ext cx="354600" cy="354000"/>
          </a:xfrm>
          <a:prstGeom prst="ellipse">
            <a:avLst/>
          </a:prstGeom>
          <a:gradFill>
            <a:gsLst>
              <a:gs pos="0">
                <a:srgbClr val="FFC266"/>
              </a:gs>
              <a:gs pos="50000">
                <a:srgbClr val="FF9900"/>
              </a:gs>
              <a:gs pos="100000">
                <a:srgbClr val="FFC266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b898e163bb_0_508"/>
          <p:cNvSpPr/>
          <p:nvPr/>
        </p:nvSpPr>
        <p:spPr>
          <a:xfrm>
            <a:off x="2178856" y="4723179"/>
            <a:ext cx="400500" cy="354900"/>
          </a:xfrm>
          <a:prstGeom prst="ellipse">
            <a:avLst/>
          </a:prstGeom>
          <a:solidFill>
            <a:srgbClr val="F9C34C">
              <a:alpha val="49800"/>
            </a:srgbClr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b898e163bb_0_508"/>
          <p:cNvSpPr/>
          <p:nvPr/>
        </p:nvSpPr>
        <p:spPr>
          <a:xfrm>
            <a:off x="2764439" y="5826870"/>
            <a:ext cx="520200" cy="516000"/>
          </a:xfrm>
          <a:prstGeom prst="ellipse">
            <a:avLst/>
          </a:prstGeom>
          <a:solidFill>
            <a:srgbClr val="F7B41F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b898e163bb_0_508"/>
          <p:cNvSpPr/>
          <p:nvPr/>
        </p:nvSpPr>
        <p:spPr>
          <a:xfrm>
            <a:off x="2738178" y="5846850"/>
            <a:ext cx="521400" cy="515100"/>
          </a:xfrm>
          <a:prstGeom prst="ellipse">
            <a:avLst/>
          </a:prstGeom>
          <a:gradFill>
            <a:gsLst>
              <a:gs pos="0">
                <a:srgbClr val="2F3D63"/>
              </a:gs>
              <a:gs pos="100000">
                <a:srgbClr val="3C4E7E"/>
              </a:gs>
            </a:gsLst>
            <a:lin ang="18900044" scaled="0"/>
          </a:gra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b898e163bb_0_508"/>
          <p:cNvSpPr/>
          <p:nvPr/>
        </p:nvSpPr>
        <p:spPr>
          <a:xfrm>
            <a:off x="2234836" y="4777310"/>
            <a:ext cx="354600" cy="327900"/>
          </a:xfrm>
          <a:prstGeom prst="ellipse">
            <a:avLst/>
          </a:prstGeom>
          <a:solidFill>
            <a:srgbClr val="3C4E7E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b898e163bb_0_508"/>
          <p:cNvSpPr/>
          <p:nvPr/>
        </p:nvSpPr>
        <p:spPr>
          <a:xfrm>
            <a:off x="3810001" y="5486401"/>
            <a:ext cx="351900" cy="354900"/>
          </a:xfrm>
          <a:prstGeom prst="ellipse">
            <a:avLst/>
          </a:prstGeom>
          <a:solidFill>
            <a:srgbClr val="CCCCE6">
              <a:alpha val="49800"/>
            </a:srgbClr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b898e163bb_0_508"/>
          <p:cNvSpPr/>
          <p:nvPr/>
        </p:nvSpPr>
        <p:spPr>
          <a:xfrm>
            <a:off x="3880405" y="5488604"/>
            <a:ext cx="354600" cy="354900"/>
          </a:xfrm>
          <a:prstGeom prst="ellipse">
            <a:avLst/>
          </a:prstGeom>
          <a:solidFill>
            <a:srgbClr val="3C4E7E"/>
          </a:solidFill>
          <a:ln w="9525" cap="flat" cmpd="sng">
            <a:solidFill>
              <a:srgbClr val="F7B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b898e163bb_0_508"/>
          <p:cNvSpPr txBox="1"/>
          <p:nvPr/>
        </p:nvSpPr>
        <p:spPr>
          <a:xfrm>
            <a:off x="2042596" y="1340769"/>
            <a:ext cx="8427000" cy="387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Volunteering is a two way street!   It’s important that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what can you expect?......	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support person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 	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Expenses reimbursed (in most cases)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 and procedures in place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will provide you with a reference following your placement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organisations offer training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1b898e163bb_0_5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548" y="2329272"/>
            <a:ext cx="1665311" cy="239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g1b898e163bb_0_528"/>
          <p:cNvGrpSpPr/>
          <p:nvPr/>
        </p:nvGrpSpPr>
        <p:grpSpPr>
          <a:xfrm>
            <a:off x="0" y="6151419"/>
            <a:ext cx="12192000" cy="706500"/>
            <a:chOff x="0" y="6151419"/>
            <a:chExt cx="12192000" cy="706500"/>
          </a:xfrm>
        </p:grpSpPr>
        <p:sp>
          <p:nvSpPr>
            <p:cNvPr id="334" name="Google Shape;334;g1b898e163bb_0_528"/>
            <p:cNvSpPr/>
            <p:nvPr/>
          </p:nvSpPr>
          <p:spPr>
            <a:xfrm>
              <a:off x="0" y="6151419"/>
              <a:ext cx="12192000" cy="706500"/>
            </a:xfrm>
            <a:prstGeom prst="rect">
              <a:avLst/>
            </a:prstGeom>
            <a:gradFill>
              <a:gsLst>
                <a:gs pos="0">
                  <a:srgbClr val="F0F0F0"/>
                </a:gs>
                <a:gs pos="19000">
                  <a:srgbClr val="F0F0F0"/>
                </a:gs>
                <a:gs pos="57000">
                  <a:srgbClr val="D2702A"/>
                </a:gs>
                <a:gs pos="78000">
                  <a:srgbClr val="AA4636"/>
                </a:gs>
                <a:gs pos="100000">
                  <a:srgbClr val="6600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5" name="Google Shape;335;g1b898e163bb_0_528"/>
            <p:cNvPicPr preferRelativeResize="0"/>
            <p:nvPr/>
          </p:nvPicPr>
          <p:blipFill rotWithShape="1">
            <a:blip r:embed="rId3">
              <a:alphaModFix/>
            </a:blip>
            <a:srcRect l="6630" t="11153" r="9328" b="13838"/>
            <a:stretch/>
          </p:blipFill>
          <p:spPr>
            <a:xfrm>
              <a:off x="364065" y="6252268"/>
              <a:ext cx="1643677" cy="504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g1b898e163bb_0_528"/>
          <p:cNvSpPr txBox="1"/>
          <p:nvPr/>
        </p:nvSpPr>
        <p:spPr>
          <a:xfrm>
            <a:off x="364065" y="1816396"/>
            <a:ext cx="11358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sz="2200">
              <a:solidFill>
                <a:srgbClr val="23355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g1b898e163bb_0_528"/>
          <p:cNvSpPr txBox="1"/>
          <p:nvPr/>
        </p:nvSpPr>
        <p:spPr>
          <a:xfrm>
            <a:off x="364066" y="286137"/>
            <a:ext cx="107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660033"/>
                </a:solidFill>
                <a:latin typeface="Corbel"/>
                <a:ea typeface="Corbel"/>
                <a:cs typeface="Corbel"/>
                <a:sym typeface="Corbel"/>
              </a:rPr>
              <a:t>Rotherham  GISMO  </a:t>
            </a:r>
            <a:endParaRPr sz="3000" b="1">
              <a:solidFill>
                <a:srgbClr val="6600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8" name="Google Shape;338;g1b898e163bb_0_5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278" y="1205692"/>
            <a:ext cx="6840854" cy="38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g1b898e163bb_0_537"/>
          <p:cNvGrpSpPr/>
          <p:nvPr/>
        </p:nvGrpSpPr>
        <p:grpSpPr>
          <a:xfrm>
            <a:off x="0" y="6151419"/>
            <a:ext cx="12192000" cy="706500"/>
            <a:chOff x="0" y="6151419"/>
            <a:chExt cx="12192000" cy="706500"/>
          </a:xfrm>
        </p:grpSpPr>
        <p:sp>
          <p:nvSpPr>
            <p:cNvPr id="344" name="Google Shape;344;g1b898e163bb_0_537"/>
            <p:cNvSpPr/>
            <p:nvPr/>
          </p:nvSpPr>
          <p:spPr>
            <a:xfrm>
              <a:off x="0" y="6151419"/>
              <a:ext cx="12192000" cy="706500"/>
            </a:xfrm>
            <a:prstGeom prst="rect">
              <a:avLst/>
            </a:prstGeom>
            <a:gradFill>
              <a:gsLst>
                <a:gs pos="0">
                  <a:srgbClr val="F0F0F0"/>
                </a:gs>
                <a:gs pos="19000">
                  <a:srgbClr val="F0F0F0"/>
                </a:gs>
                <a:gs pos="57000">
                  <a:srgbClr val="D2702A"/>
                </a:gs>
                <a:gs pos="78000">
                  <a:srgbClr val="AA4636"/>
                </a:gs>
                <a:gs pos="100000">
                  <a:srgbClr val="6600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5" name="Google Shape;345;g1b898e163bb_0_537"/>
            <p:cNvPicPr preferRelativeResize="0"/>
            <p:nvPr/>
          </p:nvPicPr>
          <p:blipFill rotWithShape="1">
            <a:blip r:embed="rId3">
              <a:alphaModFix/>
            </a:blip>
            <a:srcRect l="6630" t="11153" r="9328" b="13838"/>
            <a:stretch/>
          </p:blipFill>
          <p:spPr>
            <a:xfrm>
              <a:off x="364065" y="6252268"/>
              <a:ext cx="1643677" cy="504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g1b898e163bb_0_537"/>
          <p:cNvSpPr txBox="1"/>
          <p:nvPr/>
        </p:nvSpPr>
        <p:spPr>
          <a:xfrm>
            <a:off x="364065" y="1816396"/>
            <a:ext cx="11358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sz="2200">
              <a:solidFill>
                <a:srgbClr val="23355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g1b898e163bb_0_537"/>
          <p:cNvSpPr txBox="1"/>
          <p:nvPr/>
        </p:nvSpPr>
        <p:spPr>
          <a:xfrm>
            <a:off x="364066" y="286137"/>
            <a:ext cx="107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660033"/>
                </a:solidFill>
                <a:latin typeface="Corbel"/>
                <a:ea typeface="Corbel"/>
                <a:cs typeface="Corbel"/>
                <a:sym typeface="Corbel"/>
              </a:rPr>
              <a:t>Rotherham  GISMO  </a:t>
            </a:r>
            <a:endParaRPr sz="3000" b="1">
              <a:solidFill>
                <a:srgbClr val="6600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8" name="Google Shape;348;g1b898e163bb_0_5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2400" y="1514475"/>
            <a:ext cx="6807202" cy="38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g1b898e163bb_0_546"/>
          <p:cNvGrpSpPr/>
          <p:nvPr/>
        </p:nvGrpSpPr>
        <p:grpSpPr>
          <a:xfrm>
            <a:off x="0" y="6151419"/>
            <a:ext cx="12192000" cy="706500"/>
            <a:chOff x="0" y="6151419"/>
            <a:chExt cx="12192000" cy="706500"/>
          </a:xfrm>
        </p:grpSpPr>
        <p:sp>
          <p:nvSpPr>
            <p:cNvPr id="354" name="Google Shape;354;g1b898e163bb_0_546"/>
            <p:cNvSpPr/>
            <p:nvPr/>
          </p:nvSpPr>
          <p:spPr>
            <a:xfrm>
              <a:off x="0" y="6151419"/>
              <a:ext cx="12192000" cy="706500"/>
            </a:xfrm>
            <a:prstGeom prst="rect">
              <a:avLst/>
            </a:prstGeom>
            <a:gradFill>
              <a:gsLst>
                <a:gs pos="0">
                  <a:srgbClr val="F0F0F0"/>
                </a:gs>
                <a:gs pos="19000">
                  <a:srgbClr val="F0F0F0"/>
                </a:gs>
                <a:gs pos="57000">
                  <a:srgbClr val="D2702A"/>
                </a:gs>
                <a:gs pos="78000">
                  <a:srgbClr val="AA4636"/>
                </a:gs>
                <a:gs pos="100000">
                  <a:srgbClr val="6600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" name="Google Shape;355;g1b898e163bb_0_546"/>
            <p:cNvPicPr preferRelativeResize="0"/>
            <p:nvPr/>
          </p:nvPicPr>
          <p:blipFill rotWithShape="1">
            <a:blip r:embed="rId3">
              <a:alphaModFix/>
            </a:blip>
            <a:srcRect l="6630" t="11153" r="9328" b="13838"/>
            <a:stretch/>
          </p:blipFill>
          <p:spPr>
            <a:xfrm>
              <a:off x="364065" y="6252268"/>
              <a:ext cx="1643677" cy="504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g1b898e163bb_0_546"/>
          <p:cNvSpPr txBox="1"/>
          <p:nvPr/>
        </p:nvSpPr>
        <p:spPr>
          <a:xfrm>
            <a:off x="364065" y="1816396"/>
            <a:ext cx="11358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sz="2200">
              <a:solidFill>
                <a:srgbClr val="23355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7" name="Google Shape;357;g1b898e163bb_0_546"/>
          <p:cNvSpPr txBox="1"/>
          <p:nvPr/>
        </p:nvSpPr>
        <p:spPr>
          <a:xfrm>
            <a:off x="364066" y="286137"/>
            <a:ext cx="107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660033"/>
                </a:solidFill>
                <a:latin typeface="Corbel"/>
                <a:ea typeface="Corbel"/>
                <a:cs typeface="Corbel"/>
                <a:sym typeface="Corbel"/>
              </a:rPr>
              <a:t>Contact Details    </a:t>
            </a:r>
            <a:endParaRPr sz="3000" b="1">
              <a:solidFill>
                <a:srgbClr val="6600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8" name="Google Shape;358;g1b898e163bb_0_546"/>
          <p:cNvSpPr/>
          <p:nvPr/>
        </p:nvSpPr>
        <p:spPr>
          <a:xfrm>
            <a:off x="2385753" y="2019993"/>
            <a:ext cx="67581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08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6080"/>
                </a:solidFill>
                <a:latin typeface="Calibri"/>
                <a:ea typeface="Calibri"/>
                <a:cs typeface="Calibri"/>
                <a:sym typeface="Calibri"/>
              </a:rPr>
              <a:t>Contact -  Kerry McGrath for more information. </a:t>
            </a:r>
            <a:endParaRPr sz="1800">
              <a:solidFill>
                <a:srgbClr val="006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08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6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6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08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6080"/>
                </a:solidFill>
                <a:latin typeface="Calibri"/>
                <a:ea typeface="Calibri"/>
                <a:cs typeface="Calibri"/>
                <a:sym typeface="Calibri"/>
              </a:rPr>
              <a:t>Tel: 07716  919416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6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080"/>
              </a:buClr>
              <a:buSzPts val="1800"/>
              <a:buFont typeface="Calibri"/>
              <a:buNone/>
            </a:pPr>
            <a:r>
              <a:rPr lang="en-GB" sz="1800" u="sng">
                <a:solidFill>
                  <a:srgbClr val="00608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kerry.mcgrath@varotherham.org.uk</a:t>
            </a:r>
            <a:endParaRPr sz="1800">
              <a:solidFill>
                <a:srgbClr val="006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84e5249b7b_0_688"/>
          <p:cNvSpPr/>
          <p:nvPr/>
        </p:nvSpPr>
        <p:spPr>
          <a:xfrm rot="496563">
            <a:off x="1529213" y="566270"/>
            <a:ext cx="8191025" cy="446488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184e5249b7b_0_688"/>
          <p:cNvSpPr/>
          <p:nvPr/>
        </p:nvSpPr>
        <p:spPr>
          <a:xfrm>
            <a:off x="3479193" y="1875900"/>
            <a:ext cx="4291094" cy="1625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Q&amp;A</a:t>
            </a:r>
          </a:p>
        </p:txBody>
      </p:sp>
      <p:sp>
        <p:nvSpPr>
          <p:cNvPr id="365" name="Google Shape;365;g184e5249b7b_0_688"/>
          <p:cNvSpPr txBox="1"/>
          <p:nvPr/>
        </p:nvSpPr>
        <p:spPr>
          <a:xfrm>
            <a:off x="687300" y="5035167"/>
            <a:ext cx="112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g184e5249b7b_0_688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367" name="Google Shape;367;g184e5249b7b_0_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b898e163bb_0_630"/>
          <p:cNvSpPr txBox="1">
            <a:spLocks noGrp="1"/>
          </p:cNvSpPr>
          <p:nvPr>
            <p:ph type="title"/>
          </p:nvPr>
        </p:nvSpPr>
        <p:spPr>
          <a:xfrm>
            <a:off x="3580825" y="593375"/>
            <a:ext cx="7264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22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Let’s b: Friend</a:t>
            </a:r>
            <a:endParaRPr sz="5022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3" name="Google Shape;373;g1b898e163bb_0_6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250" y="1536567"/>
            <a:ext cx="5016633" cy="501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b898e163bb_0_630"/>
          <p:cNvSpPr txBox="1">
            <a:spLocks noGrp="1"/>
          </p:cNvSpPr>
          <p:nvPr>
            <p:ph type="title"/>
          </p:nvPr>
        </p:nvSpPr>
        <p:spPr>
          <a:xfrm>
            <a:off x="3906650" y="1536575"/>
            <a:ext cx="48621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12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Sara Kopecsni</a:t>
            </a:r>
            <a:endParaRPr sz="312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b898e163bb_0_636"/>
          <p:cNvSpPr/>
          <p:nvPr/>
        </p:nvSpPr>
        <p:spPr>
          <a:xfrm rot="496563">
            <a:off x="1529203" y="566268"/>
            <a:ext cx="8191025" cy="446488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b898e163bb_0_636"/>
          <p:cNvSpPr/>
          <p:nvPr/>
        </p:nvSpPr>
        <p:spPr>
          <a:xfrm>
            <a:off x="3479193" y="1875900"/>
            <a:ext cx="4291094" cy="1625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Q&amp;A</a:t>
            </a:r>
          </a:p>
        </p:txBody>
      </p:sp>
      <p:sp>
        <p:nvSpPr>
          <p:cNvPr id="381" name="Google Shape;381;g1b898e163bb_0_636"/>
          <p:cNvSpPr txBox="1"/>
          <p:nvPr/>
        </p:nvSpPr>
        <p:spPr>
          <a:xfrm>
            <a:off x="687300" y="5035167"/>
            <a:ext cx="112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g1b898e163bb_0_636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83" name="Google Shape;383;g1b898e163bb_0_6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1c568e6fd_0_119"/>
          <p:cNvSpPr txBox="1">
            <a:spLocks noGrp="1"/>
          </p:cNvSpPr>
          <p:nvPr>
            <p:ph type="title"/>
          </p:nvPr>
        </p:nvSpPr>
        <p:spPr>
          <a:xfrm>
            <a:off x="415600" y="690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414"/>
              <a:buNone/>
            </a:pPr>
            <a:r>
              <a:rPr lang="en-GB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Ground Rules</a:t>
            </a:r>
            <a:endParaRPr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141c568e6fd_0_119"/>
          <p:cNvSpPr txBox="1">
            <a:spLocks noGrp="1"/>
          </p:cNvSpPr>
          <p:nvPr>
            <p:ph type="body" idx="1"/>
          </p:nvPr>
        </p:nvSpPr>
        <p:spPr>
          <a:xfrm>
            <a:off x="88800" y="608600"/>
            <a:ext cx="7311900" cy="6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If we lose you during the session or you have wifi connection issues, please rejoin the meeting, following the same link/meeting ID and password.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To limit background noise, please keep your microphone off unless speaking.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This is an information giving session, rather than a clinical advice session.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Any questions for our guest speakers should be asked at the end of their session, during the Q&amp;A section.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700"/>
              <a:buFont typeface="Poppins"/>
              <a:buChar char="●"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Please use the chat or raise your hand to connect with our guest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……. And lastly ..…..</a:t>
            </a:r>
            <a:endParaRPr sz="17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Please be respectful to each other and each others opinions.</a:t>
            </a:r>
            <a:r>
              <a:rPr lang="en-GB" sz="20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5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7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Thank you for attending and we hope you enjoy the session.</a:t>
            </a:r>
            <a:endParaRPr sz="1700" b="1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g141c568e6fd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6052493"/>
            <a:ext cx="3530600" cy="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41c568e6fd_0_1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76" name="Google Shape;176;g141c568e6fd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51833"/>
            <a:ext cx="1328733" cy="13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1c568e6fd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3267" y="-256533"/>
            <a:ext cx="1328733" cy="13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84e5249b7b_0_4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415"/>
              <a:buNone/>
            </a:pPr>
            <a:r>
              <a:rPr lang="en-GB">
                <a:solidFill>
                  <a:srgbClr val="004B88"/>
                </a:solidFill>
              </a:rPr>
              <a:t>Feedback survey:</a:t>
            </a:r>
            <a:endParaRPr>
              <a:solidFill>
                <a:srgbClr val="004B88"/>
              </a:solidFill>
            </a:endParaRPr>
          </a:p>
        </p:txBody>
      </p:sp>
      <p:sp>
        <p:nvSpPr>
          <p:cNvPr id="389" name="Google Shape;389;g184e5249b7b_0_49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004B88"/>
                </a:solidFill>
              </a:rPr>
              <a:t>We would really appreciate some feedback from these ‘Let’s Talk’ sessions, so we can constantly improve.</a:t>
            </a: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004B88"/>
                </a:solidFill>
              </a:rPr>
              <a:t>Please take 5 minutes to fill out this short survey. All feedback will be anonymous. Thank you.</a:t>
            </a: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300" b="1" u="sng">
                <a:solidFill>
                  <a:srgbClr val="004B88"/>
                </a:solidFill>
              </a:rPr>
              <a:t>Survey link:</a:t>
            </a:r>
            <a:endParaRPr sz="2300" b="1" u="sng">
              <a:solidFill>
                <a:srgbClr val="004B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https://forms.gle/toE8Nr2mXMKJwPxv7</a:t>
            </a:r>
            <a:r>
              <a:rPr lang="en-GB"/>
              <a:t> </a:t>
            </a:r>
            <a:endParaRPr/>
          </a:p>
        </p:txBody>
      </p:sp>
      <p:pic>
        <p:nvPicPr>
          <p:cNvPr id="390" name="Google Shape;390;g184e5249b7b_0_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184e5249b7b_0_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9435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184e5249b7b_0_4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1f3cc42d8_0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43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Upcoming Let’s Talk Event:</a:t>
            </a:r>
            <a:endParaRPr sz="430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g141f3cc42d8_0_12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700"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3500" b="1">
                <a:solidFill>
                  <a:srgbClr val="222222"/>
                </a:solidFill>
              </a:rPr>
              <a:t>‘Let’s Talk… Menopause’</a:t>
            </a:r>
            <a:endParaRPr sz="35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31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2700" b="1">
                <a:solidFill>
                  <a:srgbClr val="222222"/>
                </a:solidFill>
              </a:rPr>
              <a:t>Open to both the public and professionals</a:t>
            </a:r>
            <a:endParaRPr sz="27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GB" sz="2700" b="1">
                <a:solidFill>
                  <a:srgbClr val="222222"/>
                </a:solidFill>
              </a:rPr>
              <a:t>Wednesday 18th January :3pm-4pm via Zoom </a:t>
            </a:r>
            <a:endParaRPr sz="27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399" name="Google Shape;399;g141f3cc42d8_0_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400" name="Google Shape;400;g141f3cc42d8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41f3cc42d8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552566" cy="155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41f3cc42d8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9435" y="10268"/>
            <a:ext cx="1552566" cy="155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1c568e6fd_0_128"/>
          <p:cNvSpPr txBox="1">
            <a:spLocks noGrp="1"/>
          </p:cNvSpPr>
          <p:nvPr>
            <p:ph type="title"/>
          </p:nvPr>
        </p:nvSpPr>
        <p:spPr>
          <a:xfrm>
            <a:off x="-1851033" y="149900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43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Today’s Programme</a:t>
            </a:r>
            <a:endParaRPr sz="43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141c568e6fd_0_128"/>
          <p:cNvSpPr txBox="1">
            <a:spLocks noGrp="1"/>
          </p:cNvSpPr>
          <p:nvPr>
            <p:ph type="body" idx="1"/>
          </p:nvPr>
        </p:nvSpPr>
        <p:spPr>
          <a:xfrm>
            <a:off x="129833" y="1093667"/>
            <a:ext cx="5499600" cy="3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9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Let’s get to know each other...</a:t>
            </a:r>
            <a:endParaRPr sz="19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-GB" sz="19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What is your name and where are you from? (Add it to the chat box) </a:t>
            </a:r>
            <a:endParaRPr sz="19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141c568e6fd_0_128"/>
          <p:cNvSpPr txBox="1">
            <a:spLocks noGrp="1"/>
          </p:cNvSpPr>
          <p:nvPr>
            <p:ph type="body" idx="2"/>
          </p:nvPr>
        </p:nvSpPr>
        <p:spPr>
          <a:xfrm>
            <a:off x="6377850" y="-73675"/>
            <a:ext cx="6228300" cy="6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sz="13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The Red Cross - Luke Thomas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the Red Cross tackles Loneliness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About the service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Support available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to contact the service</a:t>
            </a: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Kerry McGrath - Voluntary Action Rotherham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Groups available in Rotherham to support with Loneliness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F3D8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Let’s B:Friend - Sara Kopecsni</a:t>
            </a:r>
            <a:endParaRPr sz="14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What is the B:friend Service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it supports people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D85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How to contact the service</a:t>
            </a: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GB" sz="1400" u="sng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Any other Business and January ‘Let’s Talk’ Event Details</a:t>
            </a:r>
            <a:endParaRPr sz="1400" u="sng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g141c568e6fd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3300"/>
            <a:ext cx="2299795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41c568e6fd_0_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87" name="Google Shape;187;g141c568e6fd_0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43019" y="933350"/>
            <a:ext cx="6408870" cy="64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41c568e6fd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42998" cy="124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41c568e6fd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7650" y="43650"/>
            <a:ext cx="1155699" cy="11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4e5249b7b_0_587"/>
          <p:cNvSpPr txBox="1">
            <a:spLocks noGrp="1"/>
          </p:cNvSpPr>
          <p:nvPr>
            <p:ph type="title"/>
          </p:nvPr>
        </p:nvSpPr>
        <p:spPr>
          <a:xfrm>
            <a:off x="2924600" y="64961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194"/>
              <a:buNone/>
            </a:pPr>
            <a:r>
              <a:rPr lang="en-GB" sz="5022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The Red Cross</a:t>
            </a:r>
            <a:endParaRPr sz="5022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g184e5249b7b_0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25" y="2570025"/>
            <a:ext cx="4952325" cy="32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84e5249b7b_0_587"/>
          <p:cNvSpPr txBox="1"/>
          <p:nvPr/>
        </p:nvSpPr>
        <p:spPr>
          <a:xfrm>
            <a:off x="3922725" y="1592825"/>
            <a:ext cx="6504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Luke Thomas </a:t>
            </a:r>
            <a:endParaRPr sz="100">
              <a:solidFill>
                <a:srgbClr val="2F3D85"/>
              </a:solidFill>
            </a:endParaRPr>
          </a:p>
        </p:txBody>
      </p:sp>
      <p:pic>
        <p:nvPicPr>
          <p:cNvPr id="197" name="Google Shape;197;g184e5249b7b_0_5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58c709867_0_304"/>
          <p:cNvSpPr/>
          <p:nvPr/>
        </p:nvSpPr>
        <p:spPr>
          <a:xfrm rot="496563">
            <a:off x="1529213" y="566270"/>
            <a:ext cx="8191025" cy="446488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958c709867_0_304"/>
          <p:cNvSpPr/>
          <p:nvPr/>
        </p:nvSpPr>
        <p:spPr>
          <a:xfrm>
            <a:off x="3479193" y="1875900"/>
            <a:ext cx="4291094" cy="16252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Q&amp;A</a:t>
            </a:r>
          </a:p>
        </p:txBody>
      </p:sp>
      <p:sp>
        <p:nvSpPr>
          <p:cNvPr id="204" name="Google Shape;204;g1958c709867_0_304"/>
          <p:cNvSpPr txBox="1"/>
          <p:nvPr/>
        </p:nvSpPr>
        <p:spPr>
          <a:xfrm>
            <a:off x="687300" y="5035167"/>
            <a:ext cx="1129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g1958c709867_0_304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206" name="Google Shape;206;g1958c709867_0_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393" y="5879760"/>
            <a:ext cx="3530600" cy="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4e5249b7b_0_682"/>
          <p:cNvSpPr txBox="1">
            <a:spLocks noGrp="1"/>
          </p:cNvSpPr>
          <p:nvPr>
            <p:ph type="title"/>
          </p:nvPr>
        </p:nvSpPr>
        <p:spPr>
          <a:xfrm>
            <a:off x="1812000" y="826125"/>
            <a:ext cx="85680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Voluntary Action Rotherham</a:t>
            </a:r>
            <a:endParaRPr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g184e5249b7b_0_682"/>
          <p:cNvSpPr txBox="1">
            <a:spLocks noGrp="1"/>
          </p:cNvSpPr>
          <p:nvPr>
            <p:ph type="title"/>
          </p:nvPr>
        </p:nvSpPr>
        <p:spPr>
          <a:xfrm>
            <a:off x="3841825" y="1769325"/>
            <a:ext cx="85680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120">
                <a:solidFill>
                  <a:srgbClr val="2F3D85"/>
                </a:solidFill>
                <a:latin typeface="Poppins"/>
                <a:ea typeface="Poppins"/>
                <a:cs typeface="Poppins"/>
                <a:sym typeface="Poppins"/>
              </a:rPr>
              <a:t>Kerry McGrath</a:t>
            </a:r>
            <a:endParaRPr sz="3120">
              <a:solidFill>
                <a:srgbClr val="2F3D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g184e5249b7b_0_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700" y="3159725"/>
            <a:ext cx="5652125" cy="23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898e163bb_0_420"/>
          <p:cNvSpPr/>
          <p:nvPr/>
        </p:nvSpPr>
        <p:spPr>
          <a:xfrm>
            <a:off x="-1891481" y="2712969"/>
            <a:ext cx="6378600" cy="6378600"/>
          </a:xfrm>
          <a:prstGeom prst="ellipse">
            <a:avLst/>
          </a:prstGeom>
          <a:gradFill>
            <a:gsLst>
              <a:gs pos="0">
                <a:srgbClr val="660033"/>
              </a:gs>
              <a:gs pos="55000">
                <a:srgbClr val="660033"/>
              </a:gs>
              <a:gs pos="72000">
                <a:srgbClr val="AA4636"/>
              </a:gs>
              <a:gs pos="84000">
                <a:srgbClr val="D2702A"/>
              </a:gs>
              <a:gs pos="100000">
                <a:srgbClr val="F0F0F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b898e163bb_0_420"/>
          <p:cNvSpPr/>
          <p:nvPr/>
        </p:nvSpPr>
        <p:spPr>
          <a:xfrm>
            <a:off x="0" y="6152400"/>
            <a:ext cx="12192000" cy="705600"/>
          </a:xfrm>
          <a:prstGeom prst="rect">
            <a:avLst/>
          </a:prstGeom>
          <a:gradFill>
            <a:gsLst>
              <a:gs pos="0">
                <a:srgbClr val="660033"/>
              </a:gs>
              <a:gs pos="14000">
                <a:srgbClr val="660033"/>
              </a:gs>
              <a:gs pos="26000">
                <a:srgbClr val="AA4636"/>
              </a:gs>
              <a:gs pos="38000">
                <a:srgbClr val="D2702A"/>
              </a:gs>
              <a:gs pos="67000">
                <a:srgbClr val="F0F0F0"/>
              </a:gs>
              <a:gs pos="100000">
                <a:srgbClr val="F0F0F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1b898e163bb_0_420"/>
          <p:cNvPicPr preferRelativeResize="0"/>
          <p:nvPr/>
        </p:nvPicPr>
        <p:blipFill rotWithShape="1">
          <a:blip r:embed="rId3">
            <a:alphaModFix/>
          </a:blip>
          <a:srcRect l="168" t="429" r="968" b="6164"/>
          <a:stretch/>
        </p:blipFill>
        <p:spPr>
          <a:xfrm>
            <a:off x="88826" y="3"/>
            <a:ext cx="12192002" cy="543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g1b898e163bb_0_426"/>
          <p:cNvGrpSpPr/>
          <p:nvPr/>
        </p:nvGrpSpPr>
        <p:grpSpPr>
          <a:xfrm>
            <a:off x="0" y="6151419"/>
            <a:ext cx="12192000" cy="706500"/>
            <a:chOff x="0" y="6151419"/>
            <a:chExt cx="12192000" cy="706500"/>
          </a:xfrm>
        </p:grpSpPr>
        <p:sp>
          <p:nvSpPr>
            <p:cNvPr id="226" name="Google Shape;226;g1b898e163bb_0_426"/>
            <p:cNvSpPr/>
            <p:nvPr/>
          </p:nvSpPr>
          <p:spPr>
            <a:xfrm>
              <a:off x="0" y="6151419"/>
              <a:ext cx="12192000" cy="706500"/>
            </a:xfrm>
            <a:prstGeom prst="rect">
              <a:avLst/>
            </a:prstGeom>
            <a:gradFill>
              <a:gsLst>
                <a:gs pos="0">
                  <a:srgbClr val="F0F0F0"/>
                </a:gs>
                <a:gs pos="19000">
                  <a:srgbClr val="F0F0F0"/>
                </a:gs>
                <a:gs pos="57000">
                  <a:srgbClr val="D2702A"/>
                </a:gs>
                <a:gs pos="78000">
                  <a:srgbClr val="AA4636"/>
                </a:gs>
                <a:gs pos="100000">
                  <a:srgbClr val="6600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" name="Google Shape;227;g1b898e163bb_0_426"/>
            <p:cNvPicPr preferRelativeResize="0"/>
            <p:nvPr/>
          </p:nvPicPr>
          <p:blipFill rotWithShape="1">
            <a:blip r:embed="rId3">
              <a:alphaModFix/>
            </a:blip>
            <a:srcRect l="6630" t="11153" r="9328" b="13838"/>
            <a:stretch/>
          </p:blipFill>
          <p:spPr>
            <a:xfrm>
              <a:off x="364065" y="6252268"/>
              <a:ext cx="1643677" cy="504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g1b898e163bb_0_426"/>
          <p:cNvSpPr txBox="1"/>
          <p:nvPr/>
        </p:nvSpPr>
        <p:spPr>
          <a:xfrm>
            <a:off x="364065" y="1816396"/>
            <a:ext cx="11358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Kerry McGrath,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Volunteering and Group Support Manager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Voluntary Action Rotherham.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33557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sz="2200">
              <a:solidFill>
                <a:srgbClr val="23355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g1b898e163bb_0_426"/>
          <p:cNvSpPr txBox="1"/>
          <p:nvPr/>
        </p:nvSpPr>
        <p:spPr>
          <a:xfrm>
            <a:off x="364066" y="286137"/>
            <a:ext cx="107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660033"/>
                </a:solidFill>
                <a:latin typeface="Corbel"/>
                <a:ea typeface="Corbel"/>
                <a:cs typeface="Corbel"/>
                <a:sym typeface="Corbel"/>
              </a:rPr>
              <a:t>Volunteering and Social Groups in Rotherham   </a:t>
            </a:r>
            <a:endParaRPr sz="3000" b="1">
              <a:solidFill>
                <a:srgbClr val="6600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g1b898e163bb_0_434"/>
          <p:cNvGrpSpPr/>
          <p:nvPr/>
        </p:nvGrpSpPr>
        <p:grpSpPr>
          <a:xfrm>
            <a:off x="0" y="6151419"/>
            <a:ext cx="12192000" cy="706500"/>
            <a:chOff x="0" y="6151419"/>
            <a:chExt cx="12192000" cy="706500"/>
          </a:xfrm>
        </p:grpSpPr>
        <p:sp>
          <p:nvSpPr>
            <p:cNvPr id="235" name="Google Shape;235;g1b898e163bb_0_434"/>
            <p:cNvSpPr/>
            <p:nvPr/>
          </p:nvSpPr>
          <p:spPr>
            <a:xfrm>
              <a:off x="0" y="6151419"/>
              <a:ext cx="12192000" cy="706500"/>
            </a:xfrm>
            <a:prstGeom prst="rect">
              <a:avLst/>
            </a:prstGeom>
            <a:gradFill>
              <a:gsLst>
                <a:gs pos="0">
                  <a:srgbClr val="F0F0F0"/>
                </a:gs>
                <a:gs pos="19000">
                  <a:srgbClr val="F0F0F0"/>
                </a:gs>
                <a:gs pos="57000">
                  <a:srgbClr val="D2702A"/>
                </a:gs>
                <a:gs pos="78000">
                  <a:srgbClr val="AA4636"/>
                </a:gs>
                <a:gs pos="100000">
                  <a:srgbClr val="6600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g1b898e163bb_0_434"/>
            <p:cNvPicPr preferRelativeResize="0"/>
            <p:nvPr/>
          </p:nvPicPr>
          <p:blipFill rotWithShape="1">
            <a:blip r:embed="rId3">
              <a:alphaModFix/>
            </a:blip>
            <a:srcRect l="6630" t="11153" r="9328" b="13838"/>
            <a:stretch/>
          </p:blipFill>
          <p:spPr>
            <a:xfrm>
              <a:off x="364065" y="6252268"/>
              <a:ext cx="1643677" cy="504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g1b898e163bb_0_434"/>
          <p:cNvSpPr txBox="1"/>
          <p:nvPr/>
        </p:nvSpPr>
        <p:spPr>
          <a:xfrm>
            <a:off x="364066" y="286137"/>
            <a:ext cx="1073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660033"/>
                </a:solidFill>
                <a:latin typeface="Corbel"/>
                <a:ea typeface="Corbel"/>
                <a:cs typeface="Corbel"/>
                <a:sym typeface="Corbel"/>
              </a:rPr>
              <a:t>Apply online at VAR  </a:t>
            </a:r>
            <a:endParaRPr sz="3000" b="1">
              <a:solidFill>
                <a:srgbClr val="6600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g1b898e163bb_0_434"/>
          <p:cNvSpPr/>
          <p:nvPr/>
        </p:nvSpPr>
        <p:spPr>
          <a:xfrm>
            <a:off x="2007742" y="1191091"/>
            <a:ext cx="538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https://www.varotherham.org.uk/i-want-to-volunteer</a:t>
            </a:r>
            <a:endParaRPr sz="18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1b898e163bb_0_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644" y="2172701"/>
            <a:ext cx="4355975" cy="9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b898e163bb_0_434" descr="I want to volunteer butt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5999" y="2034658"/>
            <a:ext cx="3848100" cy="12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b898e163bb_0_434"/>
          <p:cNvSpPr/>
          <p:nvPr/>
        </p:nvSpPr>
        <p:spPr>
          <a:xfrm>
            <a:off x="2583377" y="3747220"/>
            <a:ext cx="5904600" cy="147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visit Voluntary Action Rotherham’s website and select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want to volunteer’.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you can register and browse our menu of Rotherham volunteer roles.  You can apply direct to local organisations and create a unique profile online.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1b898e163bb_0_434" descr="Volunteer_Centre_Rotherham_323_rg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3255" y="253107"/>
            <a:ext cx="3230562" cy="86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Custom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Open Sans</vt:lpstr>
      <vt:lpstr>Arial Black</vt:lpstr>
      <vt:lpstr>Noto Sans Symbols</vt:lpstr>
      <vt:lpstr>Corbel</vt:lpstr>
      <vt:lpstr>Avenir</vt:lpstr>
      <vt:lpstr>Poppins</vt:lpstr>
      <vt:lpstr>Calibri</vt:lpstr>
      <vt:lpstr>PT Sans Narrow</vt:lpstr>
      <vt:lpstr>EB Garamond</vt:lpstr>
      <vt:lpstr>Noto Sans</vt:lpstr>
      <vt:lpstr>Tropic</vt:lpstr>
      <vt:lpstr>Office Theme</vt:lpstr>
      <vt:lpstr>PowerPoint Presentation</vt:lpstr>
      <vt:lpstr>Ground Rules</vt:lpstr>
      <vt:lpstr>Today’s Programme</vt:lpstr>
      <vt:lpstr>The Red Cross</vt:lpstr>
      <vt:lpstr>PowerPoint Presentation</vt:lpstr>
      <vt:lpstr>Voluntary Action Rotherham</vt:lpstr>
      <vt:lpstr>PowerPoint Presentation</vt:lpstr>
      <vt:lpstr>PowerPoint Presentation</vt:lpstr>
      <vt:lpstr>PowerPoint Presentation</vt:lpstr>
      <vt:lpstr>Apply online at VAR:</vt:lpstr>
      <vt:lpstr>So much choice!</vt:lpstr>
      <vt:lpstr>Types of Volunteering</vt:lpstr>
      <vt:lpstr>What to expect….</vt:lpstr>
      <vt:lpstr>PowerPoint Presentation</vt:lpstr>
      <vt:lpstr>PowerPoint Presentation</vt:lpstr>
      <vt:lpstr>PowerPoint Presentation</vt:lpstr>
      <vt:lpstr>PowerPoint Presentation</vt:lpstr>
      <vt:lpstr>Let’s b: Friend</vt:lpstr>
      <vt:lpstr>PowerPoint Presentation</vt:lpstr>
      <vt:lpstr>Feedback survey:</vt:lpstr>
      <vt:lpstr>Upcoming Let’s Talk Event: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Parkin Ann, Breast Care Nurse Gen Surg</dc:creator>
  <cp:lastModifiedBy>carotherham0218@outlook.com</cp:lastModifiedBy>
  <cp:revision>1</cp:revision>
  <dcterms:created xsi:type="dcterms:W3CDTF">2022-10-11T11:41:04Z</dcterms:created>
  <dcterms:modified xsi:type="dcterms:W3CDTF">2022-12-14T14:01:57Z</dcterms:modified>
</cp:coreProperties>
</file>