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Poppins" panose="020B0604020202020204" charset="0"/>
      <p:regular r:id="rId28"/>
      <p:bold r:id="rId29"/>
      <p:italic r:id="rId30"/>
      <p:boldItalic r:id="rId31"/>
    </p:embeddedFont>
    <p:embeddedFont>
      <p:font typeface="PT Sans Narrow" panose="020B0604020202020204" charset="0"/>
      <p:regular r:id="rId32"/>
      <p:bold r:id="rId33"/>
    </p:embeddedFont>
    <p:embeddedFont>
      <p:font typeface="Open Sans"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TB/JmzM35v6RWp6ExRASwy5/S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370"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342147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yeda.org.uk/referral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amhs.rdash.nhs.uk/eating-disorders/referral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yeda.org.uk/referra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1c568e6fd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41c568e6fd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960190fbf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8960190fbf_0_311: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52" name="Google Shape;252;g18960190fbf_0_311: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8960190fbf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18960190fbf_0_328: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endParaRPr/>
          </a:p>
        </p:txBody>
      </p:sp>
      <p:sp>
        <p:nvSpPr>
          <p:cNvPr id="270" name="Google Shape;270;g18960190fbf_0_328: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8960190fbf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8960190fbf_0_345: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lnSpc>
                <a:spcPct val="87000"/>
              </a:lnSpc>
              <a:spcBef>
                <a:spcPts val="0"/>
              </a:spcBef>
              <a:spcAft>
                <a:spcPts val="0"/>
              </a:spcAft>
              <a:buNone/>
            </a:pPr>
            <a:r>
              <a:rPr lang="en-GB" sz="700">
                <a:latin typeface="Arial"/>
                <a:ea typeface="Arial"/>
                <a:cs typeface="Arial"/>
                <a:sym typeface="Arial"/>
              </a:rPr>
              <a:t>Bearing in mind the points previously on identifying an eating disorder – don’t focus </a:t>
            </a:r>
            <a:r>
              <a:rPr lang="en-GB" sz="700" u="sng">
                <a:latin typeface="Arial"/>
                <a:ea typeface="Arial"/>
                <a:cs typeface="Arial"/>
                <a:sym typeface="Arial"/>
              </a:rPr>
              <a:t>solely</a:t>
            </a:r>
            <a:r>
              <a:rPr lang="en-GB" sz="700">
                <a:latin typeface="Arial"/>
                <a:ea typeface="Arial"/>
                <a:cs typeface="Arial"/>
                <a:sym typeface="Arial"/>
              </a:rPr>
              <a:t> on body image or body size. You could say ‘I’ve noticed a difference’ about things other than their size or eating habits, e.g. you’ve noticed changes in their mood / talking about friends less.</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This shows you’re concerned about them as a whole, bringing it away from their appearance. </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 </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Focus on the person's goals and interests – e.g. using these to motivate them to get better. For example, a client who wants to be in a dance show, but their food restriction means they don’t have enough energy to dance properly.</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 </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Avoid giving simple solutions, as obvious as it may seem to us (such as ‘eating more will make you feel better’).</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 </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Acknowledge their efforts (even what we might see as small things, like starting to consider eating breakfast). But: avoid saying ‘you look well’ – to someone who is restricting their eating, this can come across as ‘you look fat’ or ‘you’ve put on weight’.</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 </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Remember consistency, patience and perseverance. An ED distorts someone’s thoughts, for example this could lead to denial and frustration. We need to show them we’re non-judgemental and are there to support them, not the ED. This might look like regular check-ins, and gradually building a trusting relationship which enables them to open up.</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 </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Ultimately – use your knowledge of the client and what they respond well to, and tailor your approach to them. These points aren’t hard and fast rules – the best approach will vary depending on the person. Don’t worry if you think you’ve said the wrong thing, as it’s difficult and you’re not expected to be an expert. The ED can distort well-meaning comments too. Simply showing them you’re there to support them is the most important thing.</a:t>
            </a:r>
            <a:endParaRPr sz="700">
              <a:latin typeface="Calibri"/>
              <a:ea typeface="Calibri"/>
              <a:cs typeface="Calibri"/>
              <a:sym typeface="Calibri"/>
            </a:endParaRPr>
          </a:p>
          <a:p>
            <a:pPr marL="0" lvl="0" indent="0" algn="l" rtl="0">
              <a:lnSpc>
                <a:spcPct val="87000"/>
              </a:lnSpc>
              <a:spcBef>
                <a:spcPts val="800"/>
              </a:spcBef>
              <a:spcAft>
                <a:spcPts val="0"/>
              </a:spcAft>
              <a:buNone/>
            </a:pPr>
            <a:r>
              <a:rPr lang="en-GB" sz="700">
                <a:latin typeface="Arial"/>
                <a:ea typeface="Arial"/>
                <a:cs typeface="Arial"/>
                <a:sym typeface="Arial"/>
              </a:rPr>
              <a:t> </a:t>
            </a:r>
            <a:endParaRPr sz="700">
              <a:latin typeface="Calibri"/>
              <a:ea typeface="Calibri"/>
              <a:cs typeface="Calibri"/>
              <a:sym typeface="Calibri"/>
            </a:endParaRPr>
          </a:p>
        </p:txBody>
      </p:sp>
      <p:sp>
        <p:nvSpPr>
          <p:cNvPr id="288" name="Google Shape;288;g18960190fbf_0_345: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8960190fbf_0_3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18960190fbf_0_355: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marR="0" lvl="0" indent="0" algn="l" rtl="0">
              <a:lnSpc>
                <a:spcPct val="80000"/>
              </a:lnSpc>
              <a:spcBef>
                <a:spcPts val="0"/>
              </a:spcBef>
              <a:spcAft>
                <a:spcPts val="0"/>
              </a:spcAft>
              <a:buClr>
                <a:srgbClr val="404040"/>
              </a:buClr>
              <a:buSzPts val="600"/>
              <a:buFont typeface="Open Sans"/>
              <a:buNone/>
            </a:pPr>
            <a:r>
              <a:rPr lang="en-GB" sz="600" b="1" u="none" strike="noStrike" cap="none">
                <a:solidFill>
                  <a:srgbClr val="404040"/>
                </a:solidFill>
                <a:latin typeface="Open Sans"/>
                <a:ea typeface="Open Sans"/>
                <a:cs typeface="Open Sans"/>
                <a:sym typeface="Open Sans"/>
              </a:rPr>
              <a:t>Available Support – Young People</a:t>
            </a:r>
            <a:endParaRPr/>
          </a:p>
          <a:p>
            <a:pPr marL="0" marR="0" lvl="0" indent="0" algn="l" rtl="0">
              <a:lnSpc>
                <a:spcPct val="87000"/>
              </a:lnSpc>
              <a:spcBef>
                <a:spcPts val="0"/>
              </a:spcBef>
              <a:spcAft>
                <a:spcPts val="0"/>
              </a:spcAft>
              <a:buClr>
                <a:schemeClr val="dk1"/>
              </a:buClr>
              <a:buSzPts val="600"/>
              <a:buFont typeface="Calibri"/>
              <a:buNone/>
            </a:pPr>
            <a:endParaRPr sz="600" b="0" i="0" u="none" strike="noStrike" cap="none">
              <a:solidFill>
                <a:srgbClr val="000000"/>
              </a:solidFill>
              <a:latin typeface="Open Sans"/>
              <a:ea typeface="Open Sans"/>
              <a:cs typeface="Open Sans"/>
              <a:sym typeface="Open Sans"/>
            </a:endParaRPr>
          </a:p>
          <a:p>
            <a:pPr marL="0" marR="0" lvl="0" indent="0" algn="l" rtl="0">
              <a:lnSpc>
                <a:spcPct val="87000"/>
              </a:lnSpc>
              <a:spcBef>
                <a:spcPts val="800"/>
              </a:spcBef>
              <a:spcAft>
                <a:spcPts val="0"/>
              </a:spcAft>
              <a:buClr>
                <a:srgbClr val="7030A0"/>
              </a:buClr>
              <a:buSzPts val="600"/>
              <a:buFont typeface="Open Sans"/>
              <a:buNone/>
            </a:pPr>
            <a:r>
              <a:rPr lang="en-GB" sz="600" b="0" i="1" u="none" strike="noStrike" cap="none">
                <a:solidFill>
                  <a:srgbClr val="7030A0"/>
                </a:solidFill>
                <a:latin typeface="Open Sans"/>
                <a:ea typeface="Open Sans"/>
                <a:cs typeface="Open Sans"/>
                <a:sym typeface="Open Sans"/>
              </a:rPr>
              <a:t>Mild-moderate level cases</a:t>
            </a:r>
            <a:endParaRPr/>
          </a:p>
          <a:p>
            <a:pPr marL="0" marR="0" lvl="0" indent="0" algn="l" rtl="0">
              <a:lnSpc>
                <a:spcPct val="87000"/>
              </a:lnSpc>
              <a:spcBef>
                <a:spcPts val="800"/>
              </a:spcBef>
              <a:spcAft>
                <a:spcPts val="0"/>
              </a:spcAft>
              <a:buClr>
                <a:srgbClr val="000000"/>
              </a:buClr>
              <a:buSzPts val="600"/>
              <a:buFont typeface="Open Sans"/>
              <a:buNone/>
            </a:pPr>
            <a:r>
              <a:rPr lang="en-GB" sz="600" b="1" i="0" u="sng" strike="noStrike" cap="none">
                <a:solidFill>
                  <a:srgbClr val="000000"/>
                </a:solidFill>
                <a:latin typeface="Open Sans"/>
                <a:ea typeface="Open Sans"/>
                <a:cs typeface="Open Sans"/>
                <a:sym typeface="Open Sans"/>
              </a:rPr>
              <a:t>SYEDA (11+)</a:t>
            </a:r>
            <a:endParaRPr/>
          </a:p>
          <a:p>
            <a:pPr marL="279400" marR="0" lvl="0" indent="-279400" algn="l" rtl="0">
              <a:lnSpc>
                <a:spcPct val="87000"/>
              </a:lnSpc>
              <a:spcBef>
                <a:spcPts val="800"/>
              </a:spcBef>
              <a:spcAft>
                <a:spcPts val="0"/>
              </a:spcAft>
              <a:buClr>
                <a:srgbClr val="000000"/>
              </a:buClr>
              <a:buSzPts val="600"/>
              <a:buFont typeface="Arial"/>
              <a:buChar char="•"/>
            </a:pPr>
            <a:r>
              <a:rPr lang="en-GB" sz="600" b="0" i="0" u="none" strike="noStrike" cap="none">
                <a:solidFill>
                  <a:srgbClr val="000000"/>
                </a:solidFill>
                <a:latin typeface="Open Sans"/>
                <a:ea typeface="Open Sans"/>
                <a:cs typeface="Open Sans"/>
                <a:sym typeface="Open Sans"/>
              </a:rPr>
              <a:t>If their school has With Me in Mind – WMIM refer to SYEDA</a:t>
            </a:r>
            <a:endParaRPr/>
          </a:p>
          <a:p>
            <a:pPr marL="279400" marR="0" lvl="0" indent="-279400" algn="l" rtl="0">
              <a:lnSpc>
                <a:spcPct val="87000"/>
              </a:lnSpc>
              <a:spcBef>
                <a:spcPts val="800"/>
              </a:spcBef>
              <a:spcAft>
                <a:spcPts val="0"/>
              </a:spcAft>
              <a:buClr>
                <a:srgbClr val="000000"/>
              </a:buClr>
              <a:buSzPts val="600"/>
              <a:buFont typeface="Arial"/>
              <a:buChar char="•"/>
            </a:pPr>
            <a:r>
              <a:rPr lang="en-GB" sz="600" b="0" i="0" u="none" strike="noStrike" cap="none">
                <a:solidFill>
                  <a:srgbClr val="000000"/>
                </a:solidFill>
                <a:latin typeface="Open Sans"/>
                <a:ea typeface="Open Sans"/>
                <a:cs typeface="Open Sans"/>
                <a:sym typeface="Open Sans"/>
              </a:rPr>
              <a:t>If their school doesn’t work with With Me in Mind – CAMHS / school / parents to refer to SYEDA (on website): </a:t>
            </a:r>
            <a:r>
              <a:rPr lang="en-GB" sz="60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https://www.syeda.org.uk/referrals</a:t>
            </a:r>
            <a:r>
              <a:rPr lang="en-GB" sz="600" b="0" i="0" u="none" strike="noStrike" cap="none">
                <a:solidFill>
                  <a:srgbClr val="000000"/>
                </a:solidFill>
                <a:latin typeface="Open Sans"/>
                <a:ea typeface="Open Sans"/>
                <a:cs typeface="Open Sans"/>
                <a:sym typeface="Open Sans"/>
              </a:rPr>
              <a:t> </a:t>
            </a:r>
            <a:endParaRPr/>
          </a:p>
          <a:p>
            <a:pPr marL="279400" marR="0" lvl="0" indent="-279400" algn="l" rtl="0">
              <a:lnSpc>
                <a:spcPct val="87000"/>
              </a:lnSpc>
              <a:spcBef>
                <a:spcPts val="800"/>
              </a:spcBef>
              <a:spcAft>
                <a:spcPts val="0"/>
              </a:spcAft>
              <a:buClr>
                <a:srgbClr val="000000"/>
              </a:buClr>
              <a:buSzPts val="600"/>
              <a:buFont typeface="Arial"/>
              <a:buChar char="•"/>
            </a:pPr>
            <a:r>
              <a:rPr lang="en-GB" sz="600">
                <a:solidFill>
                  <a:srgbClr val="000000"/>
                </a:solidFill>
                <a:latin typeface="Open Sans"/>
                <a:ea typeface="Open Sans"/>
                <a:cs typeface="Open Sans"/>
                <a:sym typeface="Open Sans"/>
              </a:rPr>
              <a:t>If 16+ </a:t>
            </a:r>
            <a:r>
              <a:rPr lang="en-GB" sz="600" b="0" i="0" u="none" strike="noStrike" cap="none">
                <a:solidFill>
                  <a:srgbClr val="000000"/>
                </a:solidFill>
                <a:latin typeface="Open Sans"/>
                <a:ea typeface="Open Sans"/>
                <a:cs typeface="Open Sans"/>
                <a:sym typeface="Open Sans"/>
              </a:rPr>
              <a:t>– </a:t>
            </a:r>
            <a:r>
              <a:rPr lang="en-GB" sz="600">
                <a:solidFill>
                  <a:srgbClr val="000000"/>
                </a:solidFill>
                <a:latin typeface="Open Sans"/>
                <a:ea typeface="Open Sans"/>
                <a:cs typeface="Open Sans"/>
                <a:sym typeface="Open Sans"/>
              </a:rPr>
              <a:t>self-referral (next slide)</a:t>
            </a:r>
            <a:endParaRPr sz="600" b="0" i="0" u="none" strike="noStrike" cap="none">
              <a:solidFill>
                <a:srgbClr val="000000"/>
              </a:solidFill>
              <a:latin typeface="Open Sans"/>
              <a:ea typeface="Open Sans"/>
              <a:cs typeface="Open Sans"/>
              <a:sym typeface="Open Sans"/>
            </a:endParaRPr>
          </a:p>
          <a:p>
            <a:pPr marL="0" marR="0" lvl="0" indent="0" algn="l" rtl="0">
              <a:lnSpc>
                <a:spcPct val="80000"/>
              </a:lnSpc>
              <a:spcBef>
                <a:spcPts val="800"/>
              </a:spcBef>
              <a:spcAft>
                <a:spcPts val="0"/>
              </a:spcAft>
              <a:buClr>
                <a:schemeClr val="dk1"/>
              </a:buClr>
              <a:buSzPts val="600"/>
              <a:buFont typeface="Calibri"/>
              <a:buNone/>
            </a:pPr>
            <a:endParaRPr sz="600" b="0" u="none" strike="noStrike" cap="none">
              <a:solidFill>
                <a:srgbClr val="404040"/>
              </a:solidFill>
              <a:latin typeface="Open Sans"/>
              <a:ea typeface="Open Sans"/>
              <a:cs typeface="Open Sans"/>
              <a:sym typeface="Open Sans"/>
            </a:endParaRPr>
          </a:p>
          <a:p>
            <a:pPr marL="0" marR="0" lvl="0" indent="0" algn="l" rtl="0">
              <a:lnSpc>
                <a:spcPct val="80000"/>
              </a:lnSpc>
              <a:spcBef>
                <a:spcPts val="0"/>
              </a:spcBef>
              <a:spcAft>
                <a:spcPts val="0"/>
              </a:spcAft>
              <a:buClr>
                <a:srgbClr val="404040"/>
              </a:buClr>
              <a:buSzPts val="600"/>
              <a:buFont typeface="Open Sans"/>
              <a:buNone/>
            </a:pPr>
            <a:r>
              <a:rPr lang="en-GB" sz="600" b="0" u="none" strike="noStrike" cap="none">
                <a:solidFill>
                  <a:srgbClr val="404040"/>
                </a:solidFill>
                <a:latin typeface="Open Sans"/>
                <a:ea typeface="Open Sans"/>
                <a:cs typeface="Open Sans"/>
                <a:sym typeface="Open Sans"/>
              </a:rPr>
              <a:t>Self-referral online OR GP can write a letter / can refer them online.</a:t>
            </a:r>
            <a:endParaRPr/>
          </a:p>
          <a:p>
            <a:pPr marL="0" marR="0" lvl="0" indent="0" algn="l" rtl="0">
              <a:lnSpc>
                <a:spcPct val="80000"/>
              </a:lnSpc>
              <a:spcBef>
                <a:spcPts val="0"/>
              </a:spcBef>
              <a:spcAft>
                <a:spcPts val="0"/>
              </a:spcAft>
              <a:buClr>
                <a:srgbClr val="404040"/>
              </a:buClr>
              <a:buSzPts val="600"/>
              <a:buFont typeface="Open Sans"/>
              <a:buNone/>
            </a:pPr>
            <a:r>
              <a:rPr lang="en-GB" sz="600" b="0" u="sng" strike="noStrike" cap="none">
                <a:solidFill>
                  <a:srgbClr val="404040"/>
                </a:solidFill>
                <a:latin typeface="Open Sans"/>
                <a:ea typeface="Open Sans"/>
                <a:cs typeface="Open Sans"/>
                <a:sym typeface="Open Sans"/>
              </a:rPr>
              <a:t>Letters to include:</a:t>
            </a:r>
            <a:endParaRPr/>
          </a:p>
          <a:p>
            <a:pPr marL="0" marR="0" lvl="0" indent="0" algn="l" rtl="0">
              <a:lnSpc>
                <a:spcPct val="80000"/>
              </a:lnSpc>
              <a:spcBef>
                <a:spcPts val="0"/>
              </a:spcBef>
              <a:spcAft>
                <a:spcPts val="0"/>
              </a:spcAft>
              <a:buClr>
                <a:srgbClr val="404040"/>
              </a:buClr>
              <a:buSzPts val="600"/>
              <a:buFont typeface="Open Sans"/>
              <a:buNone/>
            </a:pPr>
            <a:r>
              <a:rPr lang="en-GB" sz="600" b="0" u="none" strike="noStrike" cap="none">
                <a:solidFill>
                  <a:srgbClr val="404040"/>
                </a:solidFill>
                <a:latin typeface="Open Sans"/>
                <a:ea typeface="Open Sans"/>
                <a:cs typeface="Open Sans"/>
                <a:sym typeface="Open Sans"/>
              </a:rPr>
              <a:t>-Behaviours</a:t>
            </a:r>
            <a:endParaRPr sz="600" b="0" u="none" strike="noStrike" cap="none">
              <a:solidFill>
                <a:srgbClr val="404040"/>
              </a:solidFill>
              <a:latin typeface="Open Sans"/>
              <a:ea typeface="Open Sans"/>
              <a:cs typeface="Open Sans"/>
              <a:sym typeface="Open Sans"/>
            </a:endParaRPr>
          </a:p>
          <a:p>
            <a:pPr marL="0" marR="0" lvl="0" indent="0" algn="l" rtl="0">
              <a:lnSpc>
                <a:spcPct val="80000"/>
              </a:lnSpc>
              <a:spcBef>
                <a:spcPts val="0"/>
              </a:spcBef>
              <a:spcAft>
                <a:spcPts val="0"/>
              </a:spcAft>
              <a:buClr>
                <a:srgbClr val="404040"/>
              </a:buClr>
              <a:buSzPts val="600"/>
              <a:buFont typeface="Open Sans"/>
              <a:buNone/>
            </a:pPr>
            <a:r>
              <a:rPr lang="en-GB" sz="600" b="0" u="none" strike="noStrike" cap="none">
                <a:solidFill>
                  <a:srgbClr val="404040"/>
                </a:solidFill>
                <a:latin typeface="Open Sans"/>
                <a:ea typeface="Open Sans"/>
                <a:cs typeface="Open Sans"/>
                <a:sym typeface="Open Sans"/>
              </a:rPr>
              <a:t>-Changes in presentation</a:t>
            </a:r>
            <a:endParaRPr/>
          </a:p>
          <a:p>
            <a:pPr marL="0" marR="0" lvl="0" indent="0" algn="l" rtl="0">
              <a:lnSpc>
                <a:spcPct val="80000"/>
              </a:lnSpc>
              <a:spcBef>
                <a:spcPts val="0"/>
              </a:spcBef>
              <a:spcAft>
                <a:spcPts val="0"/>
              </a:spcAft>
              <a:buClr>
                <a:srgbClr val="404040"/>
              </a:buClr>
              <a:buSzPts val="600"/>
              <a:buFont typeface="Open Sans"/>
              <a:buNone/>
            </a:pPr>
            <a:r>
              <a:rPr lang="en-GB" sz="600" b="0" u="none" strike="noStrike" cap="none">
                <a:solidFill>
                  <a:srgbClr val="404040"/>
                </a:solidFill>
                <a:latin typeface="Open Sans"/>
                <a:ea typeface="Open Sans"/>
                <a:cs typeface="Open Sans"/>
                <a:sym typeface="Open Sans"/>
              </a:rPr>
              <a:t>-Height &amp; weight</a:t>
            </a:r>
            <a:endParaRPr/>
          </a:p>
          <a:p>
            <a:pPr marL="0" marR="0" lvl="0" indent="0" algn="l" rtl="0">
              <a:lnSpc>
                <a:spcPct val="80000"/>
              </a:lnSpc>
              <a:spcBef>
                <a:spcPts val="0"/>
              </a:spcBef>
              <a:spcAft>
                <a:spcPts val="0"/>
              </a:spcAft>
              <a:buClr>
                <a:srgbClr val="404040"/>
              </a:buClr>
              <a:buSzPts val="600"/>
              <a:buFont typeface="Open Sans"/>
              <a:buNone/>
            </a:pPr>
            <a:r>
              <a:rPr lang="en-GB" sz="600" b="0" u="none" strike="noStrike" cap="none">
                <a:solidFill>
                  <a:srgbClr val="404040"/>
                </a:solidFill>
                <a:latin typeface="Open Sans"/>
                <a:ea typeface="Open Sans"/>
                <a:cs typeface="Open Sans"/>
                <a:sym typeface="Open Sans"/>
              </a:rPr>
              <a:t>-If SEDS/SEDATT: bloods</a:t>
            </a:r>
            <a:endParaRPr/>
          </a:p>
          <a:p>
            <a:pPr marL="0" marR="0" lvl="0" indent="0" algn="l" rtl="0">
              <a:lnSpc>
                <a:spcPct val="87000"/>
              </a:lnSpc>
              <a:spcBef>
                <a:spcPts val="0"/>
              </a:spcBef>
              <a:spcAft>
                <a:spcPts val="0"/>
              </a:spcAft>
              <a:buClr>
                <a:schemeClr val="dk1"/>
              </a:buClr>
              <a:buSzPts val="600"/>
              <a:buFont typeface="Calibri"/>
              <a:buNone/>
            </a:pPr>
            <a:endParaRPr sz="600" b="0" i="0" u="none" strike="noStrike" cap="none">
              <a:solidFill>
                <a:srgbClr val="000000"/>
              </a:solidFill>
              <a:latin typeface="Open Sans"/>
              <a:ea typeface="Open Sans"/>
              <a:cs typeface="Open Sans"/>
              <a:sym typeface="Open Sans"/>
            </a:endParaRPr>
          </a:p>
          <a:p>
            <a:pPr marL="0" marR="0" lvl="0" indent="0" algn="l" rtl="0">
              <a:lnSpc>
                <a:spcPct val="87000"/>
              </a:lnSpc>
              <a:spcBef>
                <a:spcPts val="800"/>
              </a:spcBef>
              <a:spcAft>
                <a:spcPts val="0"/>
              </a:spcAft>
              <a:buClr>
                <a:srgbClr val="7030A0"/>
              </a:buClr>
              <a:buSzPts val="600"/>
              <a:buFont typeface="Open Sans"/>
              <a:buNone/>
            </a:pPr>
            <a:r>
              <a:rPr lang="en-GB" sz="600" b="0" i="1" u="none" strike="noStrike" cap="none">
                <a:solidFill>
                  <a:srgbClr val="7030A0"/>
                </a:solidFill>
                <a:latin typeface="Open Sans"/>
                <a:ea typeface="Open Sans"/>
                <a:cs typeface="Open Sans"/>
                <a:sym typeface="Open Sans"/>
              </a:rPr>
              <a:t>Higher level cases</a:t>
            </a:r>
            <a:endParaRPr/>
          </a:p>
          <a:p>
            <a:pPr marL="0" marR="0" lvl="0" indent="0" algn="l" rtl="0">
              <a:lnSpc>
                <a:spcPct val="87000"/>
              </a:lnSpc>
              <a:spcBef>
                <a:spcPts val="800"/>
              </a:spcBef>
              <a:spcAft>
                <a:spcPts val="0"/>
              </a:spcAft>
              <a:buClr>
                <a:srgbClr val="000000"/>
              </a:buClr>
              <a:buSzPts val="600"/>
              <a:buFont typeface="Open Sans"/>
              <a:buNone/>
            </a:pPr>
            <a:r>
              <a:rPr lang="en-GB" sz="600" b="1" i="0" u="sng" strike="noStrike" cap="none">
                <a:solidFill>
                  <a:srgbClr val="000000"/>
                </a:solidFill>
                <a:latin typeface="Open Sans"/>
                <a:ea typeface="Open Sans"/>
                <a:cs typeface="Open Sans"/>
                <a:sym typeface="Open Sans"/>
              </a:rPr>
              <a:t>RDASH CEDS service</a:t>
            </a:r>
            <a:endParaRPr/>
          </a:p>
          <a:p>
            <a:pPr marL="279400" marR="0" lvl="0" indent="-279400" algn="l" rtl="0">
              <a:lnSpc>
                <a:spcPct val="87000"/>
              </a:lnSpc>
              <a:spcBef>
                <a:spcPts val="800"/>
              </a:spcBef>
              <a:spcAft>
                <a:spcPts val="0"/>
              </a:spcAft>
              <a:buClr>
                <a:srgbClr val="000000"/>
              </a:buClr>
              <a:buSzPts val="600"/>
              <a:buFont typeface="Arial"/>
              <a:buChar char="•"/>
            </a:pPr>
            <a:r>
              <a:rPr lang="en-GB" sz="600" b="0" i="0" u="none" strike="noStrike" cap="none">
                <a:solidFill>
                  <a:srgbClr val="000000"/>
                </a:solidFill>
                <a:latin typeface="Open Sans"/>
                <a:ea typeface="Open Sans"/>
                <a:cs typeface="Open Sans"/>
                <a:sym typeface="Open Sans"/>
              </a:rPr>
              <a:t>Professionals can refer by phone or email: </a:t>
            </a:r>
            <a:r>
              <a:rPr lang="en-GB" sz="6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https://camhs.rdash.nhs.uk/eating-disorders/referrals/</a:t>
            </a:r>
            <a:r>
              <a:rPr lang="en-GB" sz="600" b="0" i="0" u="none" strike="noStrike" cap="none">
                <a:solidFill>
                  <a:srgbClr val="000000"/>
                </a:solidFill>
                <a:latin typeface="Open Sans"/>
                <a:ea typeface="Open Sans"/>
                <a:cs typeface="Open Sans"/>
                <a:sym typeface="Open Sans"/>
              </a:rPr>
              <a:t> </a:t>
            </a:r>
            <a:endParaRPr/>
          </a:p>
          <a:p>
            <a:pPr marL="279400" marR="0" lvl="0" indent="-279400" algn="l" rtl="0">
              <a:lnSpc>
                <a:spcPct val="87000"/>
              </a:lnSpc>
              <a:spcBef>
                <a:spcPts val="800"/>
              </a:spcBef>
              <a:spcAft>
                <a:spcPts val="0"/>
              </a:spcAft>
              <a:buClr>
                <a:srgbClr val="000000"/>
              </a:buClr>
              <a:buSzPts val="600"/>
              <a:buFont typeface="Arial"/>
              <a:buChar char="•"/>
            </a:pPr>
            <a:r>
              <a:rPr lang="en-GB" sz="600" b="0" i="0" u="none" strike="noStrike" cap="none">
                <a:solidFill>
                  <a:srgbClr val="000000"/>
                </a:solidFill>
                <a:latin typeface="Open Sans"/>
                <a:ea typeface="Open Sans"/>
                <a:cs typeface="Open Sans"/>
                <a:sym typeface="Open Sans"/>
              </a:rPr>
              <a:t>Up to age 18</a:t>
            </a:r>
            <a:endParaRPr/>
          </a:p>
          <a:p>
            <a:pPr marL="0" lvl="0" indent="0" algn="l" rtl="0">
              <a:lnSpc>
                <a:spcPct val="87000"/>
              </a:lnSpc>
              <a:spcBef>
                <a:spcPts val="800"/>
              </a:spcBef>
              <a:spcAft>
                <a:spcPts val="0"/>
              </a:spcAft>
              <a:buNone/>
            </a:pPr>
            <a:endParaRPr sz="800" b="1">
              <a:latin typeface="Arial"/>
              <a:ea typeface="Arial"/>
              <a:cs typeface="Arial"/>
              <a:sym typeface="Arial"/>
            </a:endParaRPr>
          </a:p>
          <a:p>
            <a:pPr marL="0" lvl="0" indent="0" algn="l" rtl="0">
              <a:lnSpc>
                <a:spcPct val="87000"/>
              </a:lnSpc>
              <a:spcBef>
                <a:spcPts val="800"/>
              </a:spcBef>
              <a:spcAft>
                <a:spcPts val="0"/>
              </a:spcAft>
              <a:buNone/>
            </a:pPr>
            <a:r>
              <a:rPr lang="en-GB" sz="800" b="1">
                <a:latin typeface="Arial"/>
                <a:ea typeface="Arial"/>
                <a:cs typeface="Arial"/>
                <a:sym typeface="Arial"/>
              </a:rPr>
              <a:t>RDASH CEDS</a:t>
            </a:r>
            <a:r>
              <a:rPr lang="en-GB" sz="800">
                <a:latin typeface="Arial"/>
                <a:ea typeface="Arial"/>
                <a:cs typeface="Arial"/>
                <a:sym typeface="Arial"/>
              </a:rPr>
              <a:t> if underweight / losing weight fast / purging several times a week – i.e. any indication that their physical health needs monitoring.</a:t>
            </a:r>
            <a:endParaRPr sz="800">
              <a:latin typeface="Calibri"/>
              <a:ea typeface="Calibri"/>
              <a:cs typeface="Calibri"/>
              <a:sym typeface="Calibri"/>
            </a:endParaRPr>
          </a:p>
          <a:p>
            <a:pPr marL="0" lvl="0" indent="0" algn="l" rtl="0">
              <a:lnSpc>
                <a:spcPct val="87000"/>
              </a:lnSpc>
              <a:spcBef>
                <a:spcPts val="800"/>
              </a:spcBef>
              <a:spcAft>
                <a:spcPts val="0"/>
              </a:spcAft>
              <a:buNone/>
            </a:pPr>
            <a:r>
              <a:rPr lang="en-GB" sz="800" b="1">
                <a:latin typeface="Arial"/>
                <a:ea typeface="Arial"/>
                <a:cs typeface="Arial"/>
                <a:sym typeface="Arial"/>
              </a:rPr>
              <a:t>SYEDA</a:t>
            </a:r>
            <a:r>
              <a:rPr lang="en-GB" sz="800">
                <a:latin typeface="Arial"/>
                <a:ea typeface="Arial"/>
                <a:cs typeface="Arial"/>
                <a:sym typeface="Arial"/>
              </a:rPr>
              <a:t> if not this unwell, but their relationship with food / body image / exercise becomes a significant problem.</a:t>
            </a:r>
            <a:endParaRPr sz="800">
              <a:latin typeface="Calibri"/>
              <a:ea typeface="Calibri"/>
              <a:cs typeface="Calibri"/>
              <a:sym typeface="Calibri"/>
            </a:endParaRPr>
          </a:p>
          <a:p>
            <a:pPr marL="0" lvl="0" indent="0" algn="l" rtl="0">
              <a:lnSpc>
                <a:spcPct val="87000"/>
              </a:lnSpc>
              <a:spcBef>
                <a:spcPts val="800"/>
              </a:spcBef>
              <a:spcAft>
                <a:spcPts val="0"/>
              </a:spcAft>
              <a:buNone/>
            </a:pPr>
            <a:r>
              <a:rPr lang="en-GB" sz="800">
                <a:latin typeface="Arial"/>
                <a:ea typeface="Arial"/>
                <a:cs typeface="Arial"/>
                <a:sym typeface="Arial"/>
              </a:rPr>
              <a:t>BUT – not black or white, depends on the case.</a:t>
            </a:r>
            <a:endParaRPr/>
          </a:p>
          <a:p>
            <a:pPr marL="0" lvl="0" indent="0" algn="l" rtl="0">
              <a:lnSpc>
                <a:spcPct val="87000"/>
              </a:lnSpc>
              <a:spcBef>
                <a:spcPts val="800"/>
              </a:spcBef>
              <a:spcAft>
                <a:spcPts val="0"/>
              </a:spcAft>
              <a:buNone/>
            </a:pPr>
            <a:r>
              <a:rPr lang="en-GB" sz="800" b="1">
                <a:latin typeface="Arial"/>
                <a:ea typeface="Arial"/>
                <a:cs typeface="Arial"/>
                <a:sym typeface="Arial"/>
              </a:rPr>
              <a:t>Can ring SYEDA or RDASH &amp; discuss.</a:t>
            </a:r>
            <a:endParaRPr/>
          </a:p>
          <a:p>
            <a:pPr marL="0" lvl="0" indent="0" algn="l" rtl="0">
              <a:lnSpc>
                <a:spcPct val="87000"/>
              </a:lnSpc>
              <a:spcBef>
                <a:spcPts val="800"/>
              </a:spcBef>
              <a:spcAft>
                <a:spcPts val="0"/>
              </a:spcAft>
              <a:buNone/>
            </a:pPr>
            <a:endParaRPr sz="800" b="1">
              <a:latin typeface="Arial"/>
              <a:ea typeface="Arial"/>
              <a:cs typeface="Arial"/>
              <a:sym typeface="Arial"/>
            </a:endParaRPr>
          </a:p>
          <a:p>
            <a:pPr marL="0" lvl="0" indent="0" algn="l" rtl="0">
              <a:lnSpc>
                <a:spcPct val="87000"/>
              </a:lnSpc>
              <a:spcBef>
                <a:spcPts val="800"/>
              </a:spcBef>
              <a:spcAft>
                <a:spcPts val="0"/>
              </a:spcAft>
              <a:buNone/>
            </a:pPr>
            <a:endParaRPr sz="800" b="1">
              <a:latin typeface="Calibri"/>
              <a:ea typeface="Calibri"/>
              <a:cs typeface="Calibri"/>
              <a:sym typeface="Calibri"/>
            </a:endParaRPr>
          </a:p>
          <a:p>
            <a:pPr marL="0" marR="0" lvl="0" indent="0" algn="l" rtl="0">
              <a:lnSpc>
                <a:spcPct val="80000"/>
              </a:lnSpc>
              <a:spcBef>
                <a:spcPts val="800"/>
              </a:spcBef>
              <a:spcAft>
                <a:spcPts val="0"/>
              </a:spcAft>
              <a:buClr>
                <a:schemeClr val="dk1"/>
              </a:buClr>
              <a:buSzPts val="600"/>
              <a:buFont typeface="Calibri"/>
              <a:buNone/>
            </a:pPr>
            <a:endParaRPr sz="600" b="0" u="none" strike="noStrike" cap="none">
              <a:solidFill>
                <a:srgbClr val="404040"/>
              </a:solidFill>
              <a:latin typeface="Open Sans"/>
              <a:ea typeface="Open Sans"/>
              <a:cs typeface="Open Sans"/>
              <a:sym typeface="Open Sans"/>
            </a:endParaRPr>
          </a:p>
        </p:txBody>
      </p:sp>
      <p:sp>
        <p:nvSpPr>
          <p:cNvPr id="299" name="Google Shape;299;g18960190fbf_0_355: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8960190fbf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18960190fbf_0_366: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marR="0" lvl="0" indent="0" algn="l" rtl="0">
              <a:lnSpc>
                <a:spcPct val="100000"/>
              </a:lnSpc>
              <a:spcBef>
                <a:spcPts val="0"/>
              </a:spcBef>
              <a:spcAft>
                <a:spcPts val="0"/>
              </a:spcAft>
              <a:buClr>
                <a:srgbClr val="404040"/>
              </a:buClr>
              <a:buSzPts val="1200"/>
              <a:buFont typeface="Open Sans"/>
              <a:buNone/>
            </a:pPr>
            <a:r>
              <a:rPr lang="en-GB" sz="1200" b="1" u="none" strike="noStrike" cap="none">
                <a:solidFill>
                  <a:srgbClr val="404040"/>
                </a:solidFill>
                <a:latin typeface="Open Sans"/>
                <a:ea typeface="Open Sans"/>
                <a:cs typeface="Open Sans"/>
                <a:sym typeface="Open Sans"/>
              </a:rPr>
              <a:t>Available Support - Adults</a:t>
            </a:r>
            <a:endParaRPr sz="1200" b="1" u="none" strike="noStrike" cap="none">
              <a:solidFill>
                <a:srgbClr val="404040"/>
              </a:solidFill>
              <a:latin typeface="Open Sans"/>
              <a:ea typeface="Open Sans"/>
              <a:cs typeface="Open Sans"/>
              <a:sym typeface="Open Sans"/>
            </a:endParaRPr>
          </a:p>
          <a:p>
            <a:pPr marL="0" lvl="0" indent="0" algn="l" rtl="0">
              <a:lnSpc>
                <a:spcPct val="107000"/>
              </a:lnSpc>
              <a:spcBef>
                <a:spcPts val="0"/>
              </a:spcBef>
              <a:spcAft>
                <a:spcPts val="0"/>
              </a:spcAft>
              <a:buNone/>
            </a:pPr>
            <a:endParaRPr>
              <a:latin typeface="Open Sans"/>
              <a:ea typeface="Open Sans"/>
              <a:cs typeface="Open Sans"/>
              <a:sym typeface="Open Sans"/>
            </a:endParaRPr>
          </a:p>
          <a:p>
            <a:pPr marL="0" lvl="0" indent="0" algn="l" rtl="0">
              <a:lnSpc>
                <a:spcPct val="107000"/>
              </a:lnSpc>
              <a:spcBef>
                <a:spcPts val="800"/>
              </a:spcBef>
              <a:spcAft>
                <a:spcPts val="0"/>
              </a:spcAft>
              <a:buNone/>
            </a:pPr>
            <a:r>
              <a:rPr lang="en-GB" sz="1200" i="1">
                <a:solidFill>
                  <a:srgbClr val="7030A0"/>
                </a:solidFill>
                <a:latin typeface="Open Sans"/>
                <a:ea typeface="Open Sans"/>
                <a:cs typeface="Open Sans"/>
                <a:sym typeface="Open Sans"/>
              </a:rPr>
              <a:t>Mild-moderate level cases</a:t>
            </a:r>
            <a:endParaRPr sz="1200">
              <a:solidFill>
                <a:srgbClr val="7030A0"/>
              </a:solidFill>
              <a:latin typeface="Open Sans"/>
              <a:ea typeface="Open Sans"/>
              <a:cs typeface="Open Sans"/>
              <a:sym typeface="Open Sans"/>
            </a:endParaRPr>
          </a:p>
          <a:p>
            <a:pPr marL="0" lvl="0" indent="0" algn="l" rtl="0">
              <a:lnSpc>
                <a:spcPct val="107000"/>
              </a:lnSpc>
              <a:spcBef>
                <a:spcPts val="800"/>
              </a:spcBef>
              <a:spcAft>
                <a:spcPts val="0"/>
              </a:spcAft>
              <a:buNone/>
            </a:pPr>
            <a:r>
              <a:rPr lang="en-GB" sz="1200" i="1">
                <a:latin typeface="Open Sans"/>
                <a:ea typeface="Open Sans"/>
                <a:cs typeface="Open Sans"/>
                <a:sym typeface="Open Sans"/>
              </a:rPr>
              <a:t>BMI of &gt;17.5 &amp; &lt;5 purges per week:</a:t>
            </a:r>
            <a:endParaRPr sz="1200">
              <a:latin typeface="Open Sans"/>
              <a:ea typeface="Open Sans"/>
              <a:cs typeface="Open Sans"/>
              <a:sym typeface="Open Sans"/>
            </a:endParaRPr>
          </a:p>
          <a:p>
            <a:pPr marL="0" lvl="0" indent="0" algn="l" rtl="0">
              <a:lnSpc>
                <a:spcPct val="107000"/>
              </a:lnSpc>
              <a:spcBef>
                <a:spcPts val="800"/>
              </a:spcBef>
              <a:spcAft>
                <a:spcPts val="0"/>
              </a:spcAft>
              <a:buNone/>
            </a:pPr>
            <a:r>
              <a:rPr lang="en-GB" sz="1200" b="1" u="sng">
                <a:latin typeface="Open Sans"/>
                <a:ea typeface="Open Sans"/>
                <a:cs typeface="Open Sans"/>
                <a:sym typeface="Open Sans"/>
              </a:rPr>
              <a:t>SYEDA (16+)</a:t>
            </a:r>
            <a:endParaRPr sz="1200">
              <a:latin typeface="Open Sans"/>
              <a:ea typeface="Open Sans"/>
              <a:cs typeface="Open Sans"/>
              <a:sym typeface="Open Sans"/>
            </a:endParaRPr>
          </a:p>
          <a:p>
            <a:pPr marL="330200" lvl="0" indent="-330200" algn="l" rtl="0">
              <a:lnSpc>
                <a:spcPct val="107000"/>
              </a:lnSpc>
              <a:spcBef>
                <a:spcPts val="800"/>
              </a:spcBef>
              <a:spcAft>
                <a:spcPts val="0"/>
              </a:spcAft>
              <a:buClr>
                <a:schemeClr val="dk1"/>
              </a:buClr>
              <a:buSzPts val="1200"/>
              <a:buFont typeface="Noto Sans Symbols"/>
              <a:buChar char="∙"/>
            </a:pPr>
            <a:r>
              <a:rPr lang="en-GB" sz="1200">
                <a:latin typeface="Open Sans"/>
                <a:ea typeface="Open Sans"/>
                <a:cs typeface="Open Sans"/>
                <a:sym typeface="Open Sans"/>
              </a:rPr>
              <a:t>Self-referral form on SYEDA website: </a:t>
            </a:r>
            <a:r>
              <a:rPr lang="en-GB" sz="1200" u="sng">
                <a:solidFill>
                  <a:srgbClr val="0000FF"/>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https://www.syeda.org.uk/referrals</a:t>
            </a:r>
            <a:endParaRPr sz="1200">
              <a:latin typeface="Open Sans"/>
              <a:ea typeface="Open Sans"/>
              <a:cs typeface="Open Sans"/>
              <a:sym typeface="Open Sans"/>
            </a:endParaRPr>
          </a:p>
          <a:p>
            <a:pPr marL="0" lvl="0" indent="0" algn="l" rtl="0">
              <a:lnSpc>
                <a:spcPct val="107000"/>
              </a:lnSpc>
              <a:spcBef>
                <a:spcPts val="800"/>
              </a:spcBef>
              <a:spcAft>
                <a:spcPts val="0"/>
              </a:spcAft>
              <a:buNone/>
            </a:pPr>
            <a:r>
              <a:rPr lang="en-GB" sz="1200">
                <a:latin typeface="Open Sans"/>
                <a:ea typeface="Open Sans"/>
                <a:cs typeface="Open Sans"/>
                <a:sym typeface="Open Sans"/>
              </a:rPr>
              <a:t> </a:t>
            </a:r>
            <a:endParaRPr/>
          </a:p>
          <a:p>
            <a:pPr marL="0" lvl="0" indent="0" algn="l" rtl="0">
              <a:lnSpc>
                <a:spcPct val="107000"/>
              </a:lnSpc>
              <a:spcBef>
                <a:spcPts val="800"/>
              </a:spcBef>
              <a:spcAft>
                <a:spcPts val="0"/>
              </a:spcAft>
              <a:buNone/>
            </a:pPr>
            <a:r>
              <a:rPr lang="en-GB" sz="1200" i="1">
                <a:solidFill>
                  <a:srgbClr val="7030A0"/>
                </a:solidFill>
                <a:latin typeface="Open Sans"/>
                <a:ea typeface="Open Sans"/>
                <a:cs typeface="Open Sans"/>
                <a:sym typeface="Open Sans"/>
              </a:rPr>
              <a:t>Higher level cases</a:t>
            </a:r>
            <a:endParaRPr sz="1200">
              <a:solidFill>
                <a:srgbClr val="7030A0"/>
              </a:solidFill>
              <a:latin typeface="Open Sans"/>
              <a:ea typeface="Open Sans"/>
              <a:cs typeface="Open Sans"/>
              <a:sym typeface="Open Sans"/>
            </a:endParaRPr>
          </a:p>
          <a:p>
            <a:pPr marL="0" lvl="0" indent="0" algn="l" rtl="0">
              <a:lnSpc>
                <a:spcPct val="107000"/>
              </a:lnSpc>
              <a:spcBef>
                <a:spcPts val="800"/>
              </a:spcBef>
              <a:spcAft>
                <a:spcPts val="0"/>
              </a:spcAft>
              <a:buNone/>
            </a:pPr>
            <a:r>
              <a:rPr lang="en-GB" sz="1200" i="1">
                <a:latin typeface="Open Sans"/>
                <a:ea typeface="Open Sans"/>
                <a:cs typeface="Open Sans"/>
                <a:sym typeface="Open Sans"/>
              </a:rPr>
              <a:t>BMI of &lt;17.5 &amp; &gt;5 purges per week:</a:t>
            </a:r>
            <a:endParaRPr sz="1200">
              <a:latin typeface="Open Sans"/>
              <a:ea typeface="Open Sans"/>
              <a:cs typeface="Open Sans"/>
              <a:sym typeface="Open Sans"/>
            </a:endParaRPr>
          </a:p>
          <a:p>
            <a:pPr marL="0" lvl="0" indent="0" algn="l" rtl="0">
              <a:lnSpc>
                <a:spcPct val="107000"/>
              </a:lnSpc>
              <a:spcBef>
                <a:spcPts val="800"/>
              </a:spcBef>
              <a:spcAft>
                <a:spcPts val="0"/>
              </a:spcAft>
              <a:buNone/>
            </a:pPr>
            <a:r>
              <a:rPr lang="en-GB" sz="1200" b="1" u="sng">
                <a:latin typeface="Open Sans"/>
                <a:ea typeface="Open Sans"/>
                <a:cs typeface="Open Sans"/>
                <a:sym typeface="Open Sans"/>
              </a:rPr>
              <a:t>SEDS (18+):</a:t>
            </a:r>
            <a:r>
              <a:rPr lang="en-GB" sz="1200" b="1">
                <a:latin typeface="Open Sans"/>
                <a:ea typeface="Open Sans"/>
                <a:cs typeface="Open Sans"/>
                <a:sym typeface="Open Sans"/>
              </a:rPr>
              <a:t> Sheffield ED Service (Adult ED NHS Community Service across South Yorkshire)</a:t>
            </a:r>
            <a:endParaRPr sz="1200">
              <a:latin typeface="Open Sans"/>
              <a:ea typeface="Open Sans"/>
              <a:cs typeface="Open Sans"/>
              <a:sym typeface="Open Sans"/>
            </a:endParaRPr>
          </a:p>
          <a:p>
            <a:pPr marL="330200" lvl="0" indent="-330200" algn="l" rtl="0">
              <a:lnSpc>
                <a:spcPct val="107000"/>
              </a:lnSpc>
              <a:spcBef>
                <a:spcPts val="800"/>
              </a:spcBef>
              <a:spcAft>
                <a:spcPts val="0"/>
              </a:spcAft>
              <a:buClr>
                <a:schemeClr val="dk1"/>
              </a:buClr>
              <a:buSzPts val="1200"/>
              <a:buFont typeface="Noto Sans Symbols"/>
              <a:buChar char="∙"/>
            </a:pPr>
            <a:r>
              <a:rPr lang="en-GB" sz="1200">
                <a:latin typeface="Open Sans"/>
                <a:ea typeface="Open Sans"/>
                <a:cs typeface="Open Sans"/>
                <a:sym typeface="Open Sans"/>
              </a:rPr>
              <a:t>Refer via GP</a:t>
            </a:r>
            <a:endParaRPr/>
          </a:p>
        </p:txBody>
      </p:sp>
      <p:sp>
        <p:nvSpPr>
          <p:cNvPr id="311" name="Google Shape;311;g18960190fbf_0_366: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8960190fbf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8960190fbf_0_376: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Beat Helpline (a national ED charity) - open every day of the year (</a:t>
            </a:r>
            <a:r>
              <a:rPr lang="en-GB" sz="1200" b="0" i="1">
                <a:solidFill>
                  <a:schemeClr val="dk1"/>
                </a:solidFill>
                <a:latin typeface="Calibri"/>
                <a:ea typeface="Calibri"/>
                <a:cs typeface="Calibri"/>
                <a:sym typeface="Calibri"/>
              </a:rPr>
              <a:t>9am–midnight during the week, and 4pm–midnight on weekends and bank holidays)</a:t>
            </a:r>
            <a:endParaRPr/>
          </a:p>
          <a:p>
            <a:pPr marL="0" lvl="0" indent="0" algn="l" rtl="0">
              <a:spcBef>
                <a:spcPts val="0"/>
              </a:spcBef>
              <a:spcAft>
                <a:spcPts val="0"/>
              </a:spcAft>
              <a:buNone/>
            </a:pPr>
            <a:endParaRPr sz="1200" b="0" i="1">
              <a:solidFill>
                <a:schemeClr val="dk1"/>
              </a:solidFill>
              <a:latin typeface="Calibri"/>
              <a:ea typeface="Calibri"/>
              <a:cs typeface="Calibri"/>
              <a:sym typeface="Calibri"/>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BEAT also have a 1-1 web chat</a:t>
            </a:r>
            <a:endParaRPr/>
          </a:p>
          <a:p>
            <a:pPr marL="0" lvl="0" indent="0" algn="l" rtl="0">
              <a:spcBef>
                <a:spcPts val="0"/>
              </a:spcBef>
              <a:spcAft>
                <a:spcPts val="0"/>
              </a:spcAft>
              <a:buNone/>
            </a:pPr>
            <a:endParaRPr b="0" i="1"/>
          </a:p>
          <a:p>
            <a:pPr marL="0" lvl="0" indent="0" algn="l" rtl="0">
              <a:spcBef>
                <a:spcPts val="0"/>
              </a:spcBef>
              <a:spcAft>
                <a:spcPts val="0"/>
              </a:spcAft>
              <a:buNone/>
            </a:pPr>
            <a:r>
              <a:rPr lang="en-GB" i="1"/>
              <a:t>BEAT Helpline: https://www.beateatingdisorders.org.uk/get-information-and-support/get-help-for-myself/i-need-support-now/helplines/</a:t>
            </a:r>
            <a:endParaRPr/>
          </a:p>
          <a:p>
            <a:pPr marL="0" lvl="0" indent="0" algn="l" rtl="0">
              <a:spcBef>
                <a:spcPts val="0"/>
              </a:spcBef>
              <a:spcAft>
                <a:spcPts val="0"/>
              </a:spcAft>
              <a:buNone/>
            </a:pPr>
            <a:r>
              <a:rPr lang="en-GB" i="1"/>
              <a:t>BEAT 1-1 web chat: https://www.beateatingdisorders.org.uk/get-information-and-support/get-help-for-myself/i-need-support-now/one-to-one-web-chat/</a:t>
            </a:r>
            <a:endParaRPr/>
          </a:p>
        </p:txBody>
      </p:sp>
      <p:sp>
        <p:nvSpPr>
          <p:cNvPr id="322" name="Google Shape;322;g18960190fbf_0_376: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8960190fbf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8960190fbf_0_387: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endParaRPr/>
          </a:p>
        </p:txBody>
      </p:sp>
      <p:sp>
        <p:nvSpPr>
          <p:cNvPr id="334" name="Google Shape;334;g18960190fbf_0_387: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8960190fbf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g18960190fbf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8960190fbf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8960190fbf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8960190fb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18960190fbf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1c568e6fd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141c568e6fd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8960190fb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8960190fb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b898e163bb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1b898e163bb_0_6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8960190fb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8960190fb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84e5249b7b_0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g184e5249b7b_0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https://forms.gle/toE8Nr2mXMKJwPxv7</a:t>
            </a:r>
            <a:r>
              <a:rPr lang="en-GB"/>
              <a:t> - survey link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1f3cc42d8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g141f3cc42d8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1c568e6fd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141c568e6fd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960190fb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8960190fb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8960190fbf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8960190fbf_0_263: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99" name="Google Shape;199;g18960190fbf_0_263: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8960190fbf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8960190fbf_0_269: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endParaRPr/>
          </a:p>
        </p:txBody>
      </p:sp>
      <p:sp>
        <p:nvSpPr>
          <p:cNvPr id="206" name="Google Shape;206;g18960190fbf_0_269: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8960190fbf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18960190fbf_0_285: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endParaRPr sz="1000"/>
          </a:p>
        </p:txBody>
      </p:sp>
      <p:sp>
        <p:nvSpPr>
          <p:cNvPr id="223" name="Google Shape;223;g18960190fbf_0_285: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8960190fbf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18960190fbf_0_293: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endParaRPr sz="1200">
              <a:solidFill>
                <a:srgbClr val="404040"/>
              </a:solidFill>
              <a:latin typeface="Open Sans"/>
              <a:ea typeface="Open Sans"/>
              <a:cs typeface="Open Sans"/>
              <a:sym typeface="Open Sans"/>
            </a:endParaRPr>
          </a:p>
        </p:txBody>
      </p:sp>
      <p:sp>
        <p:nvSpPr>
          <p:cNvPr id="232" name="Google Shape;232;g18960190fbf_0_293: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8960190fbf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8960190fbf_0_301:notes"/>
          <p:cNvSpPr txBox="1">
            <a:spLocks noGrp="1"/>
          </p:cNvSpPr>
          <p:nvPr>
            <p:ph type="body" idx="1"/>
          </p:nvPr>
        </p:nvSpPr>
        <p:spPr>
          <a:xfrm>
            <a:off x="685800" y="4343403"/>
            <a:ext cx="5486400" cy="4114800"/>
          </a:xfrm>
          <a:prstGeom prst="rect">
            <a:avLst/>
          </a:prstGeom>
          <a:noFill/>
          <a:ln>
            <a:noFill/>
          </a:ln>
        </p:spPr>
        <p:txBody>
          <a:bodyPr spcFirstLastPara="1" wrap="square" lIns="88825" tIns="44400" rIns="88825" bIns="44400" anchor="t" anchorCtr="0">
            <a:noAutofit/>
          </a:bodyPr>
          <a:lstStyle/>
          <a:p>
            <a:pPr marL="0" lvl="0" indent="0" algn="l" rtl="0">
              <a:spcBef>
                <a:spcPts val="0"/>
              </a:spcBef>
              <a:spcAft>
                <a:spcPts val="0"/>
              </a:spcAft>
              <a:buNone/>
            </a:pPr>
            <a:endParaRPr i="1"/>
          </a:p>
        </p:txBody>
      </p:sp>
      <p:sp>
        <p:nvSpPr>
          <p:cNvPr id="241" name="Google Shape;241;g18960190fbf_0_301:notes"/>
          <p:cNvSpPr txBox="1">
            <a:spLocks noGrp="1"/>
          </p:cNvSpPr>
          <p:nvPr>
            <p:ph type="sldNum" idx="12"/>
          </p:nvPr>
        </p:nvSpPr>
        <p:spPr>
          <a:xfrm>
            <a:off x="3884615" y="8685214"/>
            <a:ext cx="2971800" cy="457200"/>
          </a:xfrm>
          <a:prstGeom prst="rect">
            <a:avLst/>
          </a:prstGeom>
          <a:noFill/>
          <a:ln>
            <a:noFill/>
          </a:ln>
        </p:spPr>
        <p:txBody>
          <a:bodyPr spcFirstLastPara="1" wrap="square" lIns="88825" tIns="44400" rIns="88825" bIns="444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g176981625c9_1_108"/>
          <p:cNvCxnSpPr/>
          <p:nvPr/>
        </p:nvCxnSpPr>
        <p:spPr>
          <a:xfrm>
            <a:off x="9343647" y="4235851"/>
            <a:ext cx="7497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g176981625c9_1_108"/>
          <p:cNvCxnSpPr/>
          <p:nvPr/>
        </p:nvCxnSpPr>
        <p:spPr>
          <a:xfrm>
            <a:off x="2100047" y="4211003"/>
            <a:ext cx="7497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g176981625c9_1_108"/>
          <p:cNvGrpSpPr/>
          <p:nvPr/>
        </p:nvGrpSpPr>
        <p:grpSpPr>
          <a:xfrm>
            <a:off x="1338859" y="1362666"/>
            <a:ext cx="9515557" cy="203195"/>
            <a:chOff x="1346429" y="1011300"/>
            <a:chExt cx="6452100" cy="152400"/>
          </a:xfrm>
        </p:grpSpPr>
        <p:cxnSp>
          <p:nvCxnSpPr>
            <p:cNvPr id="13" name="Google Shape;13;g176981625c9_1_108"/>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g176981625c9_1_10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g176981625c9_1_108"/>
          <p:cNvGrpSpPr/>
          <p:nvPr/>
        </p:nvGrpSpPr>
        <p:grpSpPr>
          <a:xfrm>
            <a:off x="1338868" y="5292001"/>
            <a:ext cx="9515557" cy="203195"/>
            <a:chOff x="1346435" y="3969088"/>
            <a:chExt cx="6452100" cy="152400"/>
          </a:xfrm>
        </p:grpSpPr>
        <p:cxnSp>
          <p:nvCxnSpPr>
            <p:cNvPr id="16" name="Google Shape;16;g176981625c9_1_108"/>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g176981625c9_1_108"/>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g176981625c9_1_108"/>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19" name="Google Shape;19;g176981625c9_1_108"/>
          <p:cNvSpPr txBox="1">
            <a:spLocks noGrp="1"/>
          </p:cNvSpPr>
          <p:nvPr>
            <p:ph type="subTitle" idx="1"/>
          </p:nvPr>
        </p:nvSpPr>
        <p:spPr>
          <a:xfrm>
            <a:off x="2849633" y="3800052"/>
            <a:ext cx="64941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0" name="Google Shape;20;g176981625c9_1_10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g176981625c9_1_150"/>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9" name="Google Shape;59;g176981625c9_1_150"/>
          <p:cNvSpPr txBox="1">
            <a:spLocks noGrp="1"/>
          </p:cNvSpPr>
          <p:nvPr>
            <p:ph type="title" hasCustomPrompt="1"/>
          </p:nvPr>
        </p:nvSpPr>
        <p:spPr>
          <a:xfrm>
            <a:off x="415600" y="1739800"/>
            <a:ext cx="11360700" cy="2051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accent3"/>
              </a:buClr>
              <a:buSzPts val="17300"/>
              <a:buNone/>
              <a:defRPr sz="17300">
                <a:solidFill>
                  <a:schemeClr val="accent3"/>
                </a:solidFill>
              </a:defRPr>
            </a:lvl1pPr>
            <a:lvl2pPr lvl="1" algn="ctr">
              <a:lnSpc>
                <a:spcPct val="100000"/>
              </a:lnSpc>
              <a:spcBef>
                <a:spcPts val="0"/>
              </a:spcBef>
              <a:spcAft>
                <a:spcPts val="0"/>
              </a:spcAft>
              <a:buClr>
                <a:schemeClr val="accent3"/>
              </a:buClr>
              <a:buSzPts val="17300"/>
              <a:buNone/>
              <a:defRPr sz="17300">
                <a:solidFill>
                  <a:schemeClr val="accent3"/>
                </a:solidFill>
              </a:defRPr>
            </a:lvl2pPr>
            <a:lvl3pPr lvl="2" algn="ctr">
              <a:lnSpc>
                <a:spcPct val="100000"/>
              </a:lnSpc>
              <a:spcBef>
                <a:spcPts val="0"/>
              </a:spcBef>
              <a:spcAft>
                <a:spcPts val="0"/>
              </a:spcAft>
              <a:buClr>
                <a:schemeClr val="accent3"/>
              </a:buClr>
              <a:buSzPts val="17300"/>
              <a:buNone/>
              <a:defRPr sz="17300">
                <a:solidFill>
                  <a:schemeClr val="accent3"/>
                </a:solidFill>
              </a:defRPr>
            </a:lvl3pPr>
            <a:lvl4pPr lvl="3" algn="ctr">
              <a:lnSpc>
                <a:spcPct val="100000"/>
              </a:lnSpc>
              <a:spcBef>
                <a:spcPts val="0"/>
              </a:spcBef>
              <a:spcAft>
                <a:spcPts val="0"/>
              </a:spcAft>
              <a:buClr>
                <a:schemeClr val="accent3"/>
              </a:buClr>
              <a:buSzPts val="17300"/>
              <a:buNone/>
              <a:defRPr sz="17300">
                <a:solidFill>
                  <a:schemeClr val="accent3"/>
                </a:solidFill>
              </a:defRPr>
            </a:lvl4pPr>
            <a:lvl5pPr lvl="4" algn="ctr">
              <a:lnSpc>
                <a:spcPct val="100000"/>
              </a:lnSpc>
              <a:spcBef>
                <a:spcPts val="0"/>
              </a:spcBef>
              <a:spcAft>
                <a:spcPts val="0"/>
              </a:spcAft>
              <a:buClr>
                <a:schemeClr val="accent3"/>
              </a:buClr>
              <a:buSzPts val="17300"/>
              <a:buNone/>
              <a:defRPr sz="17300">
                <a:solidFill>
                  <a:schemeClr val="accent3"/>
                </a:solidFill>
              </a:defRPr>
            </a:lvl5pPr>
            <a:lvl6pPr lvl="5" algn="ctr">
              <a:lnSpc>
                <a:spcPct val="100000"/>
              </a:lnSpc>
              <a:spcBef>
                <a:spcPts val="0"/>
              </a:spcBef>
              <a:spcAft>
                <a:spcPts val="0"/>
              </a:spcAft>
              <a:buClr>
                <a:schemeClr val="accent3"/>
              </a:buClr>
              <a:buSzPts val="17300"/>
              <a:buNone/>
              <a:defRPr sz="17300">
                <a:solidFill>
                  <a:schemeClr val="accent3"/>
                </a:solidFill>
              </a:defRPr>
            </a:lvl6pPr>
            <a:lvl7pPr lvl="6" algn="ctr">
              <a:lnSpc>
                <a:spcPct val="100000"/>
              </a:lnSpc>
              <a:spcBef>
                <a:spcPts val="0"/>
              </a:spcBef>
              <a:spcAft>
                <a:spcPts val="0"/>
              </a:spcAft>
              <a:buClr>
                <a:schemeClr val="accent3"/>
              </a:buClr>
              <a:buSzPts val="17300"/>
              <a:buNone/>
              <a:defRPr sz="17300">
                <a:solidFill>
                  <a:schemeClr val="accent3"/>
                </a:solidFill>
              </a:defRPr>
            </a:lvl7pPr>
            <a:lvl8pPr lvl="7" algn="ctr">
              <a:lnSpc>
                <a:spcPct val="100000"/>
              </a:lnSpc>
              <a:spcBef>
                <a:spcPts val="0"/>
              </a:spcBef>
              <a:spcAft>
                <a:spcPts val="0"/>
              </a:spcAft>
              <a:buClr>
                <a:schemeClr val="accent3"/>
              </a:buClr>
              <a:buSzPts val="17300"/>
              <a:buNone/>
              <a:defRPr sz="17300">
                <a:solidFill>
                  <a:schemeClr val="accent3"/>
                </a:solidFill>
              </a:defRPr>
            </a:lvl8pPr>
            <a:lvl9pPr lvl="8" algn="ctr">
              <a:lnSpc>
                <a:spcPct val="100000"/>
              </a:lnSpc>
              <a:spcBef>
                <a:spcPts val="0"/>
              </a:spcBef>
              <a:spcAft>
                <a:spcPts val="0"/>
              </a:spcAft>
              <a:buClr>
                <a:schemeClr val="accent3"/>
              </a:buClr>
              <a:buSzPts val="17300"/>
              <a:buNone/>
              <a:defRPr sz="17300">
                <a:solidFill>
                  <a:schemeClr val="accent3"/>
                </a:solidFill>
              </a:defRPr>
            </a:lvl9pPr>
          </a:lstStyle>
          <a:p>
            <a:r>
              <a:t>xx%</a:t>
            </a:r>
          </a:p>
        </p:txBody>
      </p:sp>
      <p:sp>
        <p:nvSpPr>
          <p:cNvPr id="60" name="Google Shape;60;g176981625c9_1_150"/>
          <p:cNvSpPr txBox="1">
            <a:spLocks noGrp="1"/>
          </p:cNvSpPr>
          <p:nvPr>
            <p:ph type="body" idx="1"/>
          </p:nvPr>
        </p:nvSpPr>
        <p:spPr>
          <a:xfrm>
            <a:off x="415600" y="39942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1" name="Google Shape;61;g176981625c9_1_15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176981625c9_1_15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64"/>
        <p:cNvGrpSpPr/>
        <p:nvPr/>
      </p:nvGrpSpPr>
      <p:grpSpPr>
        <a:xfrm>
          <a:off x="0" y="0"/>
          <a:ext cx="0" cy="0"/>
          <a:chOff x="0" y="0"/>
          <a:chExt cx="0" cy="0"/>
        </a:xfrm>
      </p:grpSpPr>
      <p:sp>
        <p:nvSpPr>
          <p:cNvPr id="65" name="Google Shape;65;g176981625c9_1_157"/>
          <p:cNvSpPr txBox="1">
            <a:spLocks noGrp="1"/>
          </p:cNvSpPr>
          <p:nvPr>
            <p:ph type="dt" idx="10"/>
          </p:nvPr>
        </p:nvSpPr>
        <p:spPr>
          <a:xfrm>
            <a:off x="838200" y="642937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66" name="Google Shape;66;g176981625c9_1_157"/>
          <p:cNvSpPr txBox="1">
            <a:spLocks noGrp="1"/>
          </p:cNvSpPr>
          <p:nvPr>
            <p:ph type="ftr" idx="11"/>
          </p:nvPr>
        </p:nvSpPr>
        <p:spPr>
          <a:xfrm>
            <a:off x="4038600" y="642937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67" name="Google Shape;67;g176981625c9_1_157"/>
          <p:cNvSpPr txBox="1">
            <a:spLocks noGrp="1"/>
          </p:cNvSpPr>
          <p:nvPr>
            <p:ph type="sldNum" idx="12"/>
          </p:nvPr>
        </p:nvSpPr>
        <p:spPr>
          <a:xfrm>
            <a:off x="8610600" y="6429375"/>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g176981625c9_1_157"/>
          <p:cNvSpPr txBox="1">
            <a:spLocks noGrp="1"/>
          </p:cNvSpPr>
          <p:nvPr>
            <p:ph type="title"/>
          </p:nvPr>
        </p:nvSpPr>
        <p:spPr>
          <a:xfrm>
            <a:off x="841248" y="857251"/>
            <a:ext cx="6156000" cy="207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19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69" name="Google Shape;69;g176981625c9_1_157"/>
          <p:cNvSpPr txBox="1">
            <a:spLocks noGrp="1"/>
          </p:cNvSpPr>
          <p:nvPr>
            <p:ph type="body" idx="1"/>
          </p:nvPr>
        </p:nvSpPr>
        <p:spPr>
          <a:xfrm>
            <a:off x="841247" y="3190875"/>
            <a:ext cx="6156000" cy="29859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100"/>
              </a:spcBef>
              <a:spcAft>
                <a:spcPts val="0"/>
              </a:spcAft>
              <a:buSzPts val="1700"/>
              <a:buNone/>
              <a:defRPr sz="2300"/>
            </a:lvl1pPr>
            <a:lvl2pPr marL="914400" lvl="1" indent="-323850" algn="l">
              <a:lnSpc>
                <a:spcPct val="110000"/>
              </a:lnSpc>
              <a:spcBef>
                <a:spcPts val="500"/>
              </a:spcBef>
              <a:spcAft>
                <a:spcPts val="0"/>
              </a:spcAft>
              <a:buSzPts val="1500"/>
              <a:buChar char="○"/>
              <a:defRPr/>
            </a:lvl2pPr>
            <a:lvl3pPr marL="1371600" lvl="2" indent="-323850" algn="l">
              <a:lnSpc>
                <a:spcPct val="110000"/>
              </a:lnSpc>
              <a:spcBef>
                <a:spcPts val="500"/>
              </a:spcBef>
              <a:spcAft>
                <a:spcPts val="0"/>
              </a:spcAft>
              <a:buSzPts val="1500"/>
              <a:buChar char="■"/>
              <a:defRPr/>
            </a:lvl3pPr>
            <a:lvl4pPr marL="1828800" lvl="3" indent="-323850" algn="l">
              <a:lnSpc>
                <a:spcPct val="110000"/>
              </a:lnSpc>
              <a:spcBef>
                <a:spcPts val="500"/>
              </a:spcBef>
              <a:spcAft>
                <a:spcPts val="0"/>
              </a:spcAft>
              <a:buSzPts val="1500"/>
              <a:buChar char="●"/>
              <a:defRPr/>
            </a:lvl4pPr>
            <a:lvl5pPr marL="2286000" lvl="4" indent="-323850" algn="l">
              <a:lnSpc>
                <a:spcPct val="110000"/>
              </a:lnSpc>
              <a:spcBef>
                <a:spcPts val="500"/>
              </a:spcBef>
              <a:spcAft>
                <a:spcPts val="0"/>
              </a:spcAft>
              <a:buSzPts val="15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0" name="Google Shape;70;g176981625c9_1_157"/>
          <p:cNvSpPr txBox="1"/>
          <p:nvPr/>
        </p:nvSpPr>
        <p:spPr>
          <a:xfrm>
            <a:off x="841248" y="6429375"/>
            <a:ext cx="26469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chemeClr val="dk2"/>
                </a:solidFill>
                <a:latin typeface="Avenir"/>
                <a:ea typeface="Avenir"/>
                <a:cs typeface="Avenir"/>
                <a:sym typeface="Avenir"/>
              </a:rPr>
              <a:t>7/20/2022</a:t>
            </a:r>
            <a:endParaRPr sz="900" b="0" i="0" u="none" strike="noStrike" cap="none">
              <a:solidFill>
                <a:schemeClr val="dk2"/>
              </a:solidFill>
              <a:latin typeface="Avenir"/>
              <a:ea typeface="Avenir"/>
              <a:cs typeface="Avenir"/>
              <a:sym typeface="Avenir"/>
            </a:endParaRPr>
          </a:p>
        </p:txBody>
      </p:sp>
      <p:sp>
        <p:nvSpPr>
          <p:cNvPr id="71" name="Google Shape;71;g176981625c9_1_157"/>
          <p:cNvSpPr txBox="1"/>
          <p:nvPr/>
        </p:nvSpPr>
        <p:spPr>
          <a:xfrm>
            <a:off x="4044696" y="6429375"/>
            <a:ext cx="4114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2"/>
                </a:solidFill>
                <a:latin typeface="Avenir"/>
                <a:ea typeface="Avenir"/>
                <a:cs typeface="Avenir"/>
                <a:sym typeface="Avenir"/>
              </a:rPr>
              <a:t>SAMPLE FOOTER TEXT</a:t>
            </a:r>
            <a:endParaRPr sz="900" b="0" i="0" u="none" strike="noStrike" cap="none">
              <a:solidFill>
                <a:schemeClr val="dk2"/>
              </a:solidFill>
              <a:latin typeface="Avenir"/>
              <a:ea typeface="Avenir"/>
              <a:cs typeface="Avenir"/>
              <a:sym typeface="Avenir"/>
            </a:endParaRPr>
          </a:p>
        </p:txBody>
      </p:sp>
      <p:sp>
        <p:nvSpPr>
          <p:cNvPr id="72" name="Google Shape;72;g176981625c9_1_157"/>
          <p:cNvSpPr txBox="1"/>
          <p:nvPr/>
        </p:nvSpPr>
        <p:spPr>
          <a:xfrm>
            <a:off x="8613648" y="6429375"/>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a:solidFill>
                  <a:schemeClr val="dk2"/>
                </a:solidFill>
                <a:latin typeface="Avenir"/>
                <a:ea typeface="Avenir"/>
                <a:cs typeface="Avenir"/>
                <a:sym typeface="Avenir"/>
              </a:rPr>
              <a:t>‹#›</a:t>
            </a:fld>
            <a:endParaRPr sz="900" b="0" i="0" u="none" strike="noStrike" cap="none">
              <a:solidFill>
                <a:schemeClr val="dk2"/>
              </a:solidFill>
              <a:latin typeface="Avenir"/>
              <a:ea typeface="Avenir"/>
              <a:cs typeface="Avenir"/>
              <a:sym typeface="Avenir"/>
            </a:endParaRPr>
          </a:p>
        </p:txBody>
      </p:sp>
      <p:sp>
        <p:nvSpPr>
          <p:cNvPr id="73" name="Google Shape;73;g176981625c9_1_157"/>
          <p:cNvSpPr>
            <a:spLocks noGrp="1"/>
          </p:cNvSpPr>
          <p:nvPr>
            <p:ph type="pic" idx="2"/>
          </p:nvPr>
        </p:nvSpPr>
        <p:spPr>
          <a:xfrm>
            <a:off x="7424928" y="484632"/>
            <a:ext cx="4279500" cy="2862000"/>
          </a:xfrm>
          <a:prstGeom prst="rect">
            <a:avLst/>
          </a:prstGeom>
          <a:solidFill>
            <a:schemeClr val="accent6"/>
          </a:solidFill>
          <a:ln>
            <a:noFill/>
          </a:ln>
        </p:spPr>
      </p:sp>
      <p:sp>
        <p:nvSpPr>
          <p:cNvPr id="74" name="Google Shape;74;g176981625c9_1_157"/>
          <p:cNvSpPr>
            <a:spLocks noGrp="1"/>
          </p:cNvSpPr>
          <p:nvPr>
            <p:ph type="pic" idx="3"/>
          </p:nvPr>
        </p:nvSpPr>
        <p:spPr>
          <a:xfrm>
            <a:off x="7424928" y="3511296"/>
            <a:ext cx="4279500" cy="2862000"/>
          </a:xfrm>
          <a:prstGeom prst="rect">
            <a:avLst/>
          </a:prstGeom>
          <a:solidFill>
            <a:schemeClr val="accent6"/>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75"/>
        <p:cNvGrpSpPr/>
        <p:nvPr/>
      </p:nvGrpSpPr>
      <p:grpSpPr>
        <a:xfrm>
          <a:off x="0" y="0"/>
          <a:ext cx="0" cy="0"/>
          <a:chOff x="0" y="0"/>
          <a:chExt cx="0" cy="0"/>
        </a:xfrm>
      </p:grpSpPr>
      <p:sp>
        <p:nvSpPr>
          <p:cNvPr id="76" name="Google Shape;76;g176981625c9_1_174"/>
          <p:cNvSpPr/>
          <p:nvPr/>
        </p:nvSpPr>
        <p:spPr>
          <a:xfrm>
            <a:off x="9277" y="9278"/>
            <a:ext cx="12189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77" name="Google Shape;77;g176981625c9_1_174"/>
          <p:cNvSpPr/>
          <p:nvPr/>
        </p:nvSpPr>
        <p:spPr>
          <a:xfrm>
            <a:off x="12325" y="9278"/>
            <a:ext cx="121893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78" name="Google Shape;78;g176981625c9_1_174"/>
          <p:cNvSpPr/>
          <p:nvPr/>
        </p:nvSpPr>
        <p:spPr>
          <a:xfrm>
            <a:off x="1524" y="0"/>
            <a:ext cx="12189300" cy="6858000"/>
          </a:xfrm>
          <a:prstGeom prst="rect">
            <a:avLst/>
          </a:prstGeom>
          <a:gradFill>
            <a:gsLst>
              <a:gs pos="0">
                <a:srgbClr val="58B6C0">
                  <a:alpha val="60000"/>
                </a:srgbClr>
              </a:gs>
              <a:gs pos="100000">
                <a:srgbClr val="3494BA">
                  <a:alpha val="60000"/>
                </a:srgbClr>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79" name="Google Shape;79;g176981625c9_1_174"/>
          <p:cNvSpPr/>
          <p:nvPr/>
        </p:nvSpPr>
        <p:spPr>
          <a:xfrm>
            <a:off x="33186" y="9279"/>
            <a:ext cx="5770017" cy="2411171"/>
          </a:xfrm>
          <a:custGeom>
            <a:avLst/>
            <a:gdLst/>
            <a:ahLst/>
            <a:cxnLst/>
            <a:rect l="l" t="t" r="r" b="b"/>
            <a:pathLst>
              <a:path w="5770017" h="2411171" extrusionOk="0">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venir"/>
              <a:ea typeface="Avenir"/>
              <a:cs typeface="Avenir"/>
              <a:sym typeface="Avenir"/>
            </a:endParaRPr>
          </a:p>
        </p:txBody>
      </p:sp>
      <p:sp>
        <p:nvSpPr>
          <p:cNvPr id="80" name="Google Shape;80;g176981625c9_1_174"/>
          <p:cNvSpPr/>
          <p:nvPr/>
        </p:nvSpPr>
        <p:spPr>
          <a:xfrm>
            <a:off x="1524" y="0"/>
            <a:ext cx="12189300" cy="6858000"/>
          </a:xfrm>
          <a:prstGeom prst="frame">
            <a:avLst>
              <a:gd name="adj1" fmla="val 71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Avenir"/>
              <a:ea typeface="Avenir"/>
              <a:cs typeface="Avenir"/>
              <a:sym typeface="Avenir"/>
            </a:endParaRPr>
          </a:p>
        </p:txBody>
      </p:sp>
      <p:sp>
        <p:nvSpPr>
          <p:cNvPr id="81" name="Google Shape;81;g176981625c9_1_174"/>
          <p:cNvSpPr txBox="1">
            <a:spLocks noGrp="1"/>
          </p:cNvSpPr>
          <p:nvPr>
            <p:ph type="ctrTitle"/>
          </p:nvPr>
        </p:nvSpPr>
        <p:spPr>
          <a:xfrm>
            <a:off x="847477" y="1131641"/>
            <a:ext cx="5322300" cy="2387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200"/>
              <a:buFont typeface="EB Garamond"/>
              <a:buNone/>
              <a:defRPr>
                <a:solidFill>
                  <a:schemeClr val="lt1"/>
                </a:solidFill>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82" name="Google Shape;82;g176981625c9_1_174"/>
          <p:cNvSpPr>
            <a:spLocks noGrp="1"/>
          </p:cNvSpPr>
          <p:nvPr>
            <p:ph type="pic" idx="2"/>
          </p:nvPr>
        </p:nvSpPr>
        <p:spPr>
          <a:xfrm>
            <a:off x="6784848" y="905256"/>
            <a:ext cx="4580700" cy="2450700"/>
          </a:xfrm>
          <a:prstGeom prst="rect">
            <a:avLst/>
          </a:prstGeom>
          <a:solidFill>
            <a:schemeClr val="accent6"/>
          </a:solidFill>
          <a:ln>
            <a:noFill/>
          </a:ln>
        </p:spPr>
      </p:sp>
      <p:sp>
        <p:nvSpPr>
          <p:cNvPr id="83" name="Google Shape;83;g176981625c9_1_174"/>
          <p:cNvSpPr>
            <a:spLocks noGrp="1"/>
          </p:cNvSpPr>
          <p:nvPr>
            <p:ph type="pic" idx="3"/>
          </p:nvPr>
        </p:nvSpPr>
        <p:spPr>
          <a:xfrm>
            <a:off x="6784848" y="3520440"/>
            <a:ext cx="4580700" cy="2450700"/>
          </a:xfrm>
          <a:prstGeom prst="rect">
            <a:avLst/>
          </a:prstGeom>
          <a:solidFill>
            <a:schemeClr val="accent6"/>
          </a:solidFill>
          <a:ln>
            <a:noFill/>
          </a:ln>
        </p:spPr>
      </p:sp>
      <p:sp>
        <p:nvSpPr>
          <p:cNvPr id="84" name="Google Shape;84;g176981625c9_1_174"/>
          <p:cNvSpPr txBox="1">
            <a:spLocks noGrp="1"/>
          </p:cNvSpPr>
          <p:nvPr>
            <p:ph type="body" idx="1"/>
          </p:nvPr>
        </p:nvSpPr>
        <p:spPr>
          <a:xfrm>
            <a:off x="838200" y="3600450"/>
            <a:ext cx="5322900" cy="24507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100"/>
              </a:spcBef>
              <a:spcAft>
                <a:spcPts val="0"/>
              </a:spcAft>
              <a:buSzPts val="2300"/>
              <a:buNone/>
              <a:defRPr sz="2800">
                <a:solidFill>
                  <a:schemeClr val="lt1"/>
                </a:solidFill>
                <a:latin typeface="Avenir"/>
                <a:ea typeface="Avenir"/>
                <a:cs typeface="Avenir"/>
                <a:sym typeface="Avenir"/>
              </a:defRPr>
            </a:lvl1pPr>
            <a:lvl2pPr marL="914400" lvl="1" indent="-323850" algn="l">
              <a:lnSpc>
                <a:spcPct val="110000"/>
              </a:lnSpc>
              <a:spcBef>
                <a:spcPts val="500"/>
              </a:spcBef>
              <a:spcAft>
                <a:spcPts val="0"/>
              </a:spcAft>
              <a:buSzPts val="1500"/>
              <a:buChar char="○"/>
              <a:defRPr/>
            </a:lvl2pPr>
            <a:lvl3pPr marL="1371600" lvl="2" indent="-323850" algn="l">
              <a:lnSpc>
                <a:spcPct val="110000"/>
              </a:lnSpc>
              <a:spcBef>
                <a:spcPts val="500"/>
              </a:spcBef>
              <a:spcAft>
                <a:spcPts val="0"/>
              </a:spcAft>
              <a:buSzPts val="1500"/>
              <a:buChar char="■"/>
              <a:defRPr/>
            </a:lvl3pPr>
            <a:lvl4pPr marL="1828800" lvl="3" indent="-323850" algn="l">
              <a:lnSpc>
                <a:spcPct val="110000"/>
              </a:lnSpc>
              <a:spcBef>
                <a:spcPts val="500"/>
              </a:spcBef>
              <a:spcAft>
                <a:spcPts val="0"/>
              </a:spcAft>
              <a:buSzPts val="1500"/>
              <a:buChar char="●"/>
              <a:defRPr/>
            </a:lvl4pPr>
            <a:lvl5pPr marL="2286000" lvl="4" indent="-323850" algn="l">
              <a:lnSpc>
                <a:spcPct val="110000"/>
              </a:lnSpc>
              <a:spcBef>
                <a:spcPts val="500"/>
              </a:spcBef>
              <a:spcAft>
                <a:spcPts val="0"/>
              </a:spcAft>
              <a:buSzPts val="15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g18960190fbf_0_40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g18960190fbf_0_40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g18960190fbf_0_40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g18960190fbf_0_41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g18960190fbf_0_4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98" name="Google Shape;98;g18960190fbf_0_41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g18960190fbf_0_41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g18960190fbf_0_41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g18960190fbf_0_41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18960190fbf_0_4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104" name="Google Shape;104;g18960190fbf_0_41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g18960190fbf_0_41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g18960190fbf_0_41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g18960190fbf_0_422"/>
          <p:cNvSpPr txBox="1">
            <a:spLocks noGrp="1"/>
          </p:cNvSpPr>
          <p:nvPr>
            <p:ph type="title"/>
          </p:nvPr>
        </p:nvSpPr>
        <p:spPr>
          <a:xfrm>
            <a:off x="831851" y="1709739"/>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g18960190fbf_0_422"/>
          <p:cNvSpPr txBox="1">
            <a:spLocks noGrp="1"/>
          </p:cNvSpPr>
          <p:nvPr>
            <p:ph type="body" idx="1"/>
          </p:nvPr>
        </p:nvSpPr>
        <p:spPr>
          <a:xfrm>
            <a:off x="831851" y="4589464"/>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10" name="Google Shape;110;g18960190fbf_0_422"/>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g18960190fbf_0_422"/>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g18960190fbf_0_422"/>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g18960190fbf_0_428"/>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g18960190fbf_0_42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g18960190fbf_0_42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7" name="Google Shape;117;g18960190fbf_0_42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g18960190fbf_0_42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18960190fbf_0_428"/>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g18960190fbf_0_435"/>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18960190fbf_0_435"/>
          <p:cNvSpPr txBox="1">
            <a:spLocks noGrp="1"/>
          </p:cNvSpPr>
          <p:nvPr>
            <p:ph type="body" idx="1"/>
          </p:nvPr>
        </p:nvSpPr>
        <p:spPr>
          <a:xfrm>
            <a:off x="839789" y="1681163"/>
            <a:ext cx="51576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23" name="Google Shape;123;g18960190fbf_0_435"/>
          <p:cNvSpPr txBox="1">
            <a:spLocks noGrp="1"/>
          </p:cNvSpPr>
          <p:nvPr>
            <p:ph type="body" idx="2"/>
          </p:nvPr>
        </p:nvSpPr>
        <p:spPr>
          <a:xfrm>
            <a:off x="839789" y="2505075"/>
            <a:ext cx="51576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4" name="Google Shape;124;g18960190fbf_0_43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25" name="Google Shape;125;g18960190fbf_0_43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6" name="Google Shape;126;g18960190fbf_0_43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g18960190fbf_0_43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g18960190fbf_0_43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g176981625c9_1_12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23" name="Google Shape;23;g176981625c9_1_120"/>
          <p:cNvSpPr txBox="1">
            <a:spLocks noGrp="1"/>
          </p:cNvSpPr>
          <p:nvPr>
            <p:ph type="body" idx="1"/>
          </p:nvPr>
        </p:nvSpPr>
        <p:spPr>
          <a:xfrm>
            <a:off x="4156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4" name="Google Shape;24;g176981625c9_1_120"/>
          <p:cNvSpPr txBox="1">
            <a:spLocks noGrp="1"/>
          </p:cNvSpPr>
          <p:nvPr>
            <p:ph type="body" idx="2"/>
          </p:nvPr>
        </p:nvSpPr>
        <p:spPr>
          <a:xfrm>
            <a:off x="6443200"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5" name="Google Shape;25;g176981625c9_1_12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g18960190fbf_0_444"/>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18960190fbf_0_44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g18960190fbf_0_44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g18960190fbf_0_444"/>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g18960190fbf_0_449"/>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g18960190fbf_0_449"/>
          <p:cNvSpPr txBox="1">
            <a:spLocks noGrp="1"/>
          </p:cNvSpPr>
          <p:nvPr>
            <p:ph type="body" idx="1"/>
          </p:nvPr>
        </p:nvSpPr>
        <p:spPr>
          <a:xfrm>
            <a:off x="5183188" y="987426"/>
            <a:ext cx="6172500" cy="48735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37" name="Google Shape;137;g18960190fbf_0_449"/>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38" name="Google Shape;138;g18960190fbf_0_44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g18960190fbf_0_44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g18960190fbf_0_44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g18960190fbf_0_456"/>
          <p:cNvSpPr txBox="1">
            <a:spLocks noGrp="1"/>
          </p:cNvSpPr>
          <p:nvPr>
            <p:ph type="title"/>
          </p:nvPr>
        </p:nvSpPr>
        <p:spPr>
          <a:xfrm>
            <a:off x="839788" y="457200"/>
            <a:ext cx="39324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g18960190fbf_0_456"/>
          <p:cNvSpPr>
            <a:spLocks noGrp="1"/>
          </p:cNvSpPr>
          <p:nvPr>
            <p:ph type="pic" idx="2"/>
          </p:nvPr>
        </p:nvSpPr>
        <p:spPr>
          <a:xfrm>
            <a:off x="5183188" y="987426"/>
            <a:ext cx="6172500" cy="4873500"/>
          </a:xfrm>
          <a:prstGeom prst="rect">
            <a:avLst/>
          </a:prstGeom>
          <a:noFill/>
          <a:ln>
            <a:noFill/>
          </a:ln>
        </p:spPr>
      </p:sp>
      <p:sp>
        <p:nvSpPr>
          <p:cNvPr id="144" name="Google Shape;144;g18960190fbf_0_456"/>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45" name="Google Shape;145;g18960190fbf_0_45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g18960190fbf_0_45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g18960190fbf_0_456"/>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g18960190fbf_0_463"/>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g18960190fbf_0_46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1" name="Google Shape;151;g18960190fbf_0_46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g18960190fbf_0_46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g18960190fbf_0_463"/>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g18960190fbf_0_4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g18960190fbf_0_4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7" name="Google Shape;157;g18960190fbf_0_4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g18960190fbf_0_46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g18960190fbf_0_46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76981625c9_1_125"/>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8" name="Google Shape;28;g176981625c9_1_125"/>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29" name="Google Shape;29;g176981625c9_1_125"/>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0" name="Google Shape;30;g176981625c9_1_12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Chart Timeline" type="obj">
  <p:cSld name="OBJECT">
    <p:spTree>
      <p:nvGrpSpPr>
        <p:cNvPr id="1" name="Shape 31"/>
        <p:cNvGrpSpPr/>
        <p:nvPr/>
      </p:nvGrpSpPr>
      <p:grpSpPr>
        <a:xfrm>
          <a:off x="0" y="0"/>
          <a:ext cx="0" cy="0"/>
          <a:chOff x="0" y="0"/>
          <a:chExt cx="0" cy="0"/>
        </a:xfrm>
      </p:grpSpPr>
      <p:sp>
        <p:nvSpPr>
          <p:cNvPr id="32" name="Google Shape;32;g176981625c9_1_168"/>
          <p:cNvSpPr txBox="1">
            <a:spLocks noGrp="1"/>
          </p:cNvSpPr>
          <p:nvPr>
            <p:ph type="title"/>
          </p:nvPr>
        </p:nvSpPr>
        <p:spPr>
          <a:xfrm>
            <a:off x="838200" y="681037"/>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19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3" name="Google Shape;33;g176981625c9_1_168"/>
          <p:cNvSpPr txBox="1">
            <a:spLocks noGrp="1"/>
          </p:cNvSpPr>
          <p:nvPr>
            <p:ph type="body" idx="1"/>
          </p:nvPr>
        </p:nvSpPr>
        <p:spPr>
          <a:xfrm>
            <a:off x="838200" y="2178657"/>
            <a:ext cx="10515600" cy="3998400"/>
          </a:xfrm>
          <a:prstGeom prst="rect">
            <a:avLst/>
          </a:prstGeom>
          <a:noFill/>
          <a:ln>
            <a:noFill/>
          </a:ln>
        </p:spPr>
        <p:txBody>
          <a:bodyPr spcFirstLastPara="1" wrap="square" lIns="91425" tIns="45700" rIns="91425" bIns="45700" anchor="t" anchorCtr="0">
            <a:normAutofit/>
          </a:bodyPr>
          <a:lstStyle>
            <a:lvl1pPr marL="457200" lvl="0" indent="-387350" algn="l">
              <a:lnSpc>
                <a:spcPct val="110000"/>
              </a:lnSpc>
              <a:spcBef>
                <a:spcPts val="1100"/>
              </a:spcBef>
              <a:spcAft>
                <a:spcPts val="0"/>
              </a:spcAft>
              <a:buSzPts val="2500"/>
              <a:buFont typeface="Noto Sans"/>
              <a:buChar char="▪"/>
              <a:defRPr/>
            </a:lvl1pPr>
            <a:lvl2pPr marL="914400" lvl="1" indent="-374650" algn="l">
              <a:lnSpc>
                <a:spcPct val="110000"/>
              </a:lnSpc>
              <a:spcBef>
                <a:spcPts val="500"/>
              </a:spcBef>
              <a:spcAft>
                <a:spcPts val="0"/>
              </a:spcAft>
              <a:buSzPts val="2300"/>
              <a:buFont typeface="Noto Sans"/>
              <a:buChar char="▪"/>
              <a:defRPr/>
            </a:lvl2pPr>
            <a:lvl3pPr marL="1371600" lvl="2" indent="-349250" algn="l">
              <a:lnSpc>
                <a:spcPct val="110000"/>
              </a:lnSpc>
              <a:spcBef>
                <a:spcPts val="500"/>
              </a:spcBef>
              <a:spcAft>
                <a:spcPts val="0"/>
              </a:spcAft>
              <a:buSzPts val="1900"/>
              <a:buFont typeface="Noto Sans"/>
              <a:buChar char="▪"/>
              <a:defRPr/>
            </a:lvl3pPr>
            <a:lvl4pPr marL="1828800" lvl="3" indent="-330200" algn="l">
              <a:lnSpc>
                <a:spcPct val="110000"/>
              </a:lnSpc>
              <a:spcBef>
                <a:spcPts val="500"/>
              </a:spcBef>
              <a:spcAft>
                <a:spcPts val="0"/>
              </a:spcAft>
              <a:buSzPts val="1600"/>
              <a:buFont typeface="Noto Sans"/>
              <a:buChar char="▪"/>
              <a:defRPr/>
            </a:lvl4pPr>
            <a:lvl5pPr marL="2286000" lvl="4" indent="-330200" algn="l">
              <a:lnSpc>
                <a:spcPct val="110000"/>
              </a:lnSpc>
              <a:spcBef>
                <a:spcPts val="500"/>
              </a:spcBef>
              <a:spcAft>
                <a:spcPts val="0"/>
              </a:spcAft>
              <a:buSzPts val="1600"/>
              <a:buFont typeface="Noto Sans"/>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4" name="Google Shape;34;g176981625c9_1_168"/>
          <p:cNvSpPr txBox="1">
            <a:spLocks noGrp="1"/>
          </p:cNvSpPr>
          <p:nvPr>
            <p:ph type="dt" idx="10"/>
          </p:nvPr>
        </p:nvSpPr>
        <p:spPr>
          <a:xfrm>
            <a:off x="838200" y="642937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5" name="Google Shape;35;g176981625c9_1_168"/>
          <p:cNvSpPr txBox="1">
            <a:spLocks noGrp="1"/>
          </p:cNvSpPr>
          <p:nvPr>
            <p:ph type="ftr" idx="11"/>
          </p:nvPr>
        </p:nvSpPr>
        <p:spPr>
          <a:xfrm>
            <a:off x="4038600" y="6429375"/>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6" name="Google Shape;36;g176981625c9_1_168"/>
          <p:cNvSpPr txBox="1">
            <a:spLocks noGrp="1"/>
          </p:cNvSpPr>
          <p:nvPr>
            <p:ph type="sldNum" idx="12"/>
          </p:nvPr>
        </p:nvSpPr>
        <p:spPr>
          <a:xfrm>
            <a:off x="8610600" y="6429375"/>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g176981625c9_1_130"/>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39" name="Google Shape;39;g176981625c9_1_13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176981625c9_1_13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2" name="Google Shape;42;g176981625c9_1_13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76981625c9_1_133"/>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g176981625c9_1_137"/>
          <p:cNvSpPr txBox="1">
            <a:spLocks noGrp="1"/>
          </p:cNvSpPr>
          <p:nvPr>
            <p:ph type="title"/>
          </p:nvPr>
        </p:nvSpPr>
        <p:spPr>
          <a:xfrm>
            <a:off x="653667" y="701800"/>
            <a:ext cx="74847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dk2"/>
              </a:buClr>
              <a:buSzPts val="7200"/>
              <a:buNone/>
              <a:defRPr sz="7200" b="0">
                <a:solidFill>
                  <a:schemeClr val="dk2"/>
                </a:solidFill>
              </a:defRPr>
            </a:lvl1pPr>
            <a:lvl2pPr lvl="1" algn="l">
              <a:lnSpc>
                <a:spcPct val="100000"/>
              </a:lnSpc>
              <a:spcBef>
                <a:spcPts val="0"/>
              </a:spcBef>
              <a:spcAft>
                <a:spcPts val="0"/>
              </a:spcAft>
              <a:buClr>
                <a:schemeClr val="dk2"/>
              </a:buClr>
              <a:buSzPts val="7200"/>
              <a:buNone/>
              <a:defRPr sz="7200" b="0">
                <a:solidFill>
                  <a:schemeClr val="dk2"/>
                </a:solidFill>
              </a:defRPr>
            </a:lvl2pPr>
            <a:lvl3pPr lvl="2" algn="l">
              <a:lnSpc>
                <a:spcPct val="100000"/>
              </a:lnSpc>
              <a:spcBef>
                <a:spcPts val="0"/>
              </a:spcBef>
              <a:spcAft>
                <a:spcPts val="0"/>
              </a:spcAft>
              <a:buClr>
                <a:schemeClr val="dk2"/>
              </a:buClr>
              <a:buSzPts val="7200"/>
              <a:buNone/>
              <a:defRPr sz="7200" b="0">
                <a:solidFill>
                  <a:schemeClr val="dk2"/>
                </a:solidFill>
              </a:defRPr>
            </a:lvl3pPr>
            <a:lvl4pPr lvl="3" algn="l">
              <a:lnSpc>
                <a:spcPct val="100000"/>
              </a:lnSpc>
              <a:spcBef>
                <a:spcPts val="0"/>
              </a:spcBef>
              <a:spcAft>
                <a:spcPts val="0"/>
              </a:spcAft>
              <a:buClr>
                <a:schemeClr val="dk2"/>
              </a:buClr>
              <a:buSzPts val="7200"/>
              <a:buNone/>
              <a:defRPr sz="7200" b="0">
                <a:solidFill>
                  <a:schemeClr val="dk2"/>
                </a:solidFill>
              </a:defRPr>
            </a:lvl4pPr>
            <a:lvl5pPr lvl="4" algn="l">
              <a:lnSpc>
                <a:spcPct val="100000"/>
              </a:lnSpc>
              <a:spcBef>
                <a:spcPts val="0"/>
              </a:spcBef>
              <a:spcAft>
                <a:spcPts val="0"/>
              </a:spcAft>
              <a:buClr>
                <a:schemeClr val="dk2"/>
              </a:buClr>
              <a:buSzPts val="7200"/>
              <a:buNone/>
              <a:defRPr sz="7200" b="0">
                <a:solidFill>
                  <a:schemeClr val="dk2"/>
                </a:solidFill>
              </a:defRPr>
            </a:lvl5pPr>
            <a:lvl6pPr lvl="5" algn="l">
              <a:lnSpc>
                <a:spcPct val="100000"/>
              </a:lnSpc>
              <a:spcBef>
                <a:spcPts val="0"/>
              </a:spcBef>
              <a:spcAft>
                <a:spcPts val="0"/>
              </a:spcAft>
              <a:buClr>
                <a:schemeClr val="dk2"/>
              </a:buClr>
              <a:buSzPts val="7200"/>
              <a:buNone/>
              <a:defRPr sz="7200" b="0">
                <a:solidFill>
                  <a:schemeClr val="dk2"/>
                </a:solidFill>
              </a:defRPr>
            </a:lvl6pPr>
            <a:lvl7pPr lvl="6" algn="l">
              <a:lnSpc>
                <a:spcPct val="100000"/>
              </a:lnSpc>
              <a:spcBef>
                <a:spcPts val="0"/>
              </a:spcBef>
              <a:spcAft>
                <a:spcPts val="0"/>
              </a:spcAft>
              <a:buClr>
                <a:schemeClr val="dk2"/>
              </a:buClr>
              <a:buSzPts val="7200"/>
              <a:buNone/>
              <a:defRPr sz="7200" b="0">
                <a:solidFill>
                  <a:schemeClr val="dk2"/>
                </a:solidFill>
              </a:defRPr>
            </a:lvl7pPr>
            <a:lvl8pPr lvl="7" algn="l">
              <a:lnSpc>
                <a:spcPct val="100000"/>
              </a:lnSpc>
              <a:spcBef>
                <a:spcPts val="0"/>
              </a:spcBef>
              <a:spcAft>
                <a:spcPts val="0"/>
              </a:spcAft>
              <a:buClr>
                <a:schemeClr val="dk2"/>
              </a:buClr>
              <a:buSzPts val="7200"/>
              <a:buNone/>
              <a:defRPr sz="7200" b="0">
                <a:solidFill>
                  <a:schemeClr val="dk2"/>
                </a:solidFill>
              </a:defRPr>
            </a:lvl8pPr>
            <a:lvl9pPr lvl="8" algn="l">
              <a:lnSpc>
                <a:spcPct val="100000"/>
              </a:lnSpc>
              <a:spcBef>
                <a:spcPts val="0"/>
              </a:spcBef>
              <a:spcAft>
                <a:spcPts val="0"/>
              </a:spcAft>
              <a:buClr>
                <a:schemeClr val="dk2"/>
              </a:buClr>
              <a:buSzPts val="7200"/>
              <a:buNone/>
              <a:defRPr sz="7200" b="0">
                <a:solidFill>
                  <a:schemeClr val="dk2"/>
                </a:solidFill>
              </a:defRPr>
            </a:lvl9pPr>
          </a:lstStyle>
          <a:p>
            <a:endParaRPr/>
          </a:p>
        </p:txBody>
      </p:sp>
      <p:sp>
        <p:nvSpPr>
          <p:cNvPr id="46" name="Google Shape;46;g176981625c9_1_13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g176981625c9_1_140"/>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cxnSp>
        <p:nvCxnSpPr>
          <p:cNvPr id="49" name="Google Shape;49;g176981625c9_1_14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0" name="Google Shape;50;g176981625c9_1_140"/>
          <p:cNvSpPr txBox="1">
            <a:spLocks noGrp="1"/>
          </p:cNvSpPr>
          <p:nvPr>
            <p:ph type="title"/>
          </p:nvPr>
        </p:nvSpPr>
        <p:spPr>
          <a:xfrm>
            <a:off x="354000" y="1386233"/>
            <a:ext cx="5393700" cy="2234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1" name="Google Shape;51;g176981625c9_1_140"/>
          <p:cNvSpPr txBox="1">
            <a:spLocks noGrp="1"/>
          </p:cNvSpPr>
          <p:nvPr>
            <p:ph type="subTitle" idx="1"/>
          </p:nvPr>
        </p:nvSpPr>
        <p:spPr>
          <a:xfrm>
            <a:off x="354000" y="36358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2" name="Google Shape;52;g176981625c9_1_140"/>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53" name="Google Shape;53;g176981625c9_1_14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g176981625c9_1_147"/>
          <p:cNvSpPr txBox="1">
            <a:spLocks noGrp="1"/>
          </p:cNvSpPr>
          <p:nvPr>
            <p:ph type="body" idx="1"/>
          </p:nvPr>
        </p:nvSpPr>
        <p:spPr>
          <a:xfrm>
            <a:off x="415600" y="56409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56" name="Google Shape;56;g176981625c9_1_147"/>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g176981625c9_1_10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g176981625c9_1_10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Open Sans"/>
              <a:buChar char="●"/>
              <a:defRPr sz="2400" b="0" i="0" u="none" strike="noStrike" cap="none">
                <a:solidFill>
                  <a:schemeClr val="dk2"/>
                </a:solidFill>
                <a:latin typeface="Open Sans"/>
                <a:ea typeface="Open Sans"/>
                <a:cs typeface="Open Sans"/>
                <a:sym typeface="Open Sans"/>
              </a:defRPr>
            </a:lvl1pPr>
            <a:lvl2pPr marL="914400" marR="0" lvl="1"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2pPr>
            <a:lvl3pPr marL="1371600" marR="0" lvl="2"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3pPr>
            <a:lvl4pPr marL="1828800" marR="0" lvl="3"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4pPr>
            <a:lvl5pPr marL="2286000" marR="0" lvl="4"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5pPr>
            <a:lvl6pPr marL="2743200" marR="0" lvl="5"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6pPr>
            <a:lvl7pPr marL="3200400" marR="0" lvl="6"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7pPr>
            <a:lvl8pPr marL="3657600" marR="0" lvl="7"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8pPr>
            <a:lvl9pPr marL="4114800" marR="0" lvl="8"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9pPr>
          </a:lstStyle>
          <a:p>
            <a:endParaRPr/>
          </a:p>
        </p:txBody>
      </p:sp>
      <p:sp>
        <p:nvSpPr>
          <p:cNvPr id="8" name="Google Shape;8;g176981625c9_1_10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6BC21"/>
        </a:solidFill>
        <a:effectLst/>
      </p:bgPr>
    </p:bg>
    <p:spTree>
      <p:nvGrpSpPr>
        <p:cNvPr id="1" name="Shape 85"/>
        <p:cNvGrpSpPr/>
        <p:nvPr/>
      </p:nvGrpSpPr>
      <p:grpSpPr>
        <a:xfrm>
          <a:off x="0" y="0"/>
          <a:ext cx="0" cy="0"/>
          <a:chOff x="0" y="0"/>
          <a:chExt cx="0" cy="0"/>
        </a:xfrm>
      </p:grpSpPr>
      <p:sp>
        <p:nvSpPr>
          <p:cNvPr id="86" name="Google Shape;86;g18960190fbf_0_40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7" name="Google Shape;87;g18960190fbf_0_40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Google Shape;88;g18960190fbf_0_40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18960190fbf_0_40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g18960190fbf_0_400"/>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camhs.rdash.nhs.uk/eating-disorders/referrals/" TargetMode="External"/><Relationship Id="rId4" Type="http://schemas.openxmlformats.org/officeDocument/2006/relationships/hyperlink" Target="https://www.syeda.org.uk/referra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hyperlink" Target="https://www.syeda.org.uk/referral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nhs.uk/conditions/eating-disorders" TargetMode="External"/><Relationship Id="rId13"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hyperlink" Target="http://www.anorexiafamily.com/" TargetMode="External"/><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www.talk-ed.org.uk/" TargetMode="External"/><Relationship Id="rId11" Type="http://schemas.openxmlformats.org/officeDocument/2006/relationships/image" Target="../media/image17.jpg"/><Relationship Id="rId5" Type="http://schemas.openxmlformats.org/officeDocument/2006/relationships/hyperlink" Target="http://www.nationaleatingdisorders.org/" TargetMode="External"/><Relationship Id="rId10" Type="http://schemas.openxmlformats.org/officeDocument/2006/relationships/hyperlink" Target="http://www.firststepsed.co.uk/" TargetMode="External"/><Relationship Id="rId4" Type="http://schemas.openxmlformats.org/officeDocument/2006/relationships/hyperlink" Target="https://www.beateatingdisorders.org.uk/get-information-and-support/about-eating-disorders/downloads-resources/" TargetMode="External"/><Relationship Id="rId9" Type="http://schemas.openxmlformats.org/officeDocument/2006/relationships/hyperlink" Target="http://www.arfidawarenessuk.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www.syeda.org.uk/" TargetMode="External"/><Relationship Id="rId5" Type="http://schemas.openxmlformats.org/officeDocument/2006/relationships/hyperlink" Target="mailto:info@syeda.org.uk"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q=mind+rotherham&amp;rlz=1C1GCEA_enGB1006GB1007&amp;oq=Mind+rother&amp;aqs=chrome.0.0i355i512j46i175i199i512j69i57j0i512j0i22i30i625j69i60l2j69i61.3290j0j4&amp;sourceid=chrome&amp;ie=UTF-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rotherhive.co.uk/eating-disorders/#toggle-id-1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41c568e6fd_0_112"/>
          <p:cNvSpPr txBox="1">
            <a:spLocks noGrp="1"/>
          </p:cNvSpPr>
          <p:nvPr>
            <p:ph type="ctrTitle"/>
          </p:nvPr>
        </p:nvSpPr>
        <p:spPr>
          <a:xfrm>
            <a:off x="1338867" y="2335685"/>
            <a:ext cx="9515700" cy="1363200"/>
          </a:xfrm>
          <a:prstGeom prst="rect">
            <a:avLst/>
          </a:prstGeom>
          <a:noFill/>
          <a:ln>
            <a:noFill/>
          </a:ln>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7200"/>
              <a:buNone/>
            </a:pPr>
            <a:endParaRPr/>
          </a:p>
        </p:txBody>
      </p:sp>
      <p:sp>
        <p:nvSpPr>
          <p:cNvPr id="165" name="Google Shape;165;g141c568e6fd_0_112"/>
          <p:cNvSpPr txBox="1">
            <a:spLocks noGrp="1"/>
          </p:cNvSpPr>
          <p:nvPr>
            <p:ph type="subTitle" idx="1"/>
          </p:nvPr>
        </p:nvSpPr>
        <p:spPr>
          <a:xfrm>
            <a:off x="415600" y="4312167"/>
            <a:ext cx="11360700" cy="1085100"/>
          </a:xfrm>
          <a:prstGeom prst="rect">
            <a:avLst/>
          </a:prstGeom>
          <a:noFill/>
          <a:ln>
            <a:noFill/>
          </a:ln>
        </p:spPr>
        <p:txBody>
          <a:bodyPr spcFirstLastPara="1" wrap="square" lIns="121900" tIns="121900" rIns="121900" bIns="121900" anchor="t" anchorCtr="0">
            <a:normAutofit fontScale="92500"/>
          </a:bodyPr>
          <a:lstStyle/>
          <a:p>
            <a:pPr marL="0" lvl="0" indent="0" algn="ctr" rtl="0">
              <a:lnSpc>
                <a:spcPct val="100000"/>
              </a:lnSpc>
              <a:spcBef>
                <a:spcPts val="0"/>
              </a:spcBef>
              <a:spcAft>
                <a:spcPts val="0"/>
              </a:spcAft>
              <a:buSzPct val="74468"/>
              <a:buNone/>
            </a:pPr>
            <a:r>
              <a:rPr lang="en-GB" sz="4700" b="1">
                <a:solidFill>
                  <a:srgbClr val="222222"/>
                </a:solidFill>
                <a:latin typeface="Poppins"/>
                <a:ea typeface="Poppins"/>
                <a:cs typeface="Poppins"/>
                <a:sym typeface="Poppins"/>
              </a:rPr>
              <a:t>Let’s Talk… Eating disorder awareness</a:t>
            </a:r>
            <a:endParaRPr sz="4700" b="1">
              <a:solidFill>
                <a:srgbClr val="222222"/>
              </a:solidFill>
              <a:latin typeface="Poppins"/>
              <a:ea typeface="Poppins"/>
              <a:cs typeface="Poppins"/>
              <a:sym typeface="Poppins"/>
            </a:endParaRPr>
          </a:p>
        </p:txBody>
      </p:sp>
      <p:pic>
        <p:nvPicPr>
          <p:cNvPr id="166" name="Google Shape;166;g141c568e6fd_0_112"/>
          <p:cNvPicPr preferRelativeResize="0"/>
          <p:nvPr/>
        </p:nvPicPr>
        <p:blipFill rotWithShape="1">
          <a:blip r:embed="rId3">
            <a:alphaModFix/>
          </a:blip>
          <a:srcRect/>
          <a:stretch/>
        </p:blipFill>
        <p:spPr>
          <a:xfrm>
            <a:off x="1346244" y="1521377"/>
            <a:ext cx="9679000" cy="2208200"/>
          </a:xfrm>
          <a:prstGeom prst="rect">
            <a:avLst/>
          </a:prstGeom>
          <a:noFill/>
          <a:ln>
            <a:noFill/>
          </a:ln>
        </p:spPr>
      </p:pic>
      <p:sp>
        <p:nvSpPr>
          <p:cNvPr id="167" name="Google Shape;167;g141c568e6fd_0_112"/>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18960190fbf_0_311"/>
          <p:cNvSpPr/>
          <p:nvPr/>
        </p:nvSpPr>
        <p:spPr>
          <a:xfrm>
            <a:off x="3947179" y="1227964"/>
            <a:ext cx="8197500" cy="4853100"/>
          </a:xfrm>
          <a:prstGeom prst="cloudCallout">
            <a:avLst>
              <a:gd name="adj1" fmla="val -72936"/>
              <a:gd name="adj2" fmla="val 31754"/>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5" name="Google Shape;255;g18960190fbf_0_311"/>
          <p:cNvSpPr txBox="1"/>
          <p:nvPr/>
        </p:nvSpPr>
        <p:spPr>
          <a:xfrm>
            <a:off x="8669384" y="1874881"/>
            <a:ext cx="3149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Change in eating/exercise habits</a:t>
            </a:r>
            <a:endParaRPr/>
          </a:p>
        </p:txBody>
      </p:sp>
      <p:sp>
        <p:nvSpPr>
          <p:cNvPr id="256" name="Google Shape;256;g18960190fbf_0_311"/>
          <p:cNvSpPr txBox="1"/>
          <p:nvPr/>
        </p:nvSpPr>
        <p:spPr>
          <a:xfrm>
            <a:off x="5638147" y="2005793"/>
            <a:ext cx="3031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Social withdrawal</a:t>
            </a:r>
            <a:endParaRPr/>
          </a:p>
        </p:txBody>
      </p:sp>
      <p:sp>
        <p:nvSpPr>
          <p:cNvPr id="257" name="Google Shape;257;g18960190fbf_0_311"/>
          <p:cNvSpPr txBox="1"/>
          <p:nvPr/>
        </p:nvSpPr>
        <p:spPr>
          <a:xfrm>
            <a:off x="8424049" y="4334875"/>
            <a:ext cx="2496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Hiding their body in baggy clothes</a:t>
            </a:r>
            <a:endParaRPr/>
          </a:p>
        </p:txBody>
      </p:sp>
      <p:sp>
        <p:nvSpPr>
          <p:cNvPr id="258" name="Google Shape;258;g18960190fbf_0_311"/>
          <p:cNvSpPr txBox="1"/>
          <p:nvPr/>
        </p:nvSpPr>
        <p:spPr>
          <a:xfrm>
            <a:off x="4299137" y="4482140"/>
            <a:ext cx="3086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Change in behaviour – more irritable/erratic </a:t>
            </a:r>
            <a:endParaRPr/>
          </a:p>
        </p:txBody>
      </p:sp>
      <p:sp>
        <p:nvSpPr>
          <p:cNvPr id="259" name="Google Shape;259;g18960190fbf_0_311"/>
          <p:cNvSpPr txBox="1"/>
          <p:nvPr/>
        </p:nvSpPr>
        <p:spPr>
          <a:xfrm>
            <a:off x="3900109" y="3271357"/>
            <a:ext cx="2784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Difficulty concentrating</a:t>
            </a:r>
            <a:endParaRPr/>
          </a:p>
        </p:txBody>
      </p:sp>
      <p:sp>
        <p:nvSpPr>
          <p:cNvPr id="260" name="Google Shape;260;g18960190fbf_0_311"/>
          <p:cNvSpPr txBox="1"/>
          <p:nvPr/>
        </p:nvSpPr>
        <p:spPr>
          <a:xfrm>
            <a:off x="0" y="520078"/>
            <a:ext cx="121920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6BC21"/>
              </a:buClr>
              <a:buSzPts val="4000"/>
              <a:buFont typeface="Open Sans"/>
              <a:buNone/>
            </a:pPr>
            <a:r>
              <a:rPr lang="en-GB" sz="4000" b="1" i="0" u="none" strike="noStrike" cap="none">
                <a:solidFill>
                  <a:srgbClr val="76BC21"/>
                </a:solidFill>
                <a:latin typeface="Open Sans"/>
                <a:ea typeface="Open Sans"/>
                <a:cs typeface="Open Sans"/>
                <a:sym typeface="Open Sans"/>
              </a:rPr>
              <a:t>Emotional and Behavioural Signs </a:t>
            </a:r>
            <a:endParaRPr sz="4000" b="0" i="0" u="none" strike="noStrike" cap="none">
              <a:solidFill>
                <a:srgbClr val="76BC21"/>
              </a:solidFill>
              <a:latin typeface="Open Sans"/>
              <a:ea typeface="Open Sans"/>
              <a:cs typeface="Open Sans"/>
              <a:sym typeface="Open Sans"/>
            </a:endParaRPr>
          </a:p>
        </p:txBody>
      </p:sp>
      <p:sp>
        <p:nvSpPr>
          <p:cNvPr id="261" name="Google Shape;261;g18960190fbf_0_311"/>
          <p:cNvSpPr txBox="1"/>
          <p:nvPr/>
        </p:nvSpPr>
        <p:spPr>
          <a:xfrm>
            <a:off x="9034652" y="3206121"/>
            <a:ext cx="2784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Rules around food/exercise</a:t>
            </a:r>
            <a:endParaRPr/>
          </a:p>
        </p:txBody>
      </p:sp>
      <p:sp>
        <p:nvSpPr>
          <p:cNvPr id="262" name="Google Shape;262;g18960190fbf_0_311"/>
          <p:cNvSpPr txBox="1"/>
          <p:nvPr/>
        </p:nvSpPr>
        <p:spPr>
          <a:xfrm>
            <a:off x="7736828" y="2766030"/>
            <a:ext cx="2784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Low mood</a:t>
            </a:r>
            <a:endParaRPr/>
          </a:p>
        </p:txBody>
      </p:sp>
      <p:sp>
        <p:nvSpPr>
          <p:cNvPr id="263" name="Google Shape;263;g18960190fbf_0_311"/>
          <p:cNvSpPr txBox="1"/>
          <p:nvPr/>
        </p:nvSpPr>
        <p:spPr>
          <a:xfrm>
            <a:off x="6441324" y="3766892"/>
            <a:ext cx="2784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Hiding food</a:t>
            </a:r>
            <a:endParaRPr/>
          </a:p>
        </p:txBody>
      </p:sp>
      <p:sp>
        <p:nvSpPr>
          <p:cNvPr id="264" name="Google Shape;264;g18960190fbf_0_311"/>
          <p:cNvSpPr txBox="1"/>
          <p:nvPr/>
        </p:nvSpPr>
        <p:spPr>
          <a:xfrm>
            <a:off x="6700869" y="5102913"/>
            <a:ext cx="27843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Visiting toilet after mealtimes</a:t>
            </a:r>
            <a:endParaRPr/>
          </a:p>
        </p:txBody>
      </p:sp>
      <p:pic>
        <p:nvPicPr>
          <p:cNvPr id="265" name="Google Shape;265;g18960190fbf_0_311"/>
          <p:cNvPicPr preferRelativeResize="0"/>
          <p:nvPr/>
        </p:nvPicPr>
        <p:blipFill rotWithShape="1">
          <a:blip r:embed="rId3">
            <a:alphaModFix/>
          </a:blip>
          <a:srcRect/>
          <a:stretch/>
        </p:blipFill>
        <p:spPr>
          <a:xfrm>
            <a:off x="335360" y="4253111"/>
            <a:ext cx="1228754" cy="2604889"/>
          </a:xfrm>
          <a:prstGeom prst="rect">
            <a:avLst/>
          </a:prstGeom>
          <a:noFill/>
          <a:ln>
            <a:noFill/>
          </a:ln>
        </p:spPr>
      </p:pic>
      <p:sp>
        <p:nvSpPr>
          <p:cNvPr id="266" name="Google Shape;266;g18960190fbf_0_311"/>
          <p:cNvSpPr txBox="1"/>
          <p:nvPr/>
        </p:nvSpPr>
        <p:spPr>
          <a:xfrm>
            <a:off x="4810347" y="2534031"/>
            <a:ext cx="3031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Distorted body image</a:t>
            </a:r>
            <a:endParaRPr sz="16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18960190fbf_0_328"/>
          <p:cNvSpPr txBox="1"/>
          <p:nvPr/>
        </p:nvSpPr>
        <p:spPr>
          <a:xfrm>
            <a:off x="0" y="520078"/>
            <a:ext cx="121920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6BC21"/>
              </a:buClr>
              <a:buSzPts val="4000"/>
              <a:buFont typeface="Open Sans"/>
              <a:buNone/>
            </a:pPr>
            <a:r>
              <a:rPr lang="en-GB" sz="4000" b="1" i="0" u="none" strike="noStrike" cap="none">
                <a:solidFill>
                  <a:srgbClr val="76BC21"/>
                </a:solidFill>
                <a:latin typeface="Open Sans"/>
                <a:ea typeface="Open Sans"/>
                <a:cs typeface="Open Sans"/>
                <a:sym typeface="Open Sans"/>
              </a:rPr>
              <a:t>Physical Signs </a:t>
            </a:r>
            <a:endParaRPr sz="4000" b="0" i="0" u="none" strike="noStrike" cap="none">
              <a:solidFill>
                <a:srgbClr val="76BC21"/>
              </a:solidFill>
              <a:latin typeface="Open Sans"/>
              <a:ea typeface="Open Sans"/>
              <a:cs typeface="Open Sans"/>
              <a:sym typeface="Open Sans"/>
            </a:endParaRPr>
          </a:p>
        </p:txBody>
      </p:sp>
      <p:sp>
        <p:nvSpPr>
          <p:cNvPr id="273" name="Google Shape;273;g18960190fbf_0_328"/>
          <p:cNvSpPr/>
          <p:nvPr/>
        </p:nvSpPr>
        <p:spPr>
          <a:xfrm>
            <a:off x="4267645" y="5331147"/>
            <a:ext cx="2867700" cy="1363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Stomach pain – bloating/</a:t>
            </a:r>
            <a:endParaRPr/>
          </a:p>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constipation</a:t>
            </a:r>
            <a:endParaRPr/>
          </a:p>
        </p:txBody>
      </p:sp>
      <p:sp>
        <p:nvSpPr>
          <p:cNvPr id="274" name="Google Shape;274;g18960190fbf_0_328"/>
          <p:cNvSpPr/>
          <p:nvPr/>
        </p:nvSpPr>
        <p:spPr>
          <a:xfrm>
            <a:off x="9456373" y="2623586"/>
            <a:ext cx="2584800" cy="1363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Constantly feeling tired/weak</a:t>
            </a:r>
            <a:endParaRPr/>
          </a:p>
        </p:txBody>
      </p:sp>
      <p:sp>
        <p:nvSpPr>
          <p:cNvPr id="275" name="Google Shape;275;g18960190fbf_0_328"/>
          <p:cNvSpPr/>
          <p:nvPr/>
        </p:nvSpPr>
        <p:spPr>
          <a:xfrm>
            <a:off x="4068392" y="1400913"/>
            <a:ext cx="1941900" cy="9936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Feeling cold</a:t>
            </a:r>
            <a:endParaRPr/>
          </a:p>
        </p:txBody>
      </p:sp>
      <p:sp>
        <p:nvSpPr>
          <p:cNvPr id="276" name="Google Shape;276;g18960190fbf_0_328"/>
          <p:cNvSpPr/>
          <p:nvPr/>
        </p:nvSpPr>
        <p:spPr>
          <a:xfrm>
            <a:off x="3260321" y="3986768"/>
            <a:ext cx="1953600" cy="11205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Loss of periods</a:t>
            </a:r>
            <a:endParaRPr/>
          </a:p>
        </p:txBody>
      </p:sp>
      <p:sp>
        <p:nvSpPr>
          <p:cNvPr id="277" name="Google Shape;277;g18960190fbf_0_328"/>
          <p:cNvSpPr/>
          <p:nvPr/>
        </p:nvSpPr>
        <p:spPr>
          <a:xfrm>
            <a:off x="8877129" y="1282908"/>
            <a:ext cx="2294700" cy="11376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Difficulty sleeping</a:t>
            </a:r>
            <a:endParaRPr/>
          </a:p>
        </p:txBody>
      </p:sp>
      <p:sp>
        <p:nvSpPr>
          <p:cNvPr id="278" name="Google Shape;278;g18960190fbf_0_328"/>
          <p:cNvSpPr/>
          <p:nvPr/>
        </p:nvSpPr>
        <p:spPr>
          <a:xfrm>
            <a:off x="8976320" y="5136884"/>
            <a:ext cx="2555700" cy="12009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Lanugo (fine body hair)</a:t>
            </a:r>
            <a:endParaRPr/>
          </a:p>
        </p:txBody>
      </p:sp>
      <p:sp>
        <p:nvSpPr>
          <p:cNvPr id="279" name="Google Shape;279;g18960190fbf_0_328"/>
          <p:cNvSpPr/>
          <p:nvPr/>
        </p:nvSpPr>
        <p:spPr>
          <a:xfrm>
            <a:off x="1255356" y="1397959"/>
            <a:ext cx="2080800" cy="12456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Low blood pressure</a:t>
            </a:r>
            <a:endParaRPr/>
          </a:p>
        </p:txBody>
      </p:sp>
      <p:sp>
        <p:nvSpPr>
          <p:cNvPr id="280" name="Google Shape;280;g18960190fbf_0_328"/>
          <p:cNvSpPr/>
          <p:nvPr/>
        </p:nvSpPr>
        <p:spPr>
          <a:xfrm>
            <a:off x="3192141" y="2874497"/>
            <a:ext cx="2288100" cy="6354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Dizziness</a:t>
            </a:r>
            <a:endParaRPr/>
          </a:p>
        </p:txBody>
      </p:sp>
      <p:sp>
        <p:nvSpPr>
          <p:cNvPr id="281" name="Google Shape;281;g18960190fbf_0_328"/>
          <p:cNvSpPr/>
          <p:nvPr/>
        </p:nvSpPr>
        <p:spPr>
          <a:xfrm>
            <a:off x="6464312" y="3604528"/>
            <a:ext cx="2792700" cy="1359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Oedema – swelling in hands/feet/</a:t>
            </a:r>
            <a:endParaRPr/>
          </a:p>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face</a:t>
            </a:r>
            <a:endParaRPr/>
          </a:p>
        </p:txBody>
      </p:sp>
      <p:sp>
        <p:nvSpPr>
          <p:cNvPr id="282" name="Google Shape;282;g18960190fbf_0_328"/>
          <p:cNvSpPr/>
          <p:nvPr/>
        </p:nvSpPr>
        <p:spPr>
          <a:xfrm>
            <a:off x="343275" y="2697962"/>
            <a:ext cx="1662000" cy="6354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Hair loss</a:t>
            </a:r>
            <a:endParaRPr/>
          </a:p>
        </p:txBody>
      </p:sp>
      <p:sp>
        <p:nvSpPr>
          <p:cNvPr id="283" name="Google Shape;283;g18960190fbf_0_328"/>
          <p:cNvSpPr/>
          <p:nvPr/>
        </p:nvSpPr>
        <p:spPr>
          <a:xfrm>
            <a:off x="6666759" y="1943881"/>
            <a:ext cx="1847100" cy="901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Dry skin</a:t>
            </a:r>
            <a:endParaRPr/>
          </a:p>
        </p:txBody>
      </p:sp>
      <p:pic>
        <p:nvPicPr>
          <p:cNvPr id="284" name="Google Shape;284;g18960190fbf_0_328"/>
          <p:cNvPicPr preferRelativeResize="0"/>
          <p:nvPr/>
        </p:nvPicPr>
        <p:blipFill rotWithShape="1">
          <a:blip r:embed="rId3">
            <a:alphaModFix/>
          </a:blip>
          <a:srcRect/>
          <a:stretch/>
        </p:blipFill>
        <p:spPr>
          <a:xfrm>
            <a:off x="714783" y="4290181"/>
            <a:ext cx="1283910" cy="25678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g18960190fbf_0_345"/>
          <p:cNvSpPr txBox="1"/>
          <p:nvPr/>
        </p:nvSpPr>
        <p:spPr>
          <a:xfrm>
            <a:off x="0" y="494962"/>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How you can help with recovery </a:t>
            </a:r>
            <a:endParaRPr sz="4000" b="0" i="0" u="none" strike="noStrike" cap="none">
              <a:solidFill>
                <a:srgbClr val="000000"/>
              </a:solidFill>
              <a:latin typeface="Open Sans"/>
              <a:ea typeface="Open Sans"/>
              <a:cs typeface="Open Sans"/>
              <a:sym typeface="Open Sans"/>
            </a:endParaRPr>
          </a:p>
        </p:txBody>
      </p:sp>
      <p:sp>
        <p:nvSpPr>
          <p:cNvPr id="291" name="Google Shape;291;g18960190fbf_0_345"/>
          <p:cNvSpPr txBox="1"/>
          <p:nvPr/>
        </p:nvSpPr>
        <p:spPr>
          <a:xfrm>
            <a:off x="-1008789" y="4682753"/>
            <a:ext cx="1171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endParaRPr sz="1600" b="0" i="0" u="none" strike="noStrike" cap="none">
              <a:solidFill>
                <a:srgbClr val="404040"/>
              </a:solidFill>
              <a:latin typeface="Open Sans"/>
              <a:ea typeface="Open Sans"/>
              <a:cs typeface="Open Sans"/>
              <a:sym typeface="Open Sans"/>
            </a:endParaRPr>
          </a:p>
        </p:txBody>
      </p:sp>
      <p:pic>
        <p:nvPicPr>
          <p:cNvPr id="292" name="Google Shape;292;g18960190fbf_0_345"/>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293" name="Google Shape;293;g18960190fbf_0_345"/>
          <p:cNvSpPr/>
          <p:nvPr/>
        </p:nvSpPr>
        <p:spPr>
          <a:xfrm>
            <a:off x="279563" y="1526105"/>
            <a:ext cx="12192000" cy="39087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Don’t focus solely on body image or body size</a:t>
            </a:r>
            <a:endParaRPr/>
          </a:p>
          <a:p>
            <a:pPr marL="800100" marR="0" lvl="1"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‘I’ve noticed changes in your mood / how much you talk about your friends</a:t>
            </a:r>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Focus on the person's goals and interests</a:t>
            </a:r>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Avoid giving simple solutions</a:t>
            </a:r>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Acknowledge their efforts – no matter how small</a:t>
            </a:r>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Consistency, patience and perseverance</a:t>
            </a:r>
            <a:endParaRPr/>
          </a:p>
          <a:p>
            <a:pPr marL="800100" marR="0" lvl="1"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Non-judgemental</a:t>
            </a:r>
            <a:endParaRPr/>
          </a:p>
          <a:p>
            <a:pPr marL="800100" marR="0" lvl="1" indent="-342900" algn="l" rtl="0">
              <a:lnSpc>
                <a:spcPct val="100000"/>
              </a:lnSpc>
              <a:spcBef>
                <a:spcPts val="0"/>
              </a:spcBef>
              <a:spcAft>
                <a:spcPts val="0"/>
              </a:spcAft>
              <a:buClr>
                <a:srgbClr val="404040"/>
              </a:buClr>
              <a:buSzPts val="1800"/>
              <a:buFont typeface="Arial"/>
              <a:buChar char="•"/>
            </a:pPr>
            <a:r>
              <a:rPr lang="en-GB" sz="1800" b="0" i="0" u="none" strike="noStrike" cap="none">
                <a:solidFill>
                  <a:srgbClr val="404040"/>
                </a:solidFill>
                <a:latin typeface="Open Sans"/>
                <a:ea typeface="Open Sans"/>
                <a:cs typeface="Open Sans"/>
                <a:sym typeface="Open Sans"/>
              </a:rPr>
              <a:t>Trusting relationship</a:t>
            </a:r>
            <a:endParaRPr sz="1800" b="0" i="0" u="none" strike="noStrike" cap="none">
              <a:solidFill>
                <a:srgbClr val="404040"/>
              </a:solidFill>
              <a:latin typeface="Open Sans"/>
              <a:ea typeface="Open Sans"/>
              <a:cs typeface="Open Sans"/>
              <a:sym typeface="Open Sans"/>
            </a:endParaRPr>
          </a:p>
          <a:p>
            <a:pPr marL="342900" marR="0" lvl="0" indent="-254000" algn="l" rtl="0">
              <a:lnSpc>
                <a:spcPct val="100000"/>
              </a:lnSpc>
              <a:spcBef>
                <a:spcPts val="0"/>
              </a:spcBef>
              <a:spcAft>
                <a:spcPts val="0"/>
              </a:spcAft>
              <a:buClr>
                <a:schemeClr val="dk1"/>
              </a:buClr>
              <a:buSzPts val="1400"/>
              <a:buFont typeface="Arial"/>
              <a:buNone/>
            </a:pPr>
            <a:endParaRPr sz="1400" b="0" i="0" u="none" strike="noStrike" cap="none">
              <a:solidFill>
                <a:srgbClr val="404040"/>
              </a:solidFill>
              <a:latin typeface="Open Sans"/>
              <a:ea typeface="Open Sans"/>
              <a:cs typeface="Open Sans"/>
              <a:sym typeface="Open Sans"/>
            </a:endParaRPr>
          </a:p>
        </p:txBody>
      </p:sp>
      <p:sp>
        <p:nvSpPr>
          <p:cNvPr id="294" name="Google Shape;294;g18960190fbf_0_345"/>
          <p:cNvSpPr/>
          <p:nvPr/>
        </p:nvSpPr>
        <p:spPr>
          <a:xfrm>
            <a:off x="10168005" y="5476118"/>
            <a:ext cx="576000" cy="28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5" name="Google Shape;295;g18960190fbf_0_345"/>
          <p:cNvPicPr preferRelativeResize="0"/>
          <p:nvPr/>
        </p:nvPicPr>
        <p:blipFill rotWithShape="1">
          <a:blip r:embed="rId4">
            <a:alphaModFix/>
          </a:blip>
          <a:srcRect/>
          <a:stretch/>
        </p:blipFill>
        <p:spPr>
          <a:xfrm>
            <a:off x="7217325" y="5499643"/>
            <a:ext cx="3551494" cy="11697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g18960190fbf_0_355"/>
          <p:cNvSpPr txBox="1"/>
          <p:nvPr/>
        </p:nvSpPr>
        <p:spPr>
          <a:xfrm>
            <a:off x="-1" y="494962"/>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Available Support – Young People</a:t>
            </a:r>
            <a:endParaRPr sz="4000" b="0" i="0" u="none" strike="noStrike" cap="none">
              <a:solidFill>
                <a:srgbClr val="000000"/>
              </a:solidFill>
              <a:latin typeface="Open Sans"/>
              <a:ea typeface="Open Sans"/>
              <a:cs typeface="Open Sans"/>
              <a:sym typeface="Open Sans"/>
            </a:endParaRPr>
          </a:p>
        </p:txBody>
      </p:sp>
      <p:sp>
        <p:nvSpPr>
          <p:cNvPr id="302" name="Google Shape;302;g18960190fbf_0_355"/>
          <p:cNvSpPr txBox="1"/>
          <p:nvPr/>
        </p:nvSpPr>
        <p:spPr>
          <a:xfrm>
            <a:off x="-1008789" y="4682753"/>
            <a:ext cx="1171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endParaRPr sz="1600" b="0" i="0" u="none" strike="noStrike" cap="none">
              <a:solidFill>
                <a:srgbClr val="404040"/>
              </a:solidFill>
              <a:latin typeface="Open Sans"/>
              <a:ea typeface="Open Sans"/>
              <a:cs typeface="Open Sans"/>
              <a:sym typeface="Open Sans"/>
            </a:endParaRPr>
          </a:p>
        </p:txBody>
      </p:sp>
      <p:pic>
        <p:nvPicPr>
          <p:cNvPr id="303" name="Google Shape;303;g18960190fbf_0_355"/>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304" name="Google Shape;304;g18960190fbf_0_355"/>
          <p:cNvSpPr/>
          <p:nvPr/>
        </p:nvSpPr>
        <p:spPr>
          <a:xfrm>
            <a:off x="421967" y="1262843"/>
            <a:ext cx="11713200" cy="4956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Calibri"/>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7000"/>
              </a:lnSpc>
              <a:spcBef>
                <a:spcPts val="800"/>
              </a:spcBef>
              <a:spcAft>
                <a:spcPts val="0"/>
              </a:spcAft>
              <a:buClr>
                <a:srgbClr val="7030A0"/>
              </a:buClr>
              <a:buSzPts val="1800"/>
              <a:buFont typeface="Open Sans"/>
              <a:buNone/>
            </a:pPr>
            <a:r>
              <a:rPr lang="en-GB" sz="1800" b="0" i="1" u="none" strike="noStrike" cap="none">
                <a:solidFill>
                  <a:srgbClr val="7030A0"/>
                </a:solidFill>
                <a:latin typeface="Open Sans"/>
                <a:ea typeface="Open Sans"/>
                <a:cs typeface="Open Sans"/>
                <a:sym typeface="Open Sans"/>
              </a:rPr>
              <a:t>Mild-moderate level cases</a:t>
            </a:r>
            <a:endParaRPr/>
          </a:p>
          <a:p>
            <a:pPr marL="0" marR="0" lvl="0" indent="0" algn="l" rtl="0">
              <a:lnSpc>
                <a:spcPct val="107000"/>
              </a:lnSpc>
              <a:spcBef>
                <a:spcPts val="800"/>
              </a:spcBef>
              <a:spcAft>
                <a:spcPts val="0"/>
              </a:spcAft>
              <a:buClr>
                <a:srgbClr val="000000"/>
              </a:buClr>
              <a:buSzPts val="1800"/>
              <a:buFont typeface="Open Sans"/>
              <a:buNone/>
            </a:pPr>
            <a:r>
              <a:rPr lang="en-GB" sz="1800" b="1" i="0" u="sng" strike="noStrike" cap="none">
                <a:solidFill>
                  <a:srgbClr val="000000"/>
                </a:solidFill>
                <a:latin typeface="Open Sans"/>
                <a:ea typeface="Open Sans"/>
                <a:cs typeface="Open Sans"/>
                <a:sym typeface="Open Sans"/>
              </a:rPr>
              <a:t>SYEDA (11+)</a:t>
            </a:r>
            <a:endParaRPr/>
          </a:p>
          <a:p>
            <a:pPr marL="285750" marR="0" lvl="0" indent="-285750" algn="l" rtl="0">
              <a:lnSpc>
                <a:spcPct val="107000"/>
              </a:lnSpc>
              <a:spcBef>
                <a:spcPts val="800"/>
              </a:spcBef>
              <a:spcAft>
                <a:spcPts val="0"/>
              </a:spcAft>
              <a:buClr>
                <a:srgbClr val="000000"/>
              </a:buClr>
              <a:buSzPts val="1800"/>
              <a:buFont typeface="Arial"/>
              <a:buChar char="•"/>
            </a:pPr>
            <a:r>
              <a:rPr lang="en-GB" sz="1800" b="0" i="0" u="none" strike="noStrike" cap="none">
                <a:solidFill>
                  <a:srgbClr val="000000"/>
                </a:solidFill>
                <a:latin typeface="Open Sans"/>
                <a:ea typeface="Open Sans"/>
                <a:cs typeface="Open Sans"/>
                <a:sym typeface="Open Sans"/>
              </a:rPr>
              <a:t>If their school has With Me in Mind – WMIM refer to SYEDA</a:t>
            </a:r>
            <a:endParaRPr/>
          </a:p>
          <a:p>
            <a:pPr marL="285750" marR="0" lvl="0" indent="-285750" algn="l" rtl="0">
              <a:lnSpc>
                <a:spcPct val="107000"/>
              </a:lnSpc>
              <a:spcBef>
                <a:spcPts val="800"/>
              </a:spcBef>
              <a:spcAft>
                <a:spcPts val="0"/>
              </a:spcAft>
              <a:buClr>
                <a:srgbClr val="000000"/>
              </a:buClr>
              <a:buSzPts val="1800"/>
              <a:buFont typeface="Arial"/>
              <a:buChar char="•"/>
            </a:pPr>
            <a:r>
              <a:rPr lang="en-GB" sz="1800" b="0" i="0" u="none" strike="noStrike" cap="none">
                <a:solidFill>
                  <a:srgbClr val="000000"/>
                </a:solidFill>
                <a:latin typeface="Open Sans"/>
                <a:ea typeface="Open Sans"/>
                <a:cs typeface="Open Sans"/>
                <a:sym typeface="Open Sans"/>
              </a:rPr>
              <a:t>If their school doesn’t work with With Me in Mind – CAMHS / school / parents to refer to SYEDA (on website): </a:t>
            </a:r>
            <a:r>
              <a:rPr lang="en-GB" sz="1800" b="0" i="0"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https://www.syeda.org.uk/referrals</a:t>
            </a:r>
            <a:r>
              <a:rPr lang="en-GB" sz="1800" b="0" i="0" u="none" strike="noStrike" cap="none">
                <a:solidFill>
                  <a:srgbClr val="000000"/>
                </a:solidFill>
                <a:latin typeface="Open Sans"/>
                <a:ea typeface="Open Sans"/>
                <a:cs typeface="Open Sans"/>
                <a:sym typeface="Open Sans"/>
              </a:rPr>
              <a:t> </a:t>
            </a:r>
            <a:endParaRPr/>
          </a:p>
          <a:p>
            <a:pPr marL="285750" marR="0" lvl="0" indent="-285750" algn="l" rtl="0">
              <a:lnSpc>
                <a:spcPct val="107000"/>
              </a:lnSpc>
              <a:spcBef>
                <a:spcPts val="800"/>
              </a:spcBef>
              <a:spcAft>
                <a:spcPts val="0"/>
              </a:spcAft>
              <a:buClr>
                <a:srgbClr val="000000"/>
              </a:buClr>
              <a:buSzPts val="1800"/>
              <a:buFont typeface="Arial"/>
              <a:buChar char="•"/>
            </a:pPr>
            <a:r>
              <a:rPr lang="en-GB" sz="1800" b="0" i="0" u="none" strike="noStrike" cap="none">
                <a:solidFill>
                  <a:srgbClr val="000000"/>
                </a:solidFill>
                <a:latin typeface="Open Sans"/>
                <a:ea typeface="Open Sans"/>
                <a:cs typeface="Open Sans"/>
                <a:sym typeface="Open Sans"/>
              </a:rPr>
              <a:t>If 16+ – self-referral (next slide)</a:t>
            </a:r>
            <a:endParaRPr/>
          </a:p>
          <a:p>
            <a:pPr marL="0" marR="0" lvl="0" indent="0" algn="l" rtl="0">
              <a:lnSpc>
                <a:spcPct val="107000"/>
              </a:lnSpc>
              <a:spcBef>
                <a:spcPts val="800"/>
              </a:spcBef>
              <a:spcAft>
                <a:spcPts val="0"/>
              </a:spcAft>
              <a:buClr>
                <a:schemeClr val="dk1"/>
              </a:buClr>
              <a:buSzPts val="1800"/>
              <a:buFont typeface="Calibri"/>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7000"/>
              </a:lnSpc>
              <a:spcBef>
                <a:spcPts val="800"/>
              </a:spcBef>
              <a:spcAft>
                <a:spcPts val="0"/>
              </a:spcAft>
              <a:buClr>
                <a:srgbClr val="7030A0"/>
              </a:buClr>
              <a:buSzPts val="1800"/>
              <a:buFont typeface="Open Sans"/>
              <a:buNone/>
            </a:pPr>
            <a:r>
              <a:rPr lang="en-GB" sz="1800" b="0" i="1" u="none" strike="noStrike" cap="none">
                <a:solidFill>
                  <a:srgbClr val="7030A0"/>
                </a:solidFill>
                <a:latin typeface="Open Sans"/>
                <a:ea typeface="Open Sans"/>
                <a:cs typeface="Open Sans"/>
                <a:sym typeface="Open Sans"/>
              </a:rPr>
              <a:t>Higher level cases</a:t>
            </a:r>
            <a:endParaRPr/>
          </a:p>
          <a:p>
            <a:pPr marL="0" marR="0" lvl="0" indent="0" algn="l" rtl="0">
              <a:lnSpc>
                <a:spcPct val="107000"/>
              </a:lnSpc>
              <a:spcBef>
                <a:spcPts val="800"/>
              </a:spcBef>
              <a:spcAft>
                <a:spcPts val="0"/>
              </a:spcAft>
              <a:buClr>
                <a:srgbClr val="000000"/>
              </a:buClr>
              <a:buSzPts val="1800"/>
              <a:buFont typeface="Open Sans"/>
              <a:buNone/>
            </a:pPr>
            <a:r>
              <a:rPr lang="en-GB" sz="1800" b="1" i="0" u="sng" strike="noStrike" cap="none">
                <a:solidFill>
                  <a:srgbClr val="000000"/>
                </a:solidFill>
                <a:latin typeface="Open Sans"/>
                <a:ea typeface="Open Sans"/>
                <a:cs typeface="Open Sans"/>
                <a:sym typeface="Open Sans"/>
              </a:rPr>
              <a:t>RDASH CEDS service</a:t>
            </a:r>
            <a:endParaRPr/>
          </a:p>
          <a:p>
            <a:pPr marL="285750" marR="0" lvl="0" indent="-285750" algn="l" rtl="0">
              <a:lnSpc>
                <a:spcPct val="107000"/>
              </a:lnSpc>
              <a:spcBef>
                <a:spcPts val="800"/>
              </a:spcBef>
              <a:spcAft>
                <a:spcPts val="0"/>
              </a:spcAft>
              <a:buClr>
                <a:srgbClr val="000000"/>
              </a:buClr>
              <a:buSzPts val="1800"/>
              <a:buFont typeface="Arial"/>
              <a:buChar char="•"/>
            </a:pPr>
            <a:r>
              <a:rPr lang="en-GB" sz="1800" b="0" i="0" u="none" strike="noStrike" cap="none">
                <a:solidFill>
                  <a:srgbClr val="000000"/>
                </a:solidFill>
                <a:latin typeface="Open Sans"/>
                <a:ea typeface="Open Sans"/>
                <a:cs typeface="Open Sans"/>
                <a:sym typeface="Open Sans"/>
              </a:rPr>
              <a:t>Professionals can refer by phone or email: </a:t>
            </a:r>
            <a:r>
              <a:rPr lang="en-GB" sz="1800" b="0" i="0" u="sng" strike="noStrike" cap="none">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https://camhs.rdash.nhs.uk/eating-disorders/referrals/</a:t>
            </a:r>
            <a:r>
              <a:rPr lang="en-GB" sz="1800" b="0" i="0" u="none" strike="noStrike" cap="none">
                <a:solidFill>
                  <a:srgbClr val="000000"/>
                </a:solidFill>
                <a:latin typeface="Open Sans"/>
                <a:ea typeface="Open Sans"/>
                <a:cs typeface="Open Sans"/>
                <a:sym typeface="Open Sans"/>
              </a:rPr>
              <a:t> </a:t>
            </a:r>
            <a:endParaRPr/>
          </a:p>
          <a:p>
            <a:pPr marL="285750" marR="0" lvl="0" indent="-285750" algn="l" rtl="0">
              <a:lnSpc>
                <a:spcPct val="107000"/>
              </a:lnSpc>
              <a:spcBef>
                <a:spcPts val="800"/>
              </a:spcBef>
              <a:spcAft>
                <a:spcPts val="0"/>
              </a:spcAft>
              <a:buClr>
                <a:srgbClr val="000000"/>
              </a:buClr>
              <a:buSzPts val="1800"/>
              <a:buFont typeface="Arial"/>
              <a:buChar char="•"/>
            </a:pPr>
            <a:r>
              <a:rPr lang="en-GB" sz="1800" b="0" i="0" u="none" strike="noStrike" cap="none">
                <a:solidFill>
                  <a:srgbClr val="000000"/>
                </a:solidFill>
                <a:latin typeface="Open Sans"/>
                <a:ea typeface="Open Sans"/>
                <a:cs typeface="Open Sans"/>
                <a:sym typeface="Open Sans"/>
              </a:rPr>
              <a:t>Up to age 18</a:t>
            </a:r>
            <a:endParaRPr/>
          </a:p>
        </p:txBody>
      </p:sp>
      <p:pic>
        <p:nvPicPr>
          <p:cNvPr id="305" name="Google Shape;305;g18960190fbf_0_355"/>
          <p:cNvPicPr preferRelativeResize="0"/>
          <p:nvPr/>
        </p:nvPicPr>
        <p:blipFill rotWithShape="1">
          <a:blip r:embed="rId6">
            <a:alphaModFix/>
          </a:blip>
          <a:srcRect/>
          <a:stretch/>
        </p:blipFill>
        <p:spPr>
          <a:xfrm>
            <a:off x="9549997" y="3484574"/>
            <a:ext cx="2278319" cy="679718"/>
          </a:xfrm>
          <a:prstGeom prst="rect">
            <a:avLst/>
          </a:prstGeom>
          <a:noFill/>
          <a:ln>
            <a:noFill/>
          </a:ln>
        </p:spPr>
      </p:pic>
      <p:pic>
        <p:nvPicPr>
          <p:cNvPr id="306" name="Google Shape;306;g18960190fbf_0_355" descr="With Me In Mind Doncaster (@wmimdoncaster) / Twitter"/>
          <p:cNvPicPr preferRelativeResize="0"/>
          <p:nvPr/>
        </p:nvPicPr>
        <p:blipFill rotWithShape="1">
          <a:blip r:embed="rId7">
            <a:alphaModFix/>
          </a:blip>
          <a:srcRect t="17438" b="14519"/>
          <a:stretch/>
        </p:blipFill>
        <p:spPr>
          <a:xfrm>
            <a:off x="9652000" y="1357071"/>
            <a:ext cx="2540000" cy="1296145"/>
          </a:xfrm>
          <a:prstGeom prst="rect">
            <a:avLst/>
          </a:prstGeom>
          <a:noFill/>
          <a:ln>
            <a:noFill/>
          </a:ln>
        </p:spPr>
      </p:pic>
      <p:pic>
        <p:nvPicPr>
          <p:cNvPr id="307" name="Google Shape;307;g18960190fbf_0_355"/>
          <p:cNvPicPr preferRelativeResize="0"/>
          <p:nvPr/>
        </p:nvPicPr>
        <p:blipFill rotWithShape="1">
          <a:blip r:embed="rId8">
            <a:alphaModFix/>
          </a:blip>
          <a:srcRect/>
          <a:stretch/>
        </p:blipFill>
        <p:spPr>
          <a:xfrm>
            <a:off x="8640971" y="5461317"/>
            <a:ext cx="2390510" cy="12236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g18960190fbf_0_366"/>
          <p:cNvSpPr txBox="1"/>
          <p:nvPr/>
        </p:nvSpPr>
        <p:spPr>
          <a:xfrm>
            <a:off x="-1" y="494962"/>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Available Support – Adults</a:t>
            </a:r>
            <a:endParaRPr sz="4000" b="0" i="0" u="none" strike="noStrike" cap="none">
              <a:solidFill>
                <a:srgbClr val="000000"/>
              </a:solidFill>
              <a:latin typeface="Open Sans"/>
              <a:ea typeface="Open Sans"/>
              <a:cs typeface="Open Sans"/>
              <a:sym typeface="Open Sans"/>
            </a:endParaRPr>
          </a:p>
        </p:txBody>
      </p:sp>
      <p:sp>
        <p:nvSpPr>
          <p:cNvPr id="314" name="Google Shape;314;g18960190fbf_0_366"/>
          <p:cNvSpPr txBox="1"/>
          <p:nvPr/>
        </p:nvSpPr>
        <p:spPr>
          <a:xfrm>
            <a:off x="-1008789" y="4682753"/>
            <a:ext cx="1171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endParaRPr sz="1600" b="0" i="0" u="none" strike="noStrike" cap="none">
              <a:solidFill>
                <a:srgbClr val="404040"/>
              </a:solidFill>
              <a:latin typeface="Open Sans"/>
              <a:ea typeface="Open Sans"/>
              <a:cs typeface="Open Sans"/>
              <a:sym typeface="Open Sans"/>
            </a:endParaRPr>
          </a:p>
        </p:txBody>
      </p:sp>
      <p:pic>
        <p:nvPicPr>
          <p:cNvPr id="315" name="Google Shape;315;g18960190fbf_0_366"/>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316" name="Google Shape;316;g18960190fbf_0_366"/>
          <p:cNvSpPr/>
          <p:nvPr/>
        </p:nvSpPr>
        <p:spPr>
          <a:xfrm>
            <a:off x="478699" y="1276619"/>
            <a:ext cx="11713200" cy="4261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chemeClr val="dk1"/>
              </a:buClr>
              <a:buSzPts val="1800"/>
              <a:buFont typeface="Calibri"/>
              <a:buNone/>
            </a:pPr>
            <a:endParaRPr sz="1800" b="0" i="0" u="none" strike="noStrike" cap="none">
              <a:solidFill>
                <a:srgbClr val="000000"/>
              </a:solidFill>
              <a:latin typeface="Open Sans"/>
              <a:ea typeface="Open Sans"/>
              <a:cs typeface="Open Sans"/>
              <a:sym typeface="Open Sans"/>
            </a:endParaRPr>
          </a:p>
          <a:p>
            <a:pPr marL="0" marR="0" lvl="0" indent="0" algn="l" rtl="0">
              <a:lnSpc>
                <a:spcPct val="107000"/>
              </a:lnSpc>
              <a:spcBef>
                <a:spcPts val="800"/>
              </a:spcBef>
              <a:spcAft>
                <a:spcPts val="0"/>
              </a:spcAft>
              <a:buClr>
                <a:srgbClr val="7030A0"/>
              </a:buClr>
              <a:buSzPts val="1800"/>
              <a:buFont typeface="Open Sans"/>
              <a:buNone/>
            </a:pPr>
            <a:r>
              <a:rPr lang="en-GB" sz="1800" b="0" i="1" u="none" strike="noStrike" cap="none">
                <a:solidFill>
                  <a:srgbClr val="7030A0"/>
                </a:solidFill>
                <a:latin typeface="Open Sans"/>
                <a:ea typeface="Open Sans"/>
                <a:cs typeface="Open Sans"/>
                <a:sym typeface="Open Sans"/>
              </a:rPr>
              <a:t>Mild-moderate level cases</a:t>
            </a:r>
            <a:endParaRPr sz="1800" b="0" i="0" u="none" strike="noStrike" cap="none">
              <a:solidFill>
                <a:srgbClr val="7030A0"/>
              </a:solidFill>
              <a:latin typeface="Open Sans"/>
              <a:ea typeface="Open Sans"/>
              <a:cs typeface="Open Sans"/>
              <a:sym typeface="Open Sans"/>
            </a:endParaRPr>
          </a:p>
          <a:p>
            <a:pPr marL="0" marR="0" lvl="0" indent="0" algn="l" rtl="0">
              <a:lnSpc>
                <a:spcPct val="107000"/>
              </a:lnSpc>
              <a:spcBef>
                <a:spcPts val="800"/>
              </a:spcBef>
              <a:spcAft>
                <a:spcPts val="0"/>
              </a:spcAft>
              <a:buClr>
                <a:srgbClr val="000000"/>
              </a:buClr>
              <a:buSzPts val="1800"/>
              <a:buFont typeface="Open Sans"/>
              <a:buNone/>
            </a:pPr>
            <a:r>
              <a:rPr lang="en-GB" sz="1800" b="0" i="1" u="none" strike="noStrike" cap="none">
                <a:solidFill>
                  <a:srgbClr val="000000"/>
                </a:solidFill>
                <a:latin typeface="Open Sans"/>
                <a:ea typeface="Open Sans"/>
                <a:cs typeface="Open Sans"/>
                <a:sym typeface="Open Sans"/>
              </a:rPr>
              <a:t>BMI of &gt;17.5 &amp; &lt;5 purges per week:</a:t>
            </a:r>
            <a:endParaRPr sz="1800" b="0" i="0" u="none" strike="noStrike" cap="none">
              <a:solidFill>
                <a:srgbClr val="000000"/>
              </a:solidFill>
              <a:latin typeface="Open Sans"/>
              <a:ea typeface="Open Sans"/>
              <a:cs typeface="Open Sans"/>
              <a:sym typeface="Open Sans"/>
            </a:endParaRPr>
          </a:p>
          <a:p>
            <a:pPr marL="0" marR="0" lvl="0" indent="0" algn="l" rtl="0">
              <a:lnSpc>
                <a:spcPct val="107000"/>
              </a:lnSpc>
              <a:spcBef>
                <a:spcPts val="800"/>
              </a:spcBef>
              <a:spcAft>
                <a:spcPts val="0"/>
              </a:spcAft>
              <a:buClr>
                <a:srgbClr val="000000"/>
              </a:buClr>
              <a:buSzPts val="1800"/>
              <a:buFont typeface="Open Sans"/>
              <a:buNone/>
            </a:pPr>
            <a:r>
              <a:rPr lang="en-GB" sz="1800" b="1" i="0" u="sng" strike="noStrike" cap="none">
                <a:solidFill>
                  <a:srgbClr val="000000"/>
                </a:solidFill>
                <a:latin typeface="Open Sans"/>
                <a:ea typeface="Open Sans"/>
                <a:cs typeface="Open Sans"/>
                <a:sym typeface="Open Sans"/>
              </a:rPr>
              <a:t>SYEDA (16+)</a:t>
            </a:r>
            <a:endParaRPr sz="1800" b="0" i="0" u="none" strike="noStrike" cap="none">
              <a:solidFill>
                <a:srgbClr val="000000"/>
              </a:solidFill>
              <a:latin typeface="Open Sans"/>
              <a:ea typeface="Open Sans"/>
              <a:cs typeface="Open Sans"/>
              <a:sym typeface="Open Sans"/>
            </a:endParaRPr>
          </a:p>
          <a:p>
            <a:pPr marL="342900" marR="0" lvl="0" indent="-342900" algn="l" rtl="0">
              <a:lnSpc>
                <a:spcPct val="107000"/>
              </a:lnSpc>
              <a:spcBef>
                <a:spcPts val="800"/>
              </a:spcBef>
              <a:spcAft>
                <a:spcPts val="0"/>
              </a:spcAft>
              <a:buClr>
                <a:srgbClr val="000000"/>
              </a:buClr>
              <a:buSzPts val="1800"/>
              <a:buFont typeface="Noto Sans Symbols"/>
              <a:buChar char="∙"/>
            </a:pPr>
            <a:r>
              <a:rPr lang="en-GB" sz="1800" b="0" i="0" u="none" strike="noStrike" cap="none">
                <a:solidFill>
                  <a:srgbClr val="000000"/>
                </a:solidFill>
                <a:latin typeface="Open Sans"/>
                <a:ea typeface="Open Sans"/>
                <a:cs typeface="Open Sans"/>
                <a:sym typeface="Open Sans"/>
              </a:rPr>
              <a:t>Self-referral form on SYEDA website: </a:t>
            </a:r>
            <a:r>
              <a:rPr lang="en-GB" sz="1800" b="0" i="0" u="sng" strike="noStrike" cap="none">
                <a:solidFill>
                  <a:srgbClr val="0000FF"/>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https://www.syeda.org.uk/referrals</a:t>
            </a:r>
            <a:endParaRPr sz="1800" b="0" i="0" u="none" strike="noStrike" cap="none">
              <a:solidFill>
                <a:srgbClr val="000000"/>
              </a:solidFill>
              <a:latin typeface="Open Sans"/>
              <a:ea typeface="Open Sans"/>
              <a:cs typeface="Open Sans"/>
              <a:sym typeface="Open Sans"/>
            </a:endParaRPr>
          </a:p>
          <a:p>
            <a:pPr marL="0" marR="0" lvl="0" indent="0" algn="l" rtl="0">
              <a:lnSpc>
                <a:spcPct val="107000"/>
              </a:lnSpc>
              <a:spcBef>
                <a:spcPts val="800"/>
              </a:spcBef>
              <a:spcAft>
                <a:spcPts val="0"/>
              </a:spcAft>
              <a:buClr>
                <a:srgbClr val="000000"/>
              </a:buClr>
              <a:buSzPts val="1800"/>
              <a:buFont typeface="Open Sans"/>
              <a:buNone/>
            </a:pPr>
            <a:r>
              <a:rPr lang="en-GB" sz="1800" b="0" i="0" u="none" strike="noStrike" cap="none">
                <a:solidFill>
                  <a:srgbClr val="000000"/>
                </a:solidFill>
                <a:latin typeface="Open Sans"/>
                <a:ea typeface="Open Sans"/>
                <a:cs typeface="Open Sans"/>
                <a:sym typeface="Open Sans"/>
              </a:rPr>
              <a:t> </a:t>
            </a:r>
            <a:endParaRPr/>
          </a:p>
          <a:p>
            <a:pPr marL="0" marR="0" lvl="0" indent="0" algn="l" rtl="0">
              <a:lnSpc>
                <a:spcPct val="107000"/>
              </a:lnSpc>
              <a:spcBef>
                <a:spcPts val="800"/>
              </a:spcBef>
              <a:spcAft>
                <a:spcPts val="0"/>
              </a:spcAft>
              <a:buClr>
                <a:srgbClr val="7030A0"/>
              </a:buClr>
              <a:buSzPts val="1800"/>
              <a:buFont typeface="Open Sans"/>
              <a:buNone/>
            </a:pPr>
            <a:r>
              <a:rPr lang="en-GB" sz="1800" b="0" i="1" u="none" strike="noStrike" cap="none">
                <a:solidFill>
                  <a:srgbClr val="7030A0"/>
                </a:solidFill>
                <a:latin typeface="Open Sans"/>
                <a:ea typeface="Open Sans"/>
                <a:cs typeface="Open Sans"/>
                <a:sym typeface="Open Sans"/>
              </a:rPr>
              <a:t>Higher level cases</a:t>
            </a:r>
            <a:endParaRPr sz="1800" b="0" i="0" u="none" strike="noStrike" cap="none">
              <a:solidFill>
                <a:srgbClr val="7030A0"/>
              </a:solidFill>
              <a:latin typeface="Open Sans"/>
              <a:ea typeface="Open Sans"/>
              <a:cs typeface="Open Sans"/>
              <a:sym typeface="Open Sans"/>
            </a:endParaRPr>
          </a:p>
          <a:p>
            <a:pPr marL="0" marR="0" lvl="0" indent="0" algn="l" rtl="0">
              <a:lnSpc>
                <a:spcPct val="107000"/>
              </a:lnSpc>
              <a:spcBef>
                <a:spcPts val="800"/>
              </a:spcBef>
              <a:spcAft>
                <a:spcPts val="0"/>
              </a:spcAft>
              <a:buClr>
                <a:srgbClr val="000000"/>
              </a:buClr>
              <a:buSzPts val="1800"/>
              <a:buFont typeface="Open Sans"/>
              <a:buNone/>
            </a:pPr>
            <a:r>
              <a:rPr lang="en-GB" sz="1800" b="0" i="1" u="none" strike="noStrike" cap="none">
                <a:solidFill>
                  <a:srgbClr val="000000"/>
                </a:solidFill>
                <a:latin typeface="Open Sans"/>
                <a:ea typeface="Open Sans"/>
                <a:cs typeface="Open Sans"/>
                <a:sym typeface="Open Sans"/>
              </a:rPr>
              <a:t>BMI of &lt;17.5 &amp; &gt;5 purges per week:</a:t>
            </a:r>
            <a:endParaRPr sz="1800" b="0" i="0" u="none" strike="noStrike" cap="none">
              <a:solidFill>
                <a:srgbClr val="000000"/>
              </a:solidFill>
              <a:latin typeface="Open Sans"/>
              <a:ea typeface="Open Sans"/>
              <a:cs typeface="Open Sans"/>
              <a:sym typeface="Open Sans"/>
            </a:endParaRPr>
          </a:p>
          <a:p>
            <a:pPr marL="0" marR="0" lvl="0" indent="0" algn="l" rtl="0">
              <a:lnSpc>
                <a:spcPct val="107000"/>
              </a:lnSpc>
              <a:spcBef>
                <a:spcPts val="800"/>
              </a:spcBef>
              <a:spcAft>
                <a:spcPts val="0"/>
              </a:spcAft>
              <a:buClr>
                <a:srgbClr val="000000"/>
              </a:buClr>
              <a:buSzPts val="1800"/>
              <a:buFont typeface="Open Sans"/>
              <a:buNone/>
            </a:pPr>
            <a:r>
              <a:rPr lang="en-GB" sz="1800" b="1" i="0" u="sng" strike="noStrike" cap="none">
                <a:solidFill>
                  <a:srgbClr val="000000"/>
                </a:solidFill>
                <a:latin typeface="Open Sans"/>
                <a:ea typeface="Open Sans"/>
                <a:cs typeface="Open Sans"/>
                <a:sym typeface="Open Sans"/>
              </a:rPr>
              <a:t>SEDS (18+):</a:t>
            </a:r>
            <a:r>
              <a:rPr lang="en-GB" sz="1800" b="1" i="0" u="none" strike="noStrike" cap="none">
                <a:solidFill>
                  <a:srgbClr val="000000"/>
                </a:solidFill>
                <a:latin typeface="Open Sans"/>
                <a:ea typeface="Open Sans"/>
                <a:cs typeface="Open Sans"/>
                <a:sym typeface="Open Sans"/>
              </a:rPr>
              <a:t> Sheffield ED Service (Adult ED NHS Community Service across South Yorkshire)</a:t>
            </a:r>
            <a:endParaRPr sz="1800" b="0" i="0" u="none" strike="noStrike" cap="none">
              <a:solidFill>
                <a:srgbClr val="000000"/>
              </a:solidFill>
              <a:latin typeface="Open Sans"/>
              <a:ea typeface="Open Sans"/>
              <a:cs typeface="Open Sans"/>
              <a:sym typeface="Open Sans"/>
            </a:endParaRPr>
          </a:p>
          <a:p>
            <a:pPr marL="342900" marR="0" lvl="0" indent="-342900" algn="l" rtl="0">
              <a:lnSpc>
                <a:spcPct val="107000"/>
              </a:lnSpc>
              <a:spcBef>
                <a:spcPts val="800"/>
              </a:spcBef>
              <a:spcAft>
                <a:spcPts val="0"/>
              </a:spcAft>
              <a:buClr>
                <a:srgbClr val="000000"/>
              </a:buClr>
              <a:buSzPts val="1800"/>
              <a:buFont typeface="Noto Sans Symbols"/>
              <a:buChar char="∙"/>
            </a:pPr>
            <a:r>
              <a:rPr lang="en-GB" sz="1800" b="0" i="0" u="none" strike="noStrike" cap="none">
                <a:solidFill>
                  <a:srgbClr val="000000"/>
                </a:solidFill>
                <a:latin typeface="Open Sans"/>
                <a:ea typeface="Open Sans"/>
                <a:cs typeface="Open Sans"/>
                <a:sym typeface="Open Sans"/>
              </a:rPr>
              <a:t>Refer via GP</a:t>
            </a:r>
            <a:endParaRPr/>
          </a:p>
        </p:txBody>
      </p:sp>
      <p:pic>
        <p:nvPicPr>
          <p:cNvPr id="317" name="Google Shape;317;g18960190fbf_0_366"/>
          <p:cNvPicPr preferRelativeResize="0"/>
          <p:nvPr/>
        </p:nvPicPr>
        <p:blipFill rotWithShape="1">
          <a:blip r:embed="rId5">
            <a:alphaModFix/>
          </a:blip>
          <a:srcRect/>
          <a:stretch/>
        </p:blipFill>
        <p:spPr>
          <a:xfrm>
            <a:off x="9264352" y="1643413"/>
            <a:ext cx="2278319" cy="679718"/>
          </a:xfrm>
          <a:prstGeom prst="rect">
            <a:avLst/>
          </a:prstGeom>
          <a:noFill/>
          <a:ln>
            <a:noFill/>
          </a:ln>
        </p:spPr>
      </p:pic>
      <p:pic>
        <p:nvPicPr>
          <p:cNvPr id="318" name="Google Shape;318;g18960190fbf_0_366"/>
          <p:cNvPicPr preferRelativeResize="0"/>
          <p:nvPr/>
        </p:nvPicPr>
        <p:blipFill rotWithShape="1">
          <a:blip r:embed="rId6">
            <a:alphaModFix/>
          </a:blip>
          <a:srcRect/>
          <a:stretch/>
        </p:blipFill>
        <p:spPr>
          <a:xfrm>
            <a:off x="9403407" y="5493636"/>
            <a:ext cx="1951657" cy="13544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g18960190fbf_0_376"/>
          <p:cNvSpPr txBox="1"/>
          <p:nvPr/>
        </p:nvSpPr>
        <p:spPr>
          <a:xfrm>
            <a:off x="0" y="326379"/>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Support Resources</a:t>
            </a:r>
            <a:endParaRPr sz="4000" b="0" i="0" u="none" strike="noStrike" cap="none">
              <a:solidFill>
                <a:srgbClr val="000000"/>
              </a:solidFill>
              <a:latin typeface="Open Sans"/>
              <a:ea typeface="Open Sans"/>
              <a:cs typeface="Open Sans"/>
              <a:sym typeface="Open Sans"/>
            </a:endParaRPr>
          </a:p>
        </p:txBody>
      </p:sp>
      <p:sp>
        <p:nvSpPr>
          <p:cNvPr id="325" name="Google Shape;325;g18960190fbf_0_376"/>
          <p:cNvSpPr txBox="1"/>
          <p:nvPr/>
        </p:nvSpPr>
        <p:spPr>
          <a:xfrm>
            <a:off x="-1008789" y="4682753"/>
            <a:ext cx="1171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endParaRPr sz="1600" b="0" i="0" u="none" strike="noStrike" cap="none">
              <a:solidFill>
                <a:srgbClr val="404040"/>
              </a:solidFill>
              <a:latin typeface="Open Sans"/>
              <a:ea typeface="Open Sans"/>
              <a:cs typeface="Open Sans"/>
              <a:sym typeface="Open Sans"/>
            </a:endParaRPr>
          </a:p>
        </p:txBody>
      </p:sp>
      <p:pic>
        <p:nvPicPr>
          <p:cNvPr id="326" name="Google Shape;326;g18960190fbf_0_376"/>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327" name="Google Shape;327;g18960190fbf_0_376"/>
          <p:cNvSpPr/>
          <p:nvPr/>
        </p:nvSpPr>
        <p:spPr>
          <a:xfrm>
            <a:off x="246976" y="1034265"/>
            <a:ext cx="11945100" cy="5384400"/>
          </a:xfrm>
          <a:prstGeom prst="rect">
            <a:avLst/>
          </a:prstGeom>
          <a:noFill/>
          <a:ln>
            <a:noFill/>
          </a:ln>
        </p:spPr>
        <p:txBody>
          <a:bodyPr spcFirstLastPara="1" wrap="square" lIns="91425" tIns="45700" rIns="91425" bIns="45700" anchor="t" anchorCtr="0">
            <a:noAutofit/>
          </a:bodyPr>
          <a:lstStyle/>
          <a:p>
            <a:pPr marL="0" marR="0" lvl="0" indent="0" algn="l" rtl="0">
              <a:lnSpc>
                <a:spcPct val="119000"/>
              </a:lnSpc>
              <a:spcBef>
                <a:spcPts val="0"/>
              </a:spcBef>
              <a:spcAft>
                <a:spcPts val="0"/>
              </a:spcAft>
              <a:buClr>
                <a:srgbClr val="404040"/>
              </a:buClr>
              <a:buSzPts val="2000"/>
              <a:buFont typeface="Open Sans"/>
              <a:buNone/>
            </a:pPr>
            <a:r>
              <a:rPr lang="en-GB" sz="2000" b="1" i="0" u="sng" strike="noStrike" cap="none">
                <a:solidFill>
                  <a:srgbClr val="404040"/>
                </a:solidFill>
                <a:latin typeface="Open Sans"/>
                <a:ea typeface="Open Sans"/>
                <a:cs typeface="Open Sans"/>
                <a:sym typeface="Open Sans"/>
              </a:rPr>
              <a:t>BEAT</a:t>
            </a:r>
            <a:endParaRPr/>
          </a:p>
          <a:p>
            <a:pPr marL="0" marR="0" lvl="0" indent="0" algn="l" rtl="0">
              <a:lnSpc>
                <a:spcPct val="119000"/>
              </a:lnSpc>
              <a:spcBef>
                <a:spcPts val="600"/>
              </a:spcBef>
              <a:spcAft>
                <a:spcPts val="0"/>
              </a:spcAft>
              <a:buClr>
                <a:srgbClr val="404040"/>
              </a:buClr>
              <a:buSzPts val="2000"/>
              <a:buFont typeface="Open Sans"/>
              <a:buNone/>
            </a:pPr>
            <a:r>
              <a:rPr lang="en-GB" sz="2000" b="0" i="0" u="none" strike="noStrike" cap="none">
                <a:solidFill>
                  <a:srgbClr val="404040"/>
                </a:solidFill>
                <a:latin typeface="Open Sans"/>
                <a:ea typeface="Open Sans"/>
                <a:cs typeface="Open Sans"/>
                <a:sym typeface="Open Sans"/>
              </a:rPr>
              <a:t>Helpline open 365 days  </a:t>
            </a:r>
            <a:endParaRPr/>
          </a:p>
          <a:p>
            <a:pPr marL="0" marR="0" lvl="0" indent="0" algn="l" rtl="0">
              <a:lnSpc>
                <a:spcPct val="119000"/>
              </a:lnSpc>
              <a:spcBef>
                <a:spcPts val="600"/>
              </a:spcBef>
              <a:spcAft>
                <a:spcPts val="0"/>
              </a:spcAft>
              <a:buClr>
                <a:srgbClr val="404040"/>
              </a:buClr>
              <a:buSzPts val="2000"/>
              <a:buFont typeface="Open Sans"/>
              <a:buNone/>
            </a:pPr>
            <a:r>
              <a:rPr lang="en-GB" sz="2000" b="0" i="0" u="none" strike="noStrike" cap="none">
                <a:solidFill>
                  <a:srgbClr val="404040"/>
                </a:solidFill>
                <a:latin typeface="Open Sans"/>
                <a:ea typeface="Open Sans"/>
                <a:cs typeface="Open Sans"/>
                <a:sym typeface="Open Sans"/>
              </a:rPr>
              <a:t>Web Chat</a:t>
            </a:r>
            <a:endParaRPr/>
          </a:p>
          <a:p>
            <a:pPr marL="0" marR="0" lvl="0" indent="0" algn="l" rtl="0">
              <a:lnSpc>
                <a:spcPct val="119000"/>
              </a:lnSpc>
              <a:spcBef>
                <a:spcPts val="600"/>
              </a:spcBef>
              <a:spcAft>
                <a:spcPts val="0"/>
              </a:spcAft>
              <a:buClr>
                <a:schemeClr val="dk1"/>
              </a:buClr>
              <a:buSzPts val="2000"/>
              <a:buFont typeface="Calibri"/>
              <a:buNone/>
            </a:pPr>
            <a:endParaRPr sz="2000" b="1" i="0" u="none" strike="noStrike" cap="none">
              <a:solidFill>
                <a:srgbClr val="404040"/>
              </a:solidFill>
              <a:latin typeface="Open Sans"/>
              <a:ea typeface="Open Sans"/>
              <a:cs typeface="Open Sans"/>
              <a:sym typeface="Open Sans"/>
            </a:endParaRPr>
          </a:p>
          <a:p>
            <a:pPr marL="0" marR="0" lvl="0" indent="0" algn="l" rtl="0">
              <a:lnSpc>
                <a:spcPct val="119000"/>
              </a:lnSpc>
              <a:spcBef>
                <a:spcPts val="600"/>
              </a:spcBef>
              <a:spcAft>
                <a:spcPts val="0"/>
              </a:spcAft>
              <a:buClr>
                <a:srgbClr val="404040"/>
              </a:buClr>
              <a:buSzPts val="2000"/>
              <a:buFont typeface="Open Sans"/>
              <a:buNone/>
            </a:pPr>
            <a:r>
              <a:rPr lang="en-GB" sz="2000" b="1" i="0" u="none" strike="noStrike" cap="none">
                <a:solidFill>
                  <a:srgbClr val="404040"/>
                </a:solidFill>
                <a:latin typeface="Open Sans"/>
                <a:ea typeface="Open Sans"/>
                <a:cs typeface="Open Sans"/>
                <a:sym typeface="Open Sans"/>
              </a:rPr>
              <a:t>Further Reading: </a:t>
            </a:r>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https://www.beateatingdisorders.org.uk/get-information-and-support/about-eating-disorders/downloads-resources/</a:t>
            </a:r>
            <a:r>
              <a:rPr lang="en-GB" sz="1800" b="0" i="0" u="none" strike="noStrike" cap="none">
                <a:solidFill>
                  <a:srgbClr val="404040"/>
                </a:solidFill>
                <a:latin typeface="Open Sans"/>
                <a:ea typeface="Open Sans"/>
                <a:cs typeface="Open Sans"/>
                <a:sym typeface="Open Sans"/>
              </a:rPr>
              <a:t> </a:t>
            </a:r>
            <a:endParaRPr sz="1800" b="1" i="0" u="none" strike="noStrike" cap="none">
              <a:solidFill>
                <a:srgbClr val="404040"/>
              </a:solidFill>
              <a:latin typeface="Open Sans"/>
              <a:ea typeface="Open Sans"/>
              <a:cs typeface="Open Sans"/>
              <a:sym typeface="Open Sans"/>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www.nationaleatingdisorders.org</a:t>
            </a:r>
            <a:r>
              <a:rPr lang="en-GB" sz="1800" b="0" i="0" u="none" strike="noStrike" cap="none">
                <a:solidFill>
                  <a:srgbClr val="404040"/>
                </a:solidFill>
                <a:latin typeface="Open Sans"/>
                <a:ea typeface="Open Sans"/>
                <a:cs typeface="Open Sans"/>
                <a:sym typeface="Open Sans"/>
              </a:rPr>
              <a:t> </a:t>
            </a:r>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https://www.talk-ed.org.uk/</a:t>
            </a:r>
            <a:endParaRPr sz="1800" b="0" i="0" u="none" strike="noStrike" cap="none">
              <a:solidFill>
                <a:srgbClr val="404040"/>
              </a:solidFill>
              <a:latin typeface="Open Sans"/>
              <a:ea typeface="Open Sans"/>
              <a:cs typeface="Open Sans"/>
              <a:sym typeface="Open Sans"/>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www.anorexiafamily.com</a:t>
            </a:r>
            <a:r>
              <a:rPr lang="en-GB" sz="1800" b="0" i="0" u="none" strike="noStrike" cap="none">
                <a:solidFill>
                  <a:srgbClr val="404040"/>
                </a:solidFill>
                <a:latin typeface="Open Sans"/>
                <a:ea typeface="Open Sans"/>
                <a:cs typeface="Open Sans"/>
                <a:sym typeface="Open Sans"/>
              </a:rPr>
              <a:t>  </a:t>
            </a:r>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www.NHS.uk/conditions/eating-disorders</a:t>
            </a:r>
            <a:endParaRPr sz="1800" b="0" i="0" u="none" strike="noStrike" cap="none">
              <a:solidFill>
                <a:srgbClr val="404040"/>
              </a:solidFill>
              <a:latin typeface="Open Sans"/>
              <a:ea typeface="Open Sans"/>
              <a:cs typeface="Open Sans"/>
              <a:sym typeface="Open Sans"/>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www.arfidawarenessuk.org</a:t>
            </a:r>
            <a:r>
              <a:rPr lang="en-GB" sz="1800" b="0" i="0" u="none" strike="noStrike" cap="none">
                <a:solidFill>
                  <a:srgbClr val="404040"/>
                </a:solidFill>
                <a:latin typeface="Open Sans"/>
                <a:ea typeface="Open Sans"/>
                <a:cs typeface="Open Sans"/>
                <a:sym typeface="Open Sans"/>
              </a:rPr>
              <a:t> </a:t>
            </a:r>
            <a:endParaRPr/>
          </a:p>
          <a:p>
            <a:pPr marL="342900" marR="0" lvl="0" indent="-342900" algn="l" rtl="0">
              <a:lnSpc>
                <a:spcPct val="119000"/>
              </a:lnSpc>
              <a:spcBef>
                <a:spcPts val="600"/>
              </a:spcBef>
              <a:spcAft>
                <a:spcPts val="0"/>
              </a:spcAft>
              <a:buClr>
                <a:srgbClr val="404040"/>
              </a:buClr>
              <a:buSzPts val="1800"/>
              <a:buFont typeface="Arial"/>
              <a:buChar char="•"/>
            </a:pPr>
            <a:r>
              <a:rPr lang="en-GB" sz="1800" b="0" i="0" u="sng" strike="noStrike" cap="none">
                <a:solidFill>
                  <a:srgbClr val="404040"/>
                </a:solidFill>
                <a:latin typeface="Open Sans"/>
                <a:ea typeface="Open Sans"/>
                <a:cs typeface="Open Sans"/>
                <a:sym typeface="Open Sans"/>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www.firststepsed.co.uk</a:t>
            </a:r>
            <a:r>
              <a:rPr lang="en-GB" sz="1800" b="0" i="0" u="none" strike="noStrike" cap="none">
                <a:solidFill>
                  <a:srgbClr val="404040"/>
                </a:solidFill>
                <a:latin typeface="Open Sans"/>
                <a:ea typeface="Open Sans"/>
                <a:cs typeface="Open Sans"/>
                <a:sym typeface="Open Sans"/>
              </a:rPr>
              <a:t> </a:t>
            </a:r>
            <a:endParaRPr/>
          </a:p>
        </p:txBody>
      </p:sp>
      <p:pic>
        <p:nvPicPr>
          <p:cNvPr id="328" name="Google Shape;328;g18960190fbf_0_376"/>
          <p:cNvPicPr preferRelativeResize="0"/>
          <p:nvPr/>
        </p:nvPicPr>
        <p:blipFill rotWithShape="1">
          <a:blip r:embed="rId11">
            <a:alphaModFix/>
          </a:blip>
          <a:srcRect/>
          <a:stretch/>
        </p:blipFill>
        <p:spPr>
          <a:xfrm>
            <a:off x="9360363" y="1162772"/>
            <a:ext cx="1739987" cy="1685993"/>
          </a:xfrm>
          <a:prstGeom prst="rect">
            <a:avLst/>
          </a:prstGeom>
          <a:noFill/>
          <a:ln>
            <a:noFill/>
          </a:ln>
        </p:spPr>
      </p:pic>
      <p:pic>
        <p:nvPicPr>
          <p:cNvPr id="329" name="Google Shape;329;g18960190fbf_0_376"/>
          <p:cNvPicPr preferRelativeResize="0"/>
          <p:nvPr/>
        </p:nvPicPr>
        <p:blipFill rotWithShape="1">
          <a:blip r:embed="rId12">
            <a:alphaModFix/>
          </a:blip>
          <a:srcRect/>
          <a:stretch/>
        </p:blipFill>
        <p:spPr>
          <a:xfrm>
            <a:off x="7916087" y="3736748"/>
            <a:ext cx="2273225" cy="1184124"/>
          </a:xfrm>
          <a:prstGeom prst="rect">
            <a:avLst/>
          </a:prstGeom>
          <a:noFill/>
          <a:ln>
            <a:noFill/>
          </a:ln>
        </p:spPr>
      </p:pic>
      <p:pic>
        <p:nvPicPr>
          <p:cNvPr id="330" name="Google Shape;330;g18960190fbf_0_376" descr="ARFID Awareness UK"/>
          <p:cNvPicPr preferRelativeResize="0"/>
          <p:nvPr/>
        </p:nvPicPr>
        <p:blipFill rotWithShape="1">
          <a:blip r:embed="rId13">
            <a:alphaModFix/>
          </a:blip>
          <a:srcRect/>
          <a:stretch/>
        </p:blipFill>
        <p:spPr>
          <a:xfrm>
            <a:off x="8112224" y="5049379"/>
            <a:ext cx="1986510" cy="14822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18960190fbf_0_387"/>
          <p:cNvSpPr txBox="1"/>
          <p:nvPr/>
        </p:nvSpPr>
        <p:spPr>
          <a:xfrm>
            <a:off x="0" y="494962"/>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Thank you!</a:t>
            </a:r>
            <a:endParaRPr sz="4000" b="0" i="0" u="none" strike="noStrike" cap="none">
              <a:solidFill>
                <a:srgbClr val="000000"/>
              </a:solidFill>
              <a:latin typeface="Open Sans"/>
              <a:ea typeface="Open Sans"/>
              <a:cs typeface="Open Sans"/>
              <a:sym typeface="Open Sans"/>
            </a:endParaRPr>
          </a:p>
        </p:txBody>
      </p:sp>
      <p:pic>
        <p:nvPicPr>
          <p:cNvPr id="337" name="Google Shape;337;g18960190fbf_0_387"/>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338" name="Google Shape;338;g18960190fbf_0_387"/>
          <p:cNvSpPr/>
          <p:nvPr/>
        </p:nvSpPr>
        <p:spPr>
          <a:xfrm>
            <a:off x="10168005" y="5476118"/>
            <a:ext cx="576000" cy="28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39" name="Google Shape;339;g18960190fbf_0_387" descr="A picture containing shape&#10;&#10;Description automatically generated"/>
          <p:cNvPicPr preferRelativeResize="0"/>
          <p:nvPr/>
        </p:nvPicPr>
        <p:blipFill rotWithShape="1">
          <a:blip r:embed="rId4">
            <a:alphaModFix/>
          </a:blip>
          <a:srcRect/>
          <a:stretch/>
        </p:blipFill>
        <p:spPr>
          <a:xfrm>
            <a:off x="10283732" y="1590793"/>
            <a:ext cx="1039245" cy="1982223"/>
          </a:xfrm>
          <a:prstGeom prst="rect">
            <a:avLst/>
          </a:prstGeom>
          <a:noFill/>
          <a:ln>
            <a:noFill/>
          </a:ln>
        </p:spPr>
      </p:pic>
      <p:sp>
        <p:nvSpPr>
          <p:cNvPr id="340" name="Google Shape;340;g18960190fbf_0_387"/>
          <p:cNvSpPr txBox="1"/>
          <p:nvPr/>
        </p:nvSpPr>
        <p:spPr>
          <a:xfrm>
            <a:off x="778935" y="1385850"/>
            <a:ext cx="10372800" cy="523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r>
              <a:rPr lang="en-GB" sz="1600" b="1" i="0" u="none" strike="noStrike" cap="none">
                <a:solidFill>
                  <a:srgbClr val="404040"/>
                </a:solidFill>
                <a:latin typeface="Open Sans"/>
                <a:ea typeface="Open Sans"/>
                <a:cs typeface="Open Sans"/>
                <a:sym typeface="Open Sans"/>
              </a:rPr>
              <a:t>         </a:t>
            </a:r>
            <a:endParaRPr/>
          </a:p>
          <a:p>
            <a:pPr marL="0" marR="0" lvl="0" indent="0" algn="l" rtl="0">
              <a:lnSpc>
                <a:spcPct val="100000"/>
              </a:lnSpc>
              <a:spcBef>
                <a:spcPts val="0"/>
              </a:spcBef>
              <a:spcAft>
                <a:spcPts val="0"/>
              </a:spcAft>
              <a:buClr>
                <a:srgbClr val="404040"/>
              </a:buClr>
              <a:buSzPts val="2000"/>
              <a:buFont typeface="Open Sans"/>
              <a:buNone/>
            </a:pPr>
            <a:r>
              <a:rPr lang="en-GB" sz="2000" b="1" i="0" u="none" strike="noStrike" cap="none">
                <a:solidFill>
                  <a:srgbClr val="404040"/>
                </a:solidFill>
                <a:latin typeface="Open Sans"/>
                <a:ea typeface="Open Sans"/>
                <a:cs typeface="Open Sans"/>
                <a:sym typeface="Open Sans"/>
              </a:rPr>
              <a:t>Email: </a:t>
            </a:r>
            <a:r>
              <a:rPr lang="en-GB" sz="2000" b="0" i="0" u="sng" strike="noStrike" cap="none">
                <a:solidFill>
                  <a:srgbClr val="404040"/>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info@syeda.org.uk</a:t>
            </a:r>
            <a:r>
              <a:rPr lang="en-GB" sz="2000" b="0" i="0" u="none" strike="noStrike" cap="none">
                <a:solidFill>
                  <a:srgbClr val="404040"/>
                </a:solidFill>
                <a:latin typeface="Open Sans"/>
                <a:ea typeface="Open Sans"/>
                <a:cs typeface="Open Sans"/>
                <a:sym typeface="Open Sans"/>
              </a:rPr>
              <a:t> 	</a:t>
            </a:r>
            <a:endParaRPr sz="2000" b="1"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2000"/>
              <a:buFont typeface="Open Sans"/>
              <a:buNone/>
            </a:pPr>
            <a:r>
              <a:rPr lang="en-GB" sz="2000" b="1" i="0" u="none" strike="noStrike" cap="none">
                <a:solidFill>
                  <a:srgbClr val="404040"/>
                </a:solidFill>
                <a:latin typeface="Open Sans"/>
                <a:ea typeface="Open Sans"/>
                <a:cs typeface="Open Sans"/>
                <a:sym typeface="Open Sans"/>
              </a:rPr>
              <a:t>Website: </a:t>
            </a:r>
            <a:r>
              <a:rPr lang="en-GB" sz="2000" b="0" i="0" u="sng" strike="noStrike" cap="none">
                <a:solidFill>
                  <a:srgbClr val="404040"/>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www.syeda.org.uk</a:t>
            </a:r>
            <a:r>
              <a:rPr lang="en-GB" sz="2000" b="0" i="0" u="none" strike="noStrike" cap="none">
                <a:solidFill>
                  <a:srgbClr val="404040"/>
                </a:solidFill>
                <a:latin typeface="Open Sans"/>
                <a:ea typeface="Open Sans"/>
                <a:cs typeface="Open Sans"/>
                <a:sym typeface="Open Sans"/>
              </a:rPr>
              <a:t> 		</a:t>
            </a:r>
            <a:endParaRPr/>
          </a:p>
          <a:p>
            <a:pPr marL="0" marR="0" lvl="0" indent="0" algn="l" rtl="0">
              <a:lnSpc>
                <a:spcPct val="100000"/>
              </a:lnSpc>
              <a:spcBef>
                <a:spcPts val="0"/>
              </a:spcBef>
              <a:spcAft>
                <a:spcPts val="0"/>
              </a:spcAft>
              <a:buClr>
                <a:schemeClr val="dk1"/>
              </a:buClr>
              <a:buSzPts val="2000"/>
              <a:buFont typeface="Calibri"/>
              <a:buNone/>
            </a:pPr>
            <a:endParaRPr sz="2000" b="1"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2000"/>
              <a:buFont typeface="Open Sans"/>
              <a:buNone/>
            </a:pPr>
            <a:r>
              <a:rPr lang="en-GB" sz="2000" b="1" i="0" u="none" strike="noStrike" cap="none">
                <a:solidFill>
                  <a:srgbClr val="404040"/>
                </a:solidFill>
                <a:latin typeface="Open Sans"/>
                <a:ea typeface="Open Sans"/>
                <a:cs typeface="Open Sans"/>
                <a:sym typeface="Open Sans"/>
              </a:rPr>
              <a:t>Address: </a:t>
            </a:r>
            <a:r>
              <a:rPr lang="en-GB" sz="2000" b="0" i="0" u="none" strike="noStrike" cap="none">
                <a:solidFill>
                  <a:srgbClr val="404040"/>
                </a:solidFill>
                <a:latin typeface="Open Sans"/>
                <a:ea typeface="Open Sans"/>
                <a:cs typeface="Open Sans"/>
                <a:sym typeface="Open Sans"/>
              </a:rPr>
              <a:t>SYEDA, 26 – 28 Bedford Street, Sheffield, S6 3BT</a:t>
            </a:r>
            <a:endParaRPr sz="2000" b="0" i="0" u="none" strike="noStrike" cap="none">
              <a:solidFill>
                <a:srgbClr val="FFFFFF"/>
              </a:solidFill>
              <a:highlight>
                <a:srgbClr val="FFFF00"/>
              </a:highlight>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Calibri"/>
              <a:buNone/>
            </a:pPr>
            <a:endParaRPr sz="2000" b="1"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2000"/>
              <a:buFont typeface="Open Sans"/>
              <a:buNone/>
            </a:pPr>
            <a:r>
              <a:rPr lang="en-GB" sz="2000" b="1" i="0" u="none" strike="noStrike" cap="none">
                <a:solidFill>
                  <a:srgbClr val="404040"/>
                </a:solidFill>
                <a:latin typeface="Open Sans"/>
                <a:ea typeface="Open Sans"/>
                <a:cs typeface="Open Sans"/>
                <a:sym typeface="Open Sans"/>
              </a:rPr>
              <a:t>Tel: </a:t>
            </a:r>
            <a:r>
              <a:rPr lang="en-GB" sz="2000" b="0" i="0" u="none" strike="noStrike" cap="none">
                <a:solidFill>
                  <a:srgbClr val="404040"/>
                </a:solidFill>
                <a:latin typeface="Open Sans"/>
                <a:ea typeface="Open Sans"/>
                <a:cs typeface="Open Sans"/>
                <a:sym typeface="Open Sans"/>
              </a:rPr>
              <a:t>0114 272 8822 			</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2000"/>
              <a:buFont typeface="Open Sans"/>
              <a:buNone/>
            </a:pPr>
            <a:r>
              <a:rPr lang="en-GB" sz="2000" b="0" i="0" u="none" strike="noStrike" cap="none">
                <a:solidFill>
                  <a:srgbClr val="404040"/>
                </a:solidFill>
                <a:latin typeface="Open Sans"/>
                <a:ea typeface="Open Sans"/>
                <a:cs typeface="Open Sans"/>
                <a:sym typeface="Open Sans"/>
              </a:rPr>
              <a:t>@syeda2628</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2000"/>
              <a:buFont typeface="Open Sans"/>
              <a:buNone/>
            </a:pPr>
            <a:r>
              <a:rPr lang="en-GB" sz="2000" b="0" i="0" u="none" strike="noStrike" cap="none">
                <a:solidFill>
                  <a:srgbClr val="404040"/>
                </a:solidFill>
                <a:latin typeface="Open Sans"/>
                <a:ea typeface="Open Sans"/>
                <a:cs typeface="Open Sans"/>
                <a:sym typeface="Open Sans"/>
              </a:rPr>
              <a:t>South Yorkshire Eating Disorders Association – SYEDA </a:t>
            </a: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404040"/>
              </a:solidFill>
              <a:latin typeface="Open Sans"/>
              <a:ea typeface="Open Sans"/>
              <a:cs typeface="Open Sans"/>
              <a:sym typeface="Open Sans"/>
            </a:endParaRPr>
          </a:p>
        </p:txBody>
      </p:sp>
      <p:pic>
        <p:nvPicPr>
          <p:cNvPr id="341" name="Google Shape;341;g18960190fbf_0_387"/>
          <p:cNvPicPr preferRelativeResize="0"/>
          <p:nvPr/>
        </p:nvPicPr>
        <p:blipFill rotWithShape="1">
          <a:blip r:embed="rId7">
            <a:alphaModFix/>
          </a:blip>
          <a:srcRect/>
          <a:stretch/>
        </p:blipFill>
        <p:spPr>
          <a:xfrm>
            <a:off x="143339" y="4096484"/>
            <a:ext cx="476697" cy="386755"/>
          </a:xfrm>
          <a:prstGeom prst="rect">
            <a:avLst/>
          </a:prstGeom>
          <a:noFill/>
          <a:ln>
            <a:noFill/>
          </a:ln>
        </p:spPr>
      </p:pic>
      <p:pic>
        <p:nvPicPr>
          <p:cNvPr id="342" name="Google Shape;342;g18960190fbf_0_387"/>
          <p:cNvPicPr preferRelativeResize="0"/>
          <p:nvPr/>
        </p:nvPicPr>
        <p:blipFill rotWithShape="1">
          <a:blip r:embed="rId8">
            <a:alphaModFix/>
          </a:blip>
          <a:srcRect/>
          <a:stretch/>
        </p:blipFill>
        <p:spPr>
          <a:xfrm>
            <a:off x="207497" y="4722874"/>
            <a:ext cx="386755" cy="386755"/>
          </a:xfrm>
          <a:prstGeom prst="rect">
            <a:avLst/>
          </a:prstGeom>
          <a:noFill/>
          <a:ln>
            <a:noFill/>
          </a:ln>
        </p:spPr>
      </p:pic>
      <p:sp>
        <p:nvSpPr>
          <p:cNvPr id="343" name="Google Shape;343;g18960190fbf_0_387"/>
          <p:cNvSpPr txBox="1"/>
          <p:nvPr/>
        </p:nvSpPr>
        <p:spPr>
          <a:xfrm>
            <a:off x="6864085" y="5472150"/>
            <a:ext cx="4935900" cy="1040100"/>
          </a:xfrm>
          <a:prstGeom prst="rect">
            <a:avLst/>
          </a:prstGeom>
          <a:solidFill>
            <a:srgbClr val="D1F1C1"/>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1600" b="0" i="0" u="none" strike="noStrike" cap="none">
                <a:solidFill>
                  <a:schemeClr val="dk1"/>
                </a:solidFill>
                <a:latin typeface="Open Sans"/>
                <a:ea typeface="Open Sans"/>
                <a:cs typeface="Open Sans"/>
                <a:sym typeface="Open Sans"/>
              </a:rPr>
              <a:t>Peer support group (14+)</a:t>
            </a:r>
            <a:endParaRPr/>
          </a:p>
          <a:p>
            <a:pPr marL="0" marR="0" lvl="0" indent="0" algn="l" rtl="0">
              <a:lnSpc>
                <a:spcPct val="107000"/>
              </a:lnSpc>
              <a:spcBef>
                <a:spcPts val="800"/>
              </a:spcBef>
              <a:spcAft>
                <a:spcPts val="0"/>
              </a:spcAft>
              <a:buNone/>
            </a:pPr>
            <a:r>
              <a:rPr lang="en-GB" sz="1600" b="0" i="0" u="none" strike="noStrike" cap="none">
                <a:solidFill>
                  <a:schemeClr val="dk1"/>
                </a:solidFill>
                <a:latin typeface="Open Sans"/>
                <a:ea typeface="Open Sans"/>
                <a:cs typeface="Open Sans"/>
                <a:sym typeface="Open Sans"/>
              </a:rPr>
              <a:t>Friends &amp; family support group (14+)</a:t>
            </a:r>
            <a:endParaRPr/>
          </a:p>
          <a:p>
            <a:pPr marL="0" marR="0" lvl="0" indent="0" algn="l" rtl="0">
              <a:lnSpc>
                <a:spcPct val="107000"/>
              </a:lnSpc>
              <a:spcBef>
                <a:spcPts val="800"/>
              </a:spcBef>
              <a:spcAft>
                <a:spcPts val="0"/>
              </a:spcAft>
              <a:buNone/>
            </a:pPr>
            <a:r>
              <a:rPr lang="en-GB" sz="1400" b="0" i="0" u="none" strike="noStrike" cap="none">
                <a:solidFill>
                  <a:schemeClr val="dk1"/>
                </a:solidFill>
                <a:latin typeface="Open Sans"/>
                <a:ea typeface="Open Sans"/>
                <a:cs typeface="Open Sans"/>
                <a:sym typeface="Open Sans"/>
              </a:rPr>
              <a:t>To join: Email </a:t>
            </a:r>
            <a:r>
              <a:rPr lang="en-GB" sz="1400" b="0" i="0" u="sng" strike="noStrike" cap="none">
                <a:solidFill>
                  <a:srgbClr val="0000FF"/>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info@syeda.org.uk</a:t>
            </a:r>
            <a:endParaRPr sz="1400" b="0" i="0" u="sng" strike="noStrike" cap="none">
              <a:solidFill>
                <a:srgbClr val="0000FF"/>
              </a:solidFill>
              <a:latin typeface="Open Sans"/>
              <a:ea typeface="Open Sans"/>
              <a:cs typeface="Open Sans"/>
              <a:sym typeface="Open Sans"/>
            </a:endParaRPr>
          </a:p>
        </p:txBody>
      </p:sp>
      <p:sp>
        <p:nvSpPr>
          <p:cNvPr id="344" name="Google Shape;344;g18960190fbf_0_387"/>
          <p:cNvSpPr txBox="1"/>
          <p:nvPr/>
        </p:nvSpPr>
        <p:spPr>
          <a:xfrm>
            <a:off x="63023" y="6474822"/>
            <a:ext cx="87303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600"/>
              <a:buFont typeface="Open Sans"/>
              <a:buNone/>
            </a:pPr>
            <a:r>
              <a:rPr lang="en-GB" sz="1600" b="0" i="0" u="none" strike="noStrike" cap="none">
                <a:solidFill>
                  <a:srgbClr val="404040"/>
                </a:solidFill>
                <a:latin typeface="Open Sans"/>
                <a:ea typeface="Open Sans"/>
                <a:cs typeface="Open Sans"/>
                <a:sym typeface="Open Sans"/>
              </a:rPr>
              <a:t>Registered Charity Number: 1114451</a:t>
            </a:r>
            <a:endParaRPr sz="1600" b="0" i="0" u="none" strike="noStrike" cap="none">
              <a:solidFill>
                <a:srgbClr val="40404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8960190fbf_0_481"/>
          <p:cNvSpPr/>
          <p:nvPr/>
        </p:nvSpPr>
        <p:spPr>
          <a:xfrm rot="496563">
            <a:off x="1529203" y="566268"/>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50" name="Google Shape;350;g18960190fbf_0_481"/>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351" name="Google Shape;351;g18960190fbf_0_481"/>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352" name="Google Shape;352;g18960190fbf_0_481"/>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17</a:t>
            </a:fld>
            <a:endParaRPr/>
          </a:p>
        </p:txBody>
      </p:sp>
      <p:pic>
        <p:nvPicPr>
          <p:cNvPr id="353" name="Google Shape;353;g18960190fbf_0_481"/>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8960190fbf_0_47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GB" sz="5244" u="sng"/>
              <a:t>Ellern Mede </a:t>
            </a:r>
            <a:endParaRPr sz="5244" u="sng"/>
          </a:p>
          <a:p>
            <a:pPr marL="0" lvl="0" indent="0" algn="ctr" rtl="0">
              <a:spcBef>
                <a:spcPts val="0"/>
              </a:spcBef>
              <a:spcAft>
                <a:spcPts val="0"/>
              </a:spcAft>
              <a:buNone/>
            </a:pPr>
            <a:r>
              <a:rPr lang="en-GB"/>
              <a:t> James Harrison</a:t>
            </a:r>
            <a:endParaRPr/>
          </a:p>
        </p:txBody>
      </p:sp>
      <p:pic>
        <p:nvPicPr>
          <p:cNvPr id="359" name="Google Shape;359;g18960190fbf_0_476"/>
          <p:cNvPicPr preferRelativeResize="0"/>
          <p:nvPr/>
        </p:nvPicPr>
        <p:blipFill>
          <a:blip r:embed="rId3">
            <a:alphaModFix/>
          </a:blip>
          <a:stretch>
            <a:fillRect/>
          </a:stretch>
        </p:blipFill>
        <p:spPr>
          <a:xfrm>
            <a:off x="4616250" y="2530329"/>
            <a:ext cx="3340625" cy="3340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8960190fbf_0_24"/>
          <p:cNvSpPr/>
          <p:nvPr/>
        </p:nvSpPr>
        <p:spPr>
          <a:xfrm rot="496563">
            <a:off x="1529193" y="566266"/>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5" name="Google Shape;365;g18960190fbf_0_24"/>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366" name="Google Shape;366;g18960190fbf_0_24"/>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367" name="Google Shape;367;g18960190fbf_0_24"/>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19</a:t>
            </a:fld>
            <a:endParaRPr/>
          </a:p>
        </p:txBody>
      </p:sp>
      <p:pic>
        <p:nvPicPr>
          <p:cNvPr id="368" name="Google Shape;368;g18960190fbf_0_24"/>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41c568e6fd_0_119"/>
          <p:cNvSpPr txBox="1">
            <a:spLocks noGrp="1"/>
          </p:cNvSpPr>
          <p:nvPr>
            <p:ph type="title"/>
          </p:nvPr>
        </p:nvSpPr>
        <p:spPr>
          <a:xfrm>
            <a:off x="415600" y="690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413"/>
              <a:buNone/>
            </a:pPr>
            <a:r>
              <a:rPr lang="en-GB" u="sng">
                <a:solidFill>
                  <a:srgbClr val="2F3D85"/>
                </a:solidFill>
                <a:latin typeface="Poppins"/>
                <a:ea typeface="Poppins"/>
                <a:cs typeface="Poppins"/>
                <a:sym typeface="Poppins"/>
              </a:rPr>
              <a:t>Ground Rules</a:t>
            </a:r>
            <a:endParaRPr u="sng">
              <a:solidFill>
                <a:srgbClr val="2F3D85"/>
              </a:solidFill>
              <a:latin typeface="Poppins"/>
              <a:ea typeface="Poppins"/>
              <a:cs typeface="Poppins"/>
              <a:sym typeface="Poppins"/>
            </a:endParaRPr>
          </a:p>
        </p:txBody>
      </p:sp>
      <p:sp>
        <p:nvSpPr>
          <p:cNvPr id="173" name="Google Shape;173;g141c568e6fd_0_119"/>
          <p:cNvSpPr txBox="1">
            <a:spLocks noGrp="1"/>
          </p:cNvSpPr>
          <p:nvPr>
            <p:ph type="body" idx="1"/>
          </p:nvPr>
        </p:nvSpPr>
        <p:spPr>
          <a:xfrm>
            <a:off x="88800" y="608600"/>
            <a:ext cx="7311900" cy="6017700"/>
          </a:xfrm>
          <a:prstGeom prst="rect">
            <a:avLst/>
          </a:prstGeom>
          <a:noFill/>
          <a:ln>
            <a:noFill/>
          </a:ln>
        </p:spPr>
        <p:txBody>
          <a:bodyPr spcFirstLastPara="1" wrap="square" lIns="121900" tIns="121900" rIns="121900" bIns="121900" anchor="t" anchorCtr="0">
            <a:noAutofit/>
          </a:bodyPr>
          <a:lstStyle/>
          <a:p>
            <a:pPr marL="609600" lvl="0" indent="0" algn="l" rtl="0">
              <a:lnSpc>
                <a:spcPct val="150000"/>
              </a:lnSpc>
              <a:spcBef>
                <a:spcPts val="0"/>
              </a:spcBef>
              <a:spcAft>
                <a:spcPts val="0"/>
              </a:spcAft>
              <a:buSzPts val="1900"/>
              <a:buNone/>
            </a:pPr>
            <a:endParaRPr sz="1700">
              <a:solidFill>
                <a:srgbClr val="2F3D85"/>
              </a:solidFill>
              <a:latin typeface="Poppins"/>
              <a:ea typeface="Poppins"/>
              <a:cs typeface="Poppins"/>
              <a:sym typeface="Poppins"/>
            </a:endParaRPr>
          </a:p>
          <a:p>
            <a:pPr marL="609600" lvl="0" indent="-412750" algn="l" rtl="0">
              <a:lnSpc>
                <a:spcPct val="150000"/>
              </a:lnSpc>
              <a:spcBef>
                <a:spcPts val="0"/>
              </a:spcBef>
              <a:spcAft>
                <a:spcPts val="0"/>
              </a:spcAft>
              <a:buClr>
                <a:srgbClr val="000000"/>
              </a:buClr>
              <a:buSzPts val="1700"/>
              <a:buFont typeface="Poppins"/>
              <a:buChar char="●"/>
            </a:pPr>
            <a:r>
              <a:rPr lang="en-GB" sz="1700">
                <a:solidFill>
                  <a:srgbClr val="2F3D85"/>
                </a:solidFill>
                <a:latin typeface="Poppins"/>
                <a:ea typeface="Poppins"/>
                <a:cs typeface="Poppins"/>
                <a:sym typeface="Poppins"/>
              </a:rPr>
              <a:t>If we lose you during the session or you have wifi connection issues, please rejoin the meeting, following the same link/meeting ID and password.</a:t>
            </a:r>
            <a:endParaRPr sz="1700">
              <a:solidFill>
                <a:srgbClr val="2F3D85"/>
              </a:solidFill>
              <a:latin typeface="Poppins"/>
              <a:ea typeface="Poppins"/>
              <a:cs typeface="Poppins"/>
              <a:sym typeface="Poppins"/>
            </a:endParaRPr>
          </a:p>
          <a:p>
            <a:pPr marL="609600" lvl="0" indent="-412750" algn="l" rtl="0">
              <a:lnSpc>
                <a:spcPct val="150000"/>
              </a:lnSpc>
              <a:spcBef>
                <a:spcPts val="0"/>
              </a:spcBef>
              <a:spcAft>
                <a:spcPts val="0"/>
              </a:spcAft>
              <a:buClr>
                <a:srgbClr val="2F3D85"/>
              </a:buClr>
              <a:buSzPts val="1700"/>
              <a:buFont typeface="Poppins"/>
              <a:buChar char="●"/>
            </a:pPr>
            <a:r>
              <a:rPr lang="en-GB" sz="1700">
                <a:solidFill>
                  <a:srgbClr val="2F3D85"/>
                </a:solidFill>
                <a:latin typeface="Poppins"/>
                <a:ea typeface="Poppins"/>
                <a:cs typeface="Poppins"/>
                <a:sym typeface="Poppins"/>
              </a:rPr>
              <a:t>To limit background noise, please keep your microphone off unless speaking.</a:t>
            </a:r>
            <a:endParaRPr sz="1700">
              <a:solidFill>
                <a:srgbClr val="2F3D85"/>
              </a:solidFill>
              <a:latin typeface="Poppins"/>
              <a:ea typeface="Poppins"/>
              <a:cs typeface="Poppins"/>
              <a:sym typeface="Poppins"/>
            </a:endParaRPr>
          </a:p>
          <a:p>
            <a:pPr marL="609600" lvl="0" indent="-412750" algn="l" rtl="0">
              <a:lnSpc>
                <a:spcPct val="150000"/>
              </a:lnSpc>
              <a:spcBef>
                <a:spcPts val="0"/>
              </a:spcBef>
              <a:spcAft>
                <a:spcPts val="0"/>
              </a:spcAft>
              <a:buClr>
                <a:srgbClr val="2F3D85"/>
              </a:buClr>
              <a:buSzPts val="1700"/>
              <a:buFont typeface="Poppins"/>
              <a:buChar char="●"/>
            </a:pPr>
            <a:r>
              <a:rPr lang="en-GB" sz="1700">
                <a:solidFill>
                  <a:srgbClr val="2F3D85"/>
                </a:solidFill>
                <a:latin typeface="Poppins"/>
                <a:ea typeface="Poppins"/>
                <a:cs typeface="Poppins"/>
                <a:sym typeface="Poppins"/>
              </a:rPr>
              <a:t>This is an information giving session, rather than a clinical advice session.</a:t>
            </a:r>
            <a:endParaRPr sz="1700">
              <a:solidFill>
                <a:srgbClr val="2F3D85"/>
              </a:solidFill>
              <a:latin typeface="Poppins"/>
              <a:ea typeface="Poppins"/>
              <a:cs typeface="Poppins"/>
              <a:sym typeface="Poppins"/>
            </a:endParaRPr>
          </a:p>
          <a:p>
            <a:pPr marL="609600" lvl="0" indent="-412750" algn="l" rtl="0">
              <a:lnSpc>
                <a:spcPct val="150000"/>
              </a:lnSpc>
              <a:spcBef>
                <a:spcPts val="0"/>
              </a:spcBef>
              <a:spcAft>
                <a:spcPts val="0"/>
              </a:spcAft>
              <a:buClr>
                <a:srgbClr val="2F3D85"/>
              </a:buClr>
              <a:buSzPts val="1700"/>
              <a:buFont typeface="Poppins"/>
              <a:buChar char="●"/>
            </a:pPr>
            <a:r>
              <a:rPr lang="en-GB" sz="1700">
                <a:solidFill>
                  <a:srgbClr val="2F3D85"/>
                </a:solidFill>
                <a:latin typeface="Poppins"/>
                <a:ea typeface="Poppins"/>
                <a:cs typeface="Poppins"/>
                <a:sym typeface="Poppins"/>
              </a:rPr>
              <a:t>Any questions for our guest speakers should be asked at the end of their session, during the Q&amp;A section.</a:t>
            </a:r>
            <a:endParaRPr sz="1700">
              <a:solidFill>
                <a:srgbClr val="2F3D85"/>
              </a:solidFill>
              <a:latin typeface="Poppins"/>
              <a:ea typeface="Poppins"/>
              <a:cs typeface="Poppins"/>
              <a:sym typeface="Poppins"/>
            </a:endParaRPr>
          </a:p>
          <a:p>
            <a:pPr marL="609600" lvl="0" indent="-412750" algn="l" rtl="0">
              <a:lnSpc>
                <a:spcPct val="150000"/>
              </a:lnSpc>
              <a:spcBef>
                <a:spcPts val="0"/>
              </a:spcBef>
              <a:spcAft>
                <a:spcPts val="0"/>
              </a:spcAft>
              <a:buClr>
                <a:srgbClr val="2F3D85"/>
              </a:buClr>
              <a:buSzPts val="1700"/>
              <a:buFont typeface="Poppins"/>
              <a:buChar char="●"/>
            </a:pPr>
            <a:r>
              <a:rPr lang="en-GB" sz="1700">
                <a:solidFill>
                  <a:srgbClr val="2F3D85"/>
                </a:solidFill>
                <a:latin typeface="Poppins"/>
                <a:ea typeface="Poppins"/>
                <a:cs typeface="Poppins"/>
                <a:sym typeface="Poppins"/>
              </a:rPr>
              <a:t>Please use the chat or raise your hand to connect with our guest</a:t>
            </a:r>
            <a:endParaRPr sz="1700">
              <a:solidFill>
                <a:srgbClr val="2F3D85"/>
              </a:solidFill>
              <a:latin typeface="Poppins"/>
              <a:ea typeface="Poppins"/>
              <a:cs typeface="Poppins"/>
              <a:sym typeface="Poppins"/>
            </a:endParaRPr>
          </a:p>
          <a:p>
            <a:pPr marL="0" lvl="0" indent="0" algn="l" rtl="0">
              <a:lnSpc>
                <a:spcPct val="150000"/>
              </a:lnSpc>
              <a:spcBef>
                <a:spcPts val="0"/>
              </a:spcBef>
              <a:spcAft>
                <a:spcPts val="0"/>
              </a:spcAft>
              <a:buSzPts val="1900"/>
              <a:buNone/>
            </a:pPr>
            <a:r>
              <a:rPr lang="en-GB" sz="1700">
                <a:solidFill>
                  <a:srgbClr val="2F3D85"/>
                </a:solidFill>
                <a:latin typeface="Poppins"/>
                <a:ea typeface="Poppins"/>
                <a:cs typeface="Poppins"/>
                <a:sym typeface="Poppins"/>
              </a:rPr>
              <a:t>                                        ……. And lastly ..…..</a:t>
            </a:r>
            <a:endParaRPr sz="1700">
              <a:solidFill>
                <a:srgbClr val="2F3D85"/>
              </a:solidFill>
              <a:latin typeface="Poppins"/>
              <a:ea typeface="Poppins"/>
              <a:cs typeface="Poppins"/>
              <a:sym typeface="Poppins"/>
            </a:endParaRPr>
          </a:p>
          <a:p>
            <a:pPr marL="0" lvl="0" indent="0" algn="ctr" rtl="0">
              <a:lnSpc>
                <a:spcPct val="150000"/>
              </a:lnSpc>
              <a:spcBef>
                <a:spcPts val="0"/>
              </a:spcBef>
              <a:spcAft>
                <a:spcPts val="0"/>
              </a:spcAft>
              <a:buSzPts val="1900"/>
              <a:buNone/>
            </a:pPr>
            <a:r>
              <a:rPr lang="en-GB" sz="1700">
                <a:solidFill>
                  <a:srgbClr val="2F3D85"/>
                </a:solidFill>
                <a:latin typeface="Poppins"/>
                <a:ea typeface="Poppins"/>
                <a:cs typeface="Poppins"/>
                <a:sym typeface="Poppins"/>
              </a:rPr>
              <a:t>Please be respectful to each other and each others opinions.</a:t>
            </a:r>
            <a:r>
              <a:rPr lang="en-GB" sz="2000" b="1">
                <a:solidFill>
                  <a:srgbClr val="2F3D85"/>
                </a:solidFill>
                <a:latin typeface="Poppins"/>
                <a:ea typeface="Poppins"/>
                <a:cs typeface="Poppins"/>
                <a:sym typeface="Poppins"/>
              </a:rPr>
              <a:t> </a:t>
            </a:r>
            <a:endParaRPr sz="2000" b="1">
              <a:solidFill>
                <a:srgbClr val="2F3D85"/>
              </a:solidFill>
              <a:latin typeface="Poppins"/>
              <a:ea typeface="Poppins"/>
              <a:cs typeface="Poppins"/>
              <a:sym typeface="Poppins"/>
            </a:endParaRPr>
          </a:p>
          <a:p>
            <a:pPr marL="0" lvl="0" indent="0" algn="ctr" rtl="0">
              <a:lnSpc>
                <a:spcPct val="150000"/>
              </a:lnSpc>
              <a:spcBef>
                <a:spcPts val="0"/>
              </a:spcBef>
              <a:spcAft>
                <a:spcPts val="0"/>
              </a:spcAft>
              <a:buSzPts val="1900"/>
              <a:buNone/>
            </a:pPr>
            <a:endParaRPr sz="500" b="1">
              <a:solidFill>
                <a:srgbClr val="2F3D85"/>
              </a:solidFill>
              <a:latin typeface="Poppins"/>
              <a:ea typeface="Poppins"/>
              <a:cs typeface="Poppins"/>
              <a:sym typeface="Poppins"/>
            </a:endParaRPr>
          </a:p>
          <a:p>
            <a:pPr marL="0" lvl="0" indent="0" algn="ctr" rtl="0">
              <a:lnSpc>
                <a:spcPct val="150000"/>
              </a:lnSpc>
              <a:spcBef>
                <a:spcPts val="0"/>
              </a:spcBef>
              <a:spcAft>
                <a:spcPts val="0"/>
              </a:spcAft>
              <a:buSzPts val="1900"/>
              <a:buNone/>
            </a:pPr>
            <a:r>
              <a:rPr lang="en-GB" sz="1700" b="1">
                <a:solidFill>
                  <a:srgbClr val="2F3D85"/>
                </a:solidFill>
                <a:latin typeface="Poppins"/>
                <a:ea typeface="Poppins"/>
                <a:cs typeface="Poppins"/>
                <a:sym typeface="Poppins"/>
              </a:rPr>
              <a:t>Thank you for attending and we hope you enjoy the session.</a:t>
            </a:r>
            <a:endParaRPr sz="1700" b="1">
              <a:solidFill>
                <a:srgbClr val="2F3D85"/>
              </a:solidFill>
              <a:latin typeface="Poppins"/>
              <a:ea typeface="Poppins"/>
              <a:cs typeface="Poppins"/>
              <a:sym typeface="Poppins"/>
            </a:endParaRPr>
          </a:p>
        </p:txBody>
      </p:sp>
      <p:pic>
        <p:nvPicPr>
          <p:cNvPr id="174" name="Google Shape;174;g141c568e6fd_0_119"/>
          <p:cNvPicPr preferRelativeResize="0"/>
          <p:nvPr/>
        </p:nvPicPr>
        <p:blipFill rotWithShape="1">
          <a:blip r:embed="rId3">
            <a:alphaModFix/>
          </a:blip>
          <a:srcRect/>
          <a:stretch/>
        </p:blipFill>
        <p:spPr>
          <a:xfrm>
            <a:off x="8661393" y="6052493"/>
            <a:ext cx="3530600" cy="805500"/>
          </a:xfrm>
          <a:prstGeom prst="rect">
            <a:avLst/>
          </a:prstGeom>
          <a:noFill/>
          <a:ln>
            <a:noFill/>
          </a:ln>
        </p:spPr>
      </p:pic>
      <p:sp>
        <p:nvSpPr>
          <p:cNvPr id="175" name="Google Shape;175;g141c568e6fd_0_11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2</a:t>
            </a:fld>
            <a:endParaRPr/>
          </a:p>
        </p:txBody>
      </p:sp>
      <p:pic>
        <p:nvPicPr>
          <p:cNvPr id="176" name="Google Shape;176;g141c568e6fd_0_119"/>
          <p:cNvPicPr preferRelativeResize="0"/>
          <p:nvPr/>
        </p:nvPicPr>
        <p:blipFill rotWithShape="1">
          <a:blip r:embed="rId4">
            <a:alphaModFix/>
          </a:blip>
          <a:srcRect/>
          <a:stretch/>
        </p:blipFill>
        <p:spPr>
          <a:xfrm>
            <a:off x="0" y="-351833"/>
            <a:ext cx="1328733" cy="1328733"/>
          </a:xfrm>
          <a:prstGeom prst="rect">
            <a:avLst/>
          </a:prstGeom>
          <a:noFill/>
          <a:ln>
            <a:noFill/>
          </a:ln>
        </p:spPr>
      </p:pic>
      <p:pic>
        <p:nvPicPr>
          <p:cNvPr id="177" name="Google Shape;177;g141c568e6fd_0_119"/>
          <p:cNvPicPr preferRelativeResize="0"/>
          <p:nvPr/>
        </p:nvPicPr>
        <p:blipFill rotWithShape="1">
          <a:blip r:embed="rId4">
            <a:alphaModFix/>
          </a:blip>
          <a:srcRect/>
          <a:stretch/>
        </p:blipFill>
        <p:spPr>
          <a:xfrm>
            <a:off x="10863267" y="-256533"/>
            <a:ext cx="1328733" cy="13287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8960190fbf_0_14"/>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GB" sz="5244" u="sng"/>
              <a:t>Overeaters Anonymous</a:t>
            </a:r>
            <a:endParaRPr sz="5244" u="sng"/>
          </a:p>
          <a:p>
            <a:pPr marL="0" lvl="0" indent="0" algn="ctr" rtl="0">
              <a:spcBef>
                <a:spcPts val="0"/>
              </a:spcBef>
              <a:spcAft>
                <a:spcPts val="0"/>
              </a:spcAft>
              <a:buNone/>
            </a:pPr>
            <a:endParaRPr/>
          </a:p>
        </p:txBody>
      </p:sp>
      <p:pic>
        <p:nvPicPr>
          <p:cNvPr id="374" name="Google Shape;374;g18960190fbf_0_14"/>
          <p:cNvPicPr preferRelativeResize="0"/>
          <p:nvPr/>
        </p:nvPicPr>
        <p:blipFill>
          <a:blip r:embed="rId3">
            <a:alphaModFix/>
          </a:blip>
          <a:stretch>
            <a:fillRect/>
          </a:stretch>
        </p:blipFill>
        <p:spPr>
          <a:xfrm>
            <a:off x="4307350" y="2590154"/>
            <a:ext cx="3141800" cy="3141800"/>
          </a:xfrm>
          <a:prstGeom prst="rect">
            <a:avLst/>
          </a:prstGeom>
          <a:noFill/>
          <a:ln>
            <a:noFill/>
          </a:ln>
        </p:spPr>
      </p:pic>
      <p:sp>
        <p:nvSpPr>
          <p:cNvPr id="375" name="Google Shape;375;g18960190fbf_0_14"/>
          <p:cNvSpPr txBox="1"/>
          <p:nvPr/>
        </p:nvSpPr>
        <p:spPr>
          <a:xfrm>
            <a:off x="415600" y="53443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https://www.youtube.com/watch?v=x_YMa5Vsv44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1b898e163bb_0_636"/>
          <p:cNvSpPr/>
          <p:nvPr/>
        </p:nvSpPr>
        <p:spPr>
          <a:xfrm rot="496563">
            <a:off x="1529203" y="566268"/>
            <a:ext cx="8191025" cy="4464888"/>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81" name="Google Shape;381;g1b898e163bb_0_636"/>
          <p:cNvSpPr/>
          <p:nvPr/>
        </p:nvSpPr>
        <p:spPr>
          <a:xfrm>
            <a:off x="3479193" y="1875900"/>
            <a:ext cx="4291094" cy="1625226"/>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382" name="Google Shape;382;g1b898e163bb_0_636"/>
          <p:cNvSpPr txBox="1"/>
          <p:nvPr/>
        </p:nvSpPr>
        <p:spPr>
          <a:xfrm>
            <a:off x="687300" y="5035167"/>
            <a:ext cx="11295600" cy="538800"/>
          </a:xfrm>
          <a:prstGeom prst="rect">
            <a:avLst/>
          </a:prstGeom>
          <a:noFill/>
          <a:ln>
            <a:noFill/>
          </a:ln>
        </p:spPr>
        <p:txBody>
          <a:bodyPr spcFirstLastPara="1" wrap="square" lIns="121900" tIns="121900" rIns="121900" bIns="12190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1900" b="0" i="0" u="none" strike="noStrike" cap="none">
              <a:solidFill>
                <a:srgbClr val="000000"/>
              </a:solidFill>
              <a:latin typeface="Open Sans"/>
              <a:ea typeface="Open Sans"/>
              <a:cs typeface="Open Sans"/>
              <a:sym typeface="Open Sans"/>
            </a:endParaRPr>
          </a:p>
        </p:txBody>
      </p:sp>
      <p:sp>
        <p:nvSpPr>
          <p:cNvPr id="383" name="Google Shape;383;g1b898e163bb_0_636"/>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21</a:t>
            </a:fld>
            <a:endParaRPr/>
          </a:p>
        </p:txBody>
      </p:sp>
      <p:pic>
        <p:nvPicPr>
          <p:cNvPr id="384" name="Google Shape;384;g1b898e163bb_0_636"/>
          <p:cNvPicPr preferRelativeResize="0"/>
          <p:nvPr/>
        </p:nvPicPr>
        <p:blipFill rotWithShape="1">
          <a:blip r:embed="rId3">
            <a:alphaModFix/>
          </a:blip>
          <a:srcRect/>
          <a:stretch/>
        </p:blipFill>
        <p:spPr>
          <a:xfrm>
            <a:off x="8661393" y="5879760"/>
            <a:ext cx="3530600" cy="80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18960190fbf_0_3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GB"/>
              <a:t>Other helpful services</a:t>
            </a:r>
            <a:endParaRPr/>
          </a:p>
        </p:txBody>
      </p:sp>
      <p:sp>
        <p:nvSpPr>
          <p:cNvPr id="390" name="Google Shape;390;g18960190fbf_0_3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GB" sz="2000" b="1">
                <a:solidFill>
                  <a:srgbClr val="000000"/>
                </a:solidFill>
                <a:latin typeface="Poppins"/>
                <a:ea typeface="Poppins"/>
                <a:cs typeface="Poppins"/>
                <a:sym typeface="Poppins"/>
              </a:rPr>
              <a:t>Beat Eating Disorders</a:t>
            </a:r>
            <a:r>
              <a:rPr lang="en-GB" sz="2000">
                <a:latin typeface="Poppins"/>
                <a:ea typeface="Poppins"/>
                <a:cs typeface="Poppins"/>
                <a:sym typeface="Poppins"/>
              </a:rPr>
              <a:t> - </a:t>
            </a:r>
            <a:r>
              <a:rPr lang="en-GB" sz="2000">
                <a:solidFill>
                  <a:srgbClr val="000000"/>
                </a:solidFill>
                <a:highlight>
                  <a:srgbClr val="FFFFFF"/>
                </a:highlight>
                <a:latin typeface="Poppins"/>
                <a:ea typeface="Poppins"/>
                <a:cs typeface="Poppins"/>
                <a:sym typeface="Poppins"/>
              </a:rPr>
              <a:t>help@beateatingdisorders.org.uk</a:t>
            </a:r>
            <a:r>
              <a:rPr lang="en-GB" sz="2000">
                <a:latin typeface="Poppins"/>
                <a:ea typeface="Poppins"/>
                <a:cs typeface="Poppins"/>
                <a:sym typeface="Poppins"/>
              </a:rPr>
              <a:t> / </a:t>
            </a:r>
            <a:r>
              <a:rPr lang="en-GB" sz="2000">
                <a:solidFill>
                  <a:srgbClr val="000000"/>
                </a:solidFill>
                <a:latin typeface="Poppins"/>
                <a:ea typeface="Poppins"/>
                <a:cs typeface="Poppins"/>
                <a:sym typeface="Poppins"/>
              </a:rPr>
              <a:t>0808 801 0677</a:t>
            </a:r>
            <a:endParaRPr sz="2000">
              <a:solidFill>
                <a:srgbClr val="000000"/>
              </a:solidFill>
              <a:latin typeface="Poppins"/>
              <a:ea typeface="Poppins"/>
              <a:cs typeface="Poppins"/>
              <a:sym typeface="Poppins"/>
            </a:endParaRPr>
          </a:p>
          <a:p>
            <a:pPr marL="0" lvl="0" indent="0" algn="l" rtl="0">
              <a:spcBef>
                <a:spcPts val="0"/>
              </a:spcBef>
              <a:spcAft>
                <a:spcPts val="0"/>
              </a:spcAft>
              <a:buNone/>
            </a:pPr>
            <a:endParaRPr sz="2000">
              <a:solidFill>
                <a:srgbClr val="000000"/>
              </a:solidFill>
              <a:latin typeface="Poppins"/>
              <a:ea typeface="Poppins"/>
              <a:cs typeface="Poppins"/>
              <a:sym typeface="Poppins"/>
            </a:endParaRPr>
          </a:p>
          <a:p>
            <a:pPr marL="0" lvl="0" indent="0" algn="l" rtl="0">
              <a:spcBef>
                <a:spcPts val="0"/>
              </a:spcBef>
              <a:spcAft>
                <a:spcPts val="0"/>
              </a:spcAft>
              <a:buNone/>
            </a:pPr>
            <a:r>
              <a:rPr lang="en-GB" sz="2000" b="1">
                <a:solidFill>
                  <a:srgbClr val="000000"/>
                </a:solidFill>
                <a:latin typeface="Poppins"/>
                <a:ea typeface="Poppins"/>
                <a:cs typeface="Poppins"/>
                <a:sym typeface="Poppins"/>
              </a:rPr>
              <a:t>Rotherham and Barnsley Mind</a:t>
            </a:r>
            <a:r>
              <a:rPr lang="en-GB" sz="2000">
                <a:solidFill>
                  <a:srgbClr val="000000"/>
                </a:solidFill>
                <a:latin typeface="Poppins"/>
                <a:ea typeface="Poppins"/>
                <a:cs typeface="Poppins"/>
                <a:sym typeface="Poppins"/>
              </a:rPr>
              <a:t> - </a:t>
            </a:r>
            <a:r>
              <a:rPr lang="en-GB" sz="2000">
                <a:solidFill>
                  <a:srgbClr val="1A0DAB"/>
                </a:solidFill>
                <a:highlight>
                  <a:srgbClr val="FFFFFF"/>
                </a:highlight>
                <a:uFill>
                  <a:noFill/>
                </a:uFill>
                <a:latin typeface="Poppins"/>
                <a:ea typeface="Poppins"/>
                <a:cs typeface="Poppins"/>
                <a:sym typeface="Poppi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01709 919929</a:t>
            </a:r>
            <a:r>
              <a:rPr lang="en-GB" sz="2000">
                <a:solidFill>
                  <a:srgbClr val="000000"/>
                </a:solidFill>
                <a:latin typeface="Poppins"/>
                <a:ea typeface="Poppins"/>
                <a:cs typeface="Poppins"/>
                <a:sym typeface="Poppins"/>
              </a:rPr>
              <a:t> </a:t>
            </a:r>
            <a:endParaRPr sz="2000">
              <a:solidFill>
                <a:srgbClr val="000000"/>
              </a:solidFill>
              <a:latin typeface="Poppins"/>
              <a:ea typeface="Poppins"/>
              <a:cs typeface="Poppins"/>
              <a:sym typeface="Poppins"/>
            </a:endParaRPr>
          </a:p>
          <a:p>
            <a:pPr marL="0" lvl="0" indent="0" algn="l" rtl="0">
              <a:spcBef>
                <a:spcPts val="0"/>
              </a:spcBef>
              <a:spcAft>
                <a:spcPts val="0"/>
              </a:spcAft>
              <a:buNone/>
            </a:pPr>
            <a:endParaRPr sz="2000">
              <a:solidFill>
                <a:srgbClr val="000000"/>
              </a:solidFill>
              <a:latin typeface="Poppins"/>
              <a:ea typeface="Poppins"/>
              <a:cs typeface="Poppins"/>
              <a:sym typeface="Poppins"/>
            </a:endParaRPr>
          </a:p>
          <a:p>
            <a:pPr marL="0" lvl="0" indent="0" algn="l" rtl="0">
              <a:spcBef>
                <a:spcPts val="0"/>
              </a:spcBef>
              <a:spcAft>
                <a:spcPts val="0"/>
              </a:spcAft>
              <a:buNone/>
            </a:pPr>
            <a:r>
              <a:rPr lang="en-GB" sz="2000" b="1">
                <a:solidFill>
                  <a:srgbClr val="000000"/>
                </a:solidFill>
                <a:latin typeface="Poppins"/>
                <a:ea typeface="Poppins"/>
                <a:cs typeface="Poppins"/>
                <a:sym typeface="Poppins"/>
              </a:rPr>
              <a:t>RDaSH Community eating disorder service</a:t>
            </a:r>
            <a:r>
              <a:rPr lang="en-GB" sz="2000">
                <a:solidFill>
                  <a:srgbClr val="000000"/>
                </a:solidFill>
                <a:latin typeface="Poppins"/>
                <a:ea typeface="Poppins"/>
                <a:cs typeface="Poppins"/>
                <a:sym typeface="Poppins"/>
              </a:rPr>
              <a:t>- </a:t>
            </a:r>
            <a:r>
              <a:rPr lang="en-GB" sz="2000">
                <a:solidFill>
                  <a:srgbClr val="222222"/>
                </a:solidFill>
                <a:highlight>
                  <a:srgbClr val="FFFFFF"/>
                </a:highlight>
                <a:latin typeface="Poppins"/>
                <a:ea typeface="Poppins"/>
                <a:cs typeface="Poppins"/>
                <a:sym typeface="Poppins"/>
              </a:rPr>
              <a:t>01709 304808</a:t>
            </a:r>
            <a:endParaRPr sz="2000">
              <a:solidFill>
                <a:srgbClr val="222222"/>
              </a:solidFill>
              <a:highlight>
                <a:srgbClr val="FFFFFF"/>
              </a:highlight>
              <a:latin typeface="Poppins"/>
              <a:ea typeface="Poppins"/>
              <a:cs typeface="Poppins"/>
              <a:sym typeface="Poppins"/>
            </a:endParaRPr>
          </a:p>
          <a:p>
            <a:pPr marL="0" lvl="0" indent="0" algn="l" rtl="0">
              <a:spcBef>
                <a:spcPts val="0"/>
              </a:spcBef>
              <a:spcAft>
                <a:spcPts val="0"/>
              </a:spcAft>
              <a:buNone/>
            </a:pPr>
            <a:endParaRPr sz="2000">
              <a:solidFill>
                <a:srgbClr val="222222"/>
              </a:solidFill>
              <a:highlight>
                <a:srgbClr val="FFFFFF"/>
              </a:highlight>
              <a:latin typeface="Poppins"/>
              <a:ea typeface="Poppins"/>
              <a:cs typeface="Poppins"/>
              <a:sym typeface="Poppins"/>
            </a:endParaRPr>
          </a:p>
          <a:p>
            <a:pPr marL="0" lvl="0" indent="0" algn="l" rtl="0">
              <a:spcBef>
                <a:spcPts val="0"/>
              </a:spcBef>
              <a:spcAft>
                <a:spcPts val="0"/>
              </a:spcAft>
              <a:buNone/>
            </a:pPr>
            <a:r>
              <a:rPr lang="en-GB" sz="2000" b="1">
                <a:solidFill>
                  <a:srgbClr val="222222"/>
                </a:solidFill>
                <a:highlight>
                  <a:srgbClr val="FFFFFF"/>
                </a:highlight>
                <a:latin typeface="Poppins"/>
                <a:ea typeface="Poppins"/>
                <a:cs typeface="Poppins"/>
                <a:sym typeface="Poppins"/>
              </a:rPr>
              <a:t>RDaSH Crisis team</a:t>
            </a:r>
            <a:r>
              <a:rPr lang="en-GB" sz="2000">
                <a:solidFill>
                  <a:srgbClr val="222222"/>
                </a:solidFill>
                <a:highlight>
                  <a:srgbClr val="FFFFFF"/>
                </a:highlight>
                <a:latin typeface="Poppins"/>
                <a:ea typeface="Poppins"/>
                <a:cs typeface="Poppins"/>
                <a:sym typeface="Poppins"/>
              </a:rPr>
              <a:t> - 0800 652 9571 </a:t>
            </a:r>
            <a:endParaRPr sz="2000">
              <a:solidFill>
                <a:srgbClr val="222222"/>
              </a:solidFill>
              <a:highlight>
                <a:srgbClr val="FFFFFF"/>
              </a:highlight>
              <a:latin typeface="Poppins"/>
              <a:ea typeface="Poppins"/>
              <a:cs typeface="Poppins"/>
              <a:sym typeface="Poppins"/>
            </a:endParaRPr>
          </a:p>
          <a:p>
            <a:pPr marL="0" lvl="0" indent="0" algn="l" rtl="0">
              <a:spcBef>
                <a:spcPts val="0"/>
              </a:spcBef>
              <a:spcAft>
                <a:spcPts val="0"/>
              </a:spcAft>
              <a:buNone/>
            </a:pPr>
            <a:endParaRPr sz="2000">
              <a:solidFill>
                <a:srgbClr val="222222"/>
              </a:solidFill>
              <a:highlight>
                <a:srgbClr val="FFFFFF"/>
              </a:highlight>
              <a:latin typeface="Poppins"/>
              <a:ea typeface="Poppins"/>
              <a:cs typeface="Poppins"/>
              <a:sym typeface="Poppins"/>
            </a:endParaRPr>
          </a:p>
          <a:p>
            <a:pPr marL="0" lvl="0" indent="0" algn="l" rtl="0">
              <a:spcBef>
                <a:spcPts val="0"/>
              </a:spcBef>
              <a:spcAft>
                <a:spcPts val="0"/>
              </a:spcAft>
              <a:buNone/>
            </a:pPr>
            <a:r>
              <a:rPr lang="en-GB" sz="2000" b="1">
                <a:solidFill>
                  <a:srgbClr val="231F20"/>
                </a:solidFill>
                <a:highlight>
                  <a:srgbClr val="FFFFFF"/>
                </a:highlight>
                <a:latin typeface="Poppins"/>
                <a:ea typeface="Poppins"/>
                <a:cs typeface="Poppins"/>
                <a:sym typeface="Poppins"/>
              </a:rPr>
              <a:t>Improving Access to Psychological Therapies </a:t>
            </a:r>
            <a:r>
              <a:rPr lang="en-GB" sz="2000">
                <a:solidFill>
                  <a:srgbClr val="231F20"/>
                </a:solidFill>
                <a:highlight>
                  <a:srgbClr val="FFFFFF"/>
                </a:highlight>
                <a:latin typeface="Poppins"/>
                <a:ea typeface="Poppins"/>
                <a:cs typeface="Poppins"/>
                <a:sym typeface="Poppins"/>
              </a:rPr>
              <a:t>- </a:t>
            </a:r>
            <a:r>
              <a:rPr lang="en-GB" sz="2000">
                <a:solidFill>
                  <a:srgbClr val="222222"/>
                </a:solidFill>
                <a:highlight>
                  <a:srgbClr val="FFFFFF"/>
                </a:highlight>
                <a:latin typeface="Poppins"/>
                <a:ea typeface="Poppins"/>
                <a:cs typeface="Poppins"/>
                <a:sym typeface="Poppins"/>
              </a:rPr>
              <a:t>01709 447755</a:t>
            </a:r>
            <a:endParaRPr sz="2000">
              <a:solidFill>
                <a:srgbClr val="222222"/>
              </a:solidFill>
              <a:highlight>
                <a:srgbClr val="FFFFFF"/>
              </a:highlight>
              <a:latin typeface="Poppins"/>
              <a:ea typeface="Poppins"/>
              <a:cs typeface="Poppins"/>
              <a:sym typeface="Poppins"/>
            </a:endParaRPr>
          </a:p>
          <a:p>
            <a:pPr marL="0" lvl="0" indent="0" algn="l" rtl="0">
              <a:spcBef>
                <a:spcPts val="0"/>
              </a:spcBef>
              <a:spcAft>
                <a:spcPts val="0"/>
              </a:spcAft>
              <a:buNone/>
            </a:pPr>
            <a:endParaRPr sz="2000">
              <a:solidFill>
                <a:srgbClr val="222222"/>
              </a:solidFill>
              <a:highlight>
                <a:srgbClr val="FFFFFF"/>
              </a:highlight>
              <a:latin typeface="Poppins"/>
              <a:ea typeface="Poppins"/>
              <a:cs typeface="Poppins"/>
              <a:sym typeface="Poppins"/>
            </a:endParaRPr>
          </a:p>
          <a:p>
            <a:pPr marL="0" lvl="0" indent="0" algn="l" rtl="0">
              <a:spcBef>
                <a:spcPts val="0"/>
              </a:spcBef>
              <a:spcAft>
                <a:spcPts val="0"/>
              </a:spcAft>
              <a:buNone/>
            </a:pPr>
            <a:r>
              <a:rPr lang="en-GB" sz="2000" b="1">
                <a:solidFill>
                  <a:srgbClr val="222222"/>
                </a:solidFill>
                <a:highlight>
                  <a:srgbClr val="FFFFFF"/>
                </a:highlight>
                <a:latin typeface="Poppins"/>
                <a:ea typeface="Poppins"/>
                <a:cs typeface="Poppins"/>
                <a:sym typeface="Poppins"/>
              </a:rPr>
              <a:t>Rotherhive</a:t>
            </a:r>
            <a:r>
              <a:rPr lang="en-GB" sz="2000">
                <a:solidFill>
                  <a:srgbClr val="222222"/>
                </a:solidFill>
                <a:highlight>
                  <a:srgbClr val="FFFFFF"/>
                </a:highlight>
                <a:latin typeface="Poppins"/>
                <a:ea typeface="Poppins"/>
                <a:cs typeface="Poppins"/>
                <a:sym typeface="Poppins"/>
              </a:rPr>
              <a:t> - </a:t>
            </a:r>
            <a:r>
              <a:rPr lang="en-GB" sz="2000" u="sng">
                <a:solidFill>
                  <a:schemeClr val="hlink"/>
                </a:solidFill>
                <a:highlight>
                  <a:srgbClr val="FFFFFF"/>
                </a:highlight>
                <a:latin typeface="Poppins"/>
                <a:ea typeface="Poppins"/>
                <a:cs typeface="Poppins"/>
                <a:sym typeface="Poppins"/>
                <a:hlinkClick r:id="rId4"/>
              </a:rPr>
              <a:t>https://rotherhive.co.uk/eating-disorders/#toggle-id-17</a:t>
            </a:r>
            <a:r>
              <a:rPr lang="en-GB" sz="2000">
                <a:solidFill>
                  <a:srgbClr val="222222"/>
                </a:solidFill>
                <a:highlight>
                  <a:srgbClr val="FFFFFF"/>
                </a:highlight>
                <a:latin typeface="Poppins"/>
                <a:ea typeface="Poppins"/>
                <a:cs typeface="Poppins"/>
                <a:sym typeface="Poppins"/>
              </a:rPr>
              <a:t> </a:t>
            </a:r>
            <a:endParaRPr sz="2000">
              <a:solidFill>
                <a:srgbClr val="222222"/>
              </a:solidFill>
              <a:highlight>
                <a:srgbClr val="FFFFFF"/>
              </a:highlight>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84e5249b7b_0_499"/>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110413"/>
              <a:buNone/>
            </a:pPr>
            <a:r>
              <a:rPr lang="en-GB">
                <a:solidFill>
                  <a:srgbClr val="004B88"/>
                </a:solidFill>
              </a:rPr>
              <a:t>Feedback survey:</a:t>
            </a:r>
            <a:endParaRPr>
              <a:solidFill>
                <a:srgbClr val="004B88"/>
              </a:solidFill>
            </a:endParaRPr>
          </a:p>
        </p:txBody>
      </p:sp>
      <p:sp>
        <p:nvSpPr>
          <p:cNvPr id="396" name="Google Shape;396;g184e5249b7b_0_499"/>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2400"/>
              <a:buNone/>
            </a:pPr>
            <a:r>
              <a:rPr lang="en-GB">
                <a:solidFill>
                  <a:srgbClr val="004B88"/>
                </a:solidFill>
              </a:rPr>
              <a:t>We would really appreciate some feedback from these ‘Let’s Talk’ sessions, so we can constantly improve.</a:t>
            </a:r>
            <a:endParaRPr>
              <a:solidFill>
                <a:srgbClr val="004B88"/>
              </a:solidFill>
            </a:endParaRPr>
          </a:p>
          <a:p>
            <a:pPr marL="0" lvl="0" indent="0" algn="l" rtl="0">
              <a:lnSpc>
                <a:spcPct val="115000"/>
              </a:lnSpc>
              <a:spcBef>
                <a:spcPts val="0"/>
              </a:spcBef>
              <a:spcAft>
                <a:spcPts val="0"/>
              </a:spcAft>
              <a:buSzPts val="2400"/>
              <a:buNone/>
            </a:pPr>
            <a:endParaRPr>
              <a:solidFill>
                <a:srgbClr val="004B88"/>
              </a:solidFill>
            </a:endParaRPr>
          </a:p>
          <a:p>
            <a:pPr marL="0" lvl="0" indent="0" algn="l" rtl="0">
              <a:lnSpc>
                <a:spcPct val="115000"/>
              </a:lnSpc>
              <a:spcBef>
                <a:spcPts val="0"/>
              </a:spcBef>
              <a:spcAft>
                <a:spcPts val="0"/>
              </a:spcAft>
              <a:buSzPts val="2400"/>
              <a:buNone/>
            </a:pPr>
            <a:r>
              <a:rPr lang="en-GB">
                <a:solidFill>
                  <a:srgbClr val="004B88"/>
                </a:solidFill>
              </a:rPr>
              <a:t>Please take 5 minutes to fill out this short survey. All feedback will be anonymous. Thank you.</a:t>
            </a:r>
            <a:endParaRPr>
              <a:solidFill>
                <a:srgbClr val="004B88"/>
              </a:solidFill>
            </a:endParaRPr>
          </a:p>
          <a:p>
            <a:pPr marL="0" lvl="0" indent="0" algn="l" rtl="0">
              <a:lnSpc>
                <a:spcPct val="115000"/>
              </a:lnSpc>
              <a:spcBef>
                <a:spcPts val="0"/>
              </a:spcBef>
              <a:spcAft>
                <a:spcPts val="0"/>
              </a:spcAft>
              <a:buSzPts val="2400"/>
              <a:buNone/>
            </a:pPr>
            <a:endParaRPr>
              <a:solidFill>
                <a:srgbClr val="004B88"/>
              </a:solidFill>
            </a:endParaRPr>
          </a:p>
          <a:p>
            <a:pPr marL="0" lvl="0" indent="0" algn="l" rtl="0">
              <a:lnSpc>
                <a:spcPct val="115000"/>
              </a:lnSpc>
              <a:spcBef>
                <a:spcPts val="0"/>
              </a:spcBef>
              <a:spcAft>
                <a:spcPts val="0"/>
              </a:spcAft>
              <a:buSzPts val="2400"/>
              <a:buNone/>
            </a:pPr>
            <a:r>
              <a:rPr lang="en-GB" sz="2300" b="1" u="sng">
                <a:solidFill>
                  <a:srgbClr val="004B88"/>
                </a:solidFill>
              </a:rPr>
              <a:t>Survey link:</a:t>
            </a:r>
            <a:endParaRPr sz="2300" b="1" u="sng">
              <a:solidFill>
                <a:srgbClr val="004B88"/>
              </a:solidFill>
            </a:endParaRPr>
          </a:p>
          <a:p>
            <a:pPr marL="0" lvl="0" indent="0" algn="l" rtl="0">
              <a:lnSpc>
                <a:spcPct val="115000"/>
              </a:lnSpc>
              <a:spcBef>
                <a:spcPts val="0"/>
              </a:spcBef>
              <a:spcAft>
                <a:spcPts val="0"/>
              </a:spcAft>
              <a:buSzPts val="2400"/>
              <a:buNone/>
            </a:pPr>
            <a:endParaRPr/>
          </a:p>
          <a:p>
            <a:pPr marL="0" lvl="0" indent="0" algn="l" rtl="0">
              <a:lnSpc>
                <a:spcPct val="115000"/>
              </a:lnSpc>
              <a:spcBef>
                <a:spcPts val="0"/>
              </a:spcBef>
              <a:spcAft>
                <a:spcPts val="0"/>
              </a:spcAft>
              <a:buSzPts val="2400"/>
              <a:buNone/>
            </a:pPr>
            <a:r>
              <a:rPr lang="en-GB" u="sng">
                <a:solidFill>
                  <a:schemeClr val="hlink"/>
                </a:solidFill>
                <a:hlinkClick r:id="rId3"/>
              </a:rPr>
              <a:t>https://forms.gle/toE8Nr2mXMKJwPxv7</a:t>
            </a:r>
            <a:r>
              <a:rPr lang="en-GB"/>
              <a:t> </a:t>
            </a:r>
            <a:endParaRPr/>
          </a:p>
        </p:txBody>
      </p:sp>
      <p:pic>
        <p:nvPicPr>
          <p:cNvPr id="397" name="Google Shape;397;g184e5249b7b_0_499"/>
          <p:cNvPicPr preferRelativeResize="0"/>
          <p:nvPr/>
        </p:nvPicPr>
        <p:blipFill rotWithShape="1">
          <a:blip r:embed="rId4">
            <a:alphaModFix/>
          </a:blip>
          <a:srcRect/>
          <a:stretch/>
        </p:blipFill>
        <p:spPr>
          <a:xfrm>
            <a:off x="1" y="1"/>
            <a:ext cx="1552566" cy="1552566"/>
          </a:xfrm>
          <a:prstGeom prst="rect">
            <a:avLst/>
          </a:prstGeom>
          <a:noFill/>
          <a:ln>
            <a:noFill/>
          </a:ln>
        </p:spPr>
      </p:pic>
      <p:pic>
        <p:nvPicPr>
          <p:cNvPr id="398" name="Google Shape;398;g184e5249b7b_0_499"/>
          <p:cNvPicPr preferRelativeResize="0"/>
          <p:nvPr/>
        </p:nvPicPr>
        <p:blipFill rotWithShape="1">
          <a:blip r:embed="rId4">
            <a:alphaModFix/>
          </a:blip>
          <a:srcRect/>
          <a:stretch/>
        </p:blipFill>
        <p:spPr>
          <a:xfrm>
            <a:off x="10639435" y="1"/>
            <a:ext cx="1552566" cy="1552566"/>
          </a:xfrm>
          <a:prstGeom prst="rect">
            <a:avLst/>
          </a:prstGeom>
          <a:noFill/>
          <a:ln>
            <a:noFill/>
          </a:ln>
        </p:spPr>
      </p:pic>
      <p:pic>
        <p:nvPicPr>
          <p:cNvPr id="399" name="Google Shape;399;g184e5249b7b_0_499"/>
          <p:cNvPicPr preferRelativeResize="0"/>
          <p:nvPr/>
        </p:nvPicPr>
        <p:blipFill rotWithShape="1">
          <a:blip r:embed="rId5">
            <a:alphaModFix/>
          </a:blip>
          <a:srcRect/>
          <a:stretch/>
        </p:blipFill>
        <p:spPr>
          <a:xfrm>
            <a:off x="8661393" y="5879760"/>
            <a:ext cx="3530600" cy="805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41f3cc42d8_0_124"/>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1300"/>
              <a:buNone/>
            </a:pPr>
            <a:r>
              <a:rPr lang="en-GB" sz="4300">
                <a:solidFill>
                  <a:srgbClr val="222222"/>
                </a:solidFill>
                <a:latin typeface="Open Sans"/>
                <a:ea typeface="Open Sans"/>
                <a:cs typeface="Open Sans"/>
                <a:sym typeface="Open Sans"/>
              </a:rPr>
              <a:t>Upcoming Let’s Talk Event:</a:t>
            </a:r>
            <a:endParaRPr sz="4300">
              <a:solidFill>
                <a:srgbClr val="222222"/>
              </a:solidFill>
              <a:latin typeface="Open Sans"/>
              <a:ea typeface="Open Sans"/>
              <a:cs typeface="Open Sans"/>
              <a:sym typeface="Open Sans"/>
            </a:endParaRPr>
          </a:p>
        </p:txBody>
      </p:sp>
      <p:sp>
        <p:nvSpPr>
          <p:cNvPr id="405" name="Google Shape;405;g141f3cc42d8_0_124"/>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1600"/>
              </a:spcBef>
              <a:spcAft>
                <a:spcPts val="0"/>
              </a:spcAft>
              <a:buSzPts val="2400"/>
              <a:buNone/>
            </a:pPr>
            <a:endParaRPr sz="2700" b="1"/>
          </a:p>
          <a:p>
            <a:pPr marL="0" lvl="0" indent="0" algn="ctr" rtl="0">
              <a:lnSpc>
                <a:spcPct val="115000"/>
              </a:lnSpc>
              <a:spcBef>
                <a:spcPts val="1600"/>
              </a:spcBef>
              <a:spcAft>
                <a:spcPts val="0"/>
              </a:spcAft>
              <a:buSzPts val="2400"/>
              <a:buNone/>
            </a:pPr>
            <a:r>
              <a:rPr lang="en-GB" sz="3500" b="1">
                <a:solidFill>
                  <a:srgbClr val="222222"/>
                </a:solidFill>
              </a:rPr>
              <a:t>‘Let’s Talk… Cervical Cancer’</a:t>
            </a:r>
            <a:endParaRPr sz="3500" b="1">
              <a:solidFill>
                <a:srgbClr val="222222"/>
              </a:solidFill>
            </a:endParaRPr>
          </a:p>
          <a:p>
            <a:pPr marL="0" lvl="0" indent="0" algn="ctr" rtl="0">
              <a:lnSpc>
                <a:spcPct val="115000"/>
              </a:lnSpc>
              <a:spcBef>
                <a:spcPts val="1600"/>
              </a:spcBef>
              <a:spcAft>
                <a:spcPts val="0"/>
              </a:spcAft>
              <a:buSzPts val="2400"/>
              <a:buNone/>
            </a:pPr>
            <a:endParaRPr sz="3100" b="1">
              <a:solidFill>
                <a:srgbClr val="222222"/>
              </a:solidFill>
            </a:endParaRPr>
          </a:p>
          <a:p>
            <a:pPr marL="0" lvl="0" indent="0" algn="ctr" rtl="0">
              <a:lnSpc>
                <a:spcPct val="115000"/>
              </a:lnSpc>
              <a:spcBef>
                <a:spcPts val="1600"/>
              </a:spcBef>
              <a:spcAft>
                <a:spcPts val="0"/>
              </a:spcAft>
              <a:buSzPts val="2400"/>
              <a:buNone/>
            </a:pPr>
            <a:r>
              <a:rPr lang="en-GB" sz="2700" b="1">
                <a:solidFill>
                  <a:srgbClr val="222222"/>
                </a:solidFill>
              </a:rPr>
              <a:t>Open to both the public and professionals</a:t>
            </a:r>
            <a:endParaRPr sz="2700" b="1">
              <a:solidFill>
                <a:srgbClr val="222222"/>
              </a:solidFill>
            </a:endParaRPr>
          </a:p>
          <a:p>
            <a:pPr marL="0" lvl="0" indent="0" algn="ctr" rtl="0">
              <a:lnSpc>
                <a:spcPct val="115000"/>
              </a:lnSpc>
              <a:spcBef>
                <a:spcPts val="1600"/>
              </a:spcBef>
              <a:spcAft>
                <a:spcPts val="0"/>
              </a:spcAft>
              <a:buSzPts val="2400"/>
              <a:buNone/>
            </a:pPr>
            <a:r>
              <a:rPr lang="en-GB" sz="2700" b="1">
                <a:solidFill>
                  <a:srgbClr val="222222"/>
                </a:solidFill>
              </a:rPr>
              <a:t>Wednesday 15th March :3pm-4pm via Zoom </a:t>
            </a:r>
            <a:endParaRPr sz="2700" b="1">
              <a:solidFill>
                <a:srgbClr val="222222"/>
              </a:solidFill>
            </a:endParaRPr>
          </a:p>
          <a:p>
            <a:pPr marL="0" lvl="0" indent="0" algn="l" rtl="0">
              <a:lnSpc>
                <a:spcPct val="115000"/>
              </a:lnSpc>
              <a:spcBef>
                <a:spcPts val="1600"/>
              </a:spcBef>
              <a:spcAft>
                <a:spcPts val="1600"/>
              </a:spcAft>
              <a:buSzPts val="2400"/>
              <a:buNone/>
            </a:pPr>
            <a:endParaRPr/>
          </a:p>
        </p:txBody>
      </p:sp>
      <p:sp>
        <p:nvSpPr>
          <p:cNvPr id="406" name="Google Shape;406;g141f3cc42d8_0_12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24</a:t>
            </a:fld>
            <a:endParaRPr/>
          </a:p>
        </p:txBody>
      </p:sp>
      <p:pic>
        <p:nvPicPr>
          <p:cNvPr id="407" name="Google Shape;407;g141f3cc42d8_0_124"/>
          <p:cNvPicPr preferRelativeResize="0"/>
          <p:nvPr/>
        </p:nvPicPr>
        <p:blipFill rotWithShape="1">
          <a:blip r:embed="rId3">
            <a:alphaModFix/>
          </a:blip>
          <a:srcRect/>
          <a:stretch/>
        </p:blipFill>
        <p:spPr>
          <a:xfrm>
            <a:off x="8661393" y="5879760"/>
            <a:ext cx="3530600" cy="805500"/>
          </a:xfrm>
          <a:prstGeom prst="rect">
            <a:avLst/>
          </a:prstGeom>
          <a:noFill/>
          <a:ln>
            <a:noFill/>
          </a:ln>
        </p:spPr>
      </p:pic>
      <p:pic>
        <p:nvPicPr>
          <p:cNvPr id="408" name="Google Shape;408;g141f3cc42d8_0_124"/>
          <p:cNvPicPr preferRelativeResize="0"/>
          <p:nvPr/>
        </p:nvPicPr>
        <p:blipFill rotWithShape="1">
          <a:blip r:embed="rId4">
            <a:alphaModFix/>
          </a:blip>
          <a:srcRect/>
          <a:stretch/>
        </p:blipFill>
        <p:spPr>
          <a:xfrm>
            <a:off x="1" y="1"/>
            <a:ext cx="1552566" cy="1552566"/>
          </a:xfrm>
          <a:prstGeom prst="rect">
            <a:avLst/>
          </a:prstGeom>
          <a:noFill/>
          <a:ln>
            <a:noFill/>
          </a:ln>
        </p:spPr>
      </p:pic>
      <p:pic>
        <p:nvPicPr>
          <p:cNvPr id="409" name="Google Shape;409;g141f3cc42d8_0_124"/>
          <p:cNvPicPr preferRelativeResize="0"/>
          <p:nvPr/>
        </p:nvPicPr>
        <p:blipFill rotWithShape="1">
          <a:blip r:embed="rId4">
            <a:alphaModFix/>
          </a:blip>
          <a:srcRect/>
          <a:stretch/>
        </p:blipFill>
        <p:spPr>
          <a:xfrm>
            <a:off x="10639435" y="10268"/>
            <a:ext cx="1552566" cy="15525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141c568e6fd_0_128"/>
          <p:cNvSpPr txBox="1">
            <a:spLocks noGrp="1"/>
          </p:cNvSpPr>
          <p:nvPr>
            <p:ph type="title"/>
          </p:nvPr>
        </p:nvSpPr>
        <p:spPr>
          <a:xfrm>
            <a:off x="-1851033" y="149900"/>
            <a:ext cx="11360700" cy="9432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1300"/>
              <a:buNone/>
            </a:pPr>
            <a:r>
              <a:rPr lang="en-GB" sz="4300" u="sng">
                <a:solidFill>
                  <a:srgbClr val="2F3D85"/>
                </a:solidFill>
                <a:latin typeface="Poppins"/>
                <a:ea typeface="Poppins"/>
                <a:cs typeface="Poppins"/>
                <a:sym typeface="Poppins"/>
              </a:rPr>
              <a:t>Today’s Programme</a:t>
            </a:r>
            <a:endParaRPr sz="4300" u="sng">
              <a:solidFill>
                <a:srgbClr val="2F3D85"/>
              </a:solidFill>
              <a:latin typeface="Poppins"/>
              <a:ea typeface="Poppins"/>
              <a:cs typeface="Poppins"/>
              <a:sym typeface="Poppins"/>
            </a:endParaRPr>
          </a:p>
        </p:txBody>
      </p:sp>
      <p:sp>
        <p:nvSpPr>
          <p:cNvPr id="183" name="Google Shape;183;g141c568e6fd_0_128"/>
          <p:cNvSpPr txBox="1">
            <a:spLocks noGrp="1"/>
          </p:cNvSpPr>
          <p:nvPr>
            <p:ph type="body" idx="1"/>
          </p:nvPr>
        </p:nvSpPr>
        <p:spPr>
          <a:xfrm>
            <a:off x="129833" y="1093667"/>
            <a:ext cx="5499600" cy="33357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2100"/>
              </a:spcBef>
              <a:spcAft>
                <a:spcPts val="0"/>
              </a:spcAft>
              <a:buClr>
                <a:schemeClr val="dk1"/>
              </a:buClr>
              <a:buSzPts val="1500"/>
              <a:buFont typeface="Arial"/>
              <a:buNone/>
            </a:pPr>
            <a:r>
              <a:rPr lang="en-GB" sz="1900" b="1">
                <a:solidFill>
                  <a:srgbClr val="2F3D85"/>
                </a:solidFill>
                <a:latin typeface="Poppins"/>
                <a:ea typeface="Poppins"/>
                <a:cs typeface="Poppins"/>
                <a:sym typeface="Poppins"/>
              </a:rPr>
              <a:t>Let’s get to know each other...</a:t>
            </a:r>
            <a:endParaRPr sz="1900">
              <a:solidFill>
                <a:srgbClr val="2F3D85"/>
              </a:solidFill>
              <a:latin typeface="Poppins"/>
              <a:ea typeface="Poppins"/>
              <a:cs typeface="Poppins"/>
              <a:sym typeface="Poppins"/>
            </a:endParaRPr>
          </a:p>
          <a:p>
            <a:pPr marL="0" lvl="0" indent="0" algn="l" rtl="0">
              <a:lnSpc>
                <a:spcPct val="115000"/>
              </a:lnSpc>
              <a:spcBef>
                <a:spcPts val="2100"/>
              </a:spcBef>
              <a:spcAft>
                <a:spcPts val="0"/>
              </a:spcAft>
              <a:buSzPts val="1900"/>
              <a:buNone/>
            </a:pPr>
            <a:r>
              <a:rPr lang="en-GB" sz="1900">
                <a:solidFill>
                  <a:srgbClr val="2F3D85"/>
                </a:solidFill>
                <a:latin typeface="Poppins"/>
                <a:ea typeface="Poppins"/>
                <a:cs typeface="Poppins"/>
                <a:sym typeface="Poppins"/>
              </a:rPr>
              <a:t>What is your name and where are you from? (Add it to the chat box) </a:t>
            </a:r>
            <a:endParaRPr sz="1900">
              <a:solidFill>
                <a:srgbClr val="2F3D85"/>
              </a:solidFill>
              <a:latin typeface="Poppins"/>
              <a:ea typeface="Poppins"/>
              <a:cs typeface="Poppins"/>
              <a:sym typeface="Poppins"/>
            </a:endParaRPr>
          </a:p>
          <a:p>
            <a:pPr marL="0" lvl="0" indent="0" algn="l" rtl="0">
              <a:lnSpc>
                <a:spcPct val="115000"/>
              </a:lnSpc>
              <a:spcBef>
                <a:spcPts val="2100"/>
              </a:spcBef>
              <a:spcAft>
                <a:spcPts val="0"/>
              </a:spcAft>
              <a:buSzPts val="1900"/>
              <a:buNone/>
            </a:pPr>
            <a:endParaRPr>
              <a:solidFill>
                <a:srgbClr val="000000"/>
              </a:solidFill>
              <a:latin typeface="Poppins"/>
              <a:ea typeface="Poppins"/>
              <a:cs typeface="Poppins"/>
              <a:sym typeface="Poppins"/>
            </a:endParaRPr>
          </a:p>
          <a:p>
            <a:pPr marL="0" lvl="0" indent="0" algn="l" rtl="0">
              <a:lnSpc>
                <a:spcPct val="115000"/>
              </a:lnSpc>
              <a:spcBef>
                <a:spcPts val="2100"/>
              </a:spcBef>
              <a:spcAft>
                <a:spcPts val="2100"/>
              </a:spcAft>
              <a:buSzPts val="1900"/>
              <a:buNone/>
            </a:pPr>
            <a:endParaRPr b="1">
              <a:latin typeface="Poppins"/>
              <a:ea typeface="Poppins"/>
              <a:cs typeface="Poppins"/>
              <a:sym typeface="Poppins"/>
            </a:endParaRPr>
          </a:p>
        </p:txBody>
      </p:sp>
      <p:sp>
        <p:nvSpPr>
          <p:cNvPr id="184" name="Google Shape;184;g141c568e6fd_0_128"/>
          <p:cNvSpPr txBox="1">
            <a:spLocks noGrp="1"/>
          </p:cNvSpPr>
          <p:nvPr>
            <p:ph type="body" idx="2"/>
          </p:nvPr>
        </p:nvSpPr>
        <p:spPr>
          <a:xfrm>
            <a:off x="6377850" y="-73675"/>
            <a:ext cx="6228300" cy="6625500"/>
          </a:xfrm>
          <a:prstGeom prst="rect">
            <a:avLst/>
          </a:prstGeom>
          <a:noFill/>
          <a:ln>
            <a:noFill/>
          </a:ln>
        </p:spPr>
        <p:txBody>
          <a:bodyPr spcFirstLastPara="1" wrap="square" lIns="121900" tIns="121900" rIns="121900" bIns="121900" anchor="t" anchorCtr="0">
            <a:noAutofit/>
          </a:bodyPr>
          <a:lstStyle/>
          <a:p>
            <a:pPr marL="609600" lvl="0" indent="0" algn="ctr" rtl="0">
              <a:lnSpc>
                <a:spcPct val="115000"/>
              </a:lnSpc>
              <a:spcBef>
                <a:spcPts val="0"/>
              </a:spcBef>
              <a:spcAft>
                <a:spcPts val="0"/>
              </a:spcAft>
              <a:buSzPts val="1900"/>
              <a:buNone/>
            </a:pPr>
            <a:endParaRPr u="sng">
              <a:solidFill>
                <a:srgbClr val="222222"/>
              </a:solidFill>
              <a:latin typeface="Poppins"/>
              <a:ea typeface="Poppins"/>
              <a:cs typeface="Poppins"/>
              <a:sym typeface="Poppins"/>
            </a:endParaRPr>
          </a:p>
          <a:p>
            <a:pPr marL="0" lvl="0" indent="0" algn="l" rtl="0">
              <a:lnSpc>
                <a:spcPct val="150000"/>
              </a:lnSpc>
              <a:spcBef>
                <a:spcPts val="2100"/>
              </a:spcBef>
              <a:spcAft>
                <a:spcPts val="0"/>
              </a:spcAft>
              <a:buSzPts val="1900"/>
              <a:buNone/>
            </a:pPr>
            <a:endParaRPr sz="1300" u="sng">
              <a:solidFill>
                <a:srgbClr val="222222"/>
              </a:solidFill>
              <a:latin typeface="Poppins"/>
              <a:ea typeface="Poppins"/>
              <a:cs typeface="Poppins"/>
              <a:sym typeface="Poppins"/>
            </a:endParaRPr>
          </a:p>
          <a:p>
            <a:pPr marL="0" lvl="0" indent="0" algn="l" rtl="0">
              <a:lnSpc>
                <a:spcPct val="115384"/>
              </a:lnSpc>
              <a:spcBef>
                <a:spcPts val="1400"/>
              </a:spcBef>
              <a:spcAft>
                <a:spcPts val="0"/>
              </a:spcAft>
              <a:buSzPts val="1900"/>
              <a:buNone/>
            </a:pPr>
            <a:r>
              <a:rPr lang="en-GB" sz="1400" u="sng">
                <a:solidFill>
                  <a:srgbClr val="222222"/>
                </a:solidFill>
                <a:highlight>
                  <a:srgbClr val="FFFFFF"/>
                </a:highlight>
                <a:latin typeface="Poppins"/>
                <a:ea typeface="Poppins"/>
                <a:cs typeface="Poppins"/>
                <a:sym typeface="Poppins"/>
              </a:rPr>
              <a:t>SYEDA - Abbie Twomey </a:t>
            </a:r>
            <a:endParaRPr sz="1700" u="sng">
              <a:solidFill>
                <a:srgbClr val="222222"/>
              </a:solidFill>
              <a:latin typeface="Poppins"/>
              <a:ea typeface="Poppins"/>
              <a:cs typeface="Poppins"/>
              <a:sym typeface="Poppins"/>
            </a:endParaRPr>
          </a:p>
          <a:p>
            <a:pPr marL="457200" lvl="0" indent="-317500" algn="l" rtl="0">
              <a:lnSpc>
                <a:spcPct val="150000"/>
              </a:lnSpc>
              <a:spcBef>
                <a:spcPts val="40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What SYEDA is</a:t>
            </a:r>
            <a:endParaRPr sz="1400">
              <a:solidFill>
                <a:srgbClr val="222222"/>
              </a:solidFill>
              <a:latin typeface="Poppins"/>
              <a:ea typeface="Poppins"/>
              <a:cs typeface="Poppins"/>
              <a:sym typeface="Poppins"/>
            </a:endParaRPr>
          </a:p>
          <a:p>
            <a:pPr marL="457200" lvl="0" indent="-317500" algn="l" rtl="0">
              <a:lnSpc>
                <a:spcPct val="150000"/>
              </a:lnSpc>
              <a:spcBef>
                <a:spcPts val="40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About the service</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How the group supports people</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How to contact the service</a:t>
            </a:r>
            <a:endParaRPr sz="1400">
              <a:solidFill>
                <a:srgbClr val="222222"/>
              </a:solidFill>
              <a:latin typeface="Poppins"/>
              <a:ea typeface="Poppins"/>
              <a:cs typeface="Poppins"/>
              <a:sym typeface="Poppins"/>
            </a:endParaRPr>
          </a:p>
          <a:p>
            <a:pPr marL="0" lvl="0" indent="0" algn="l" rtl="0">
              <a:lnSpc>
                <a:spcPct val="150000"/>
              </a:lnSpc>
              <a:spcBef>
                <a:spcPts val="2100"/>
              </a:spcBef>
              <a:spcAft>
                <a:spcPts val="0"/>
              </a:spcAft>
              <a:buClr>
                <a:srgbClr val="000000"/>
              </a:buClr>
              <a:buSzPts val="1900"/>
              <a:buFont typeface="Arial"/>
              <a:buNone/>
            </a:pPr>
            <a:r>
              <a:rPr lang="en-GB" sz="1400" u="sng">
                <a:solidFill>
                  <a:srgbClr val="222222"/>
                </a:solidFill>
                <a:latin typeface="Poppins"/>
                <a:ea typeface="Poppins"/>
                <a:cs typeface="Poppins"/>
                <a:sym typeface="Poppins"/>
              </a:rPr>
              <a:t>Ellern Mede hospital, Moorgate - James Harrison </a:t>
            </a:r>
            <a:endParaRPr sz="1800" u="sng">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What is Ellern Mede</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What is an eating disorder</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Signs and Symptoms</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Help and support</a:t>
            </a:r>
            <a:r>
              <a:rPr lang="en-GB" sz="1400" u="sng">
                <a:solidFill>
                  <a:srgbClr val="222222"/>
                </a:solidFill>
                <a:latin typeface="Poppins"/>
                <a:ea typeface="Poppins"/>
                <a:cs typeface="Poppins"/>
                <a:sym typeface="Poppins"/>
              </a:rPr>
              <a:t> </a:t>
            </a:r>
            <a:endParaRPr sz="1400">
              <a:solidFill>
                <a:srgbClr val="222222"/>
              </a:solidFill>
              <a:latin typeface="Poppins"/>
              <a:ea typeface="Poppins"/>
              <a:cs typeface="Poppins"/>
              <a:sym typeface="Poppins"/>
            </a:endParaRPr>
          </a:p>
          <a:p>
            <a:pPr marL="457200" lvl="0" indent="0" algn="l" rtl="0">
              <a:lnSpc>
                <a:spcPct val="150000"/>
              </a:lnSpc>
              <a:spcBef>
                <a:spcPts val="0"/>
              </a:spcBef>
              <a:spcAft>
                <a:spcPts val="0"/>
              </a:spcAft>
              <a:buNone/>
            </a:pPr>
            <a:endParaRPr sz="1400">
              <a:solidFill>
                <a:srgbClr val="222222"/>
              </a:solidFill>
              <a:latin typeface="Poppins"/>
              <a:ea typeface="Poppins"/>
              <a:cs typeface="Poppins"/>
              <a:sym typeface="Poppins"/>
            </a:endParaRPr>
          </a:p>
          <a:p>
            <a:pPr marL="0" lvl="0" indent="0" algn="l" rtl="0">
              <a:lnSpc>
                <a:spcPct val="150000"/>
              </a:lnSpc>
              <a:spcBef>
                <a:spcPts val="0"/>
              </a:spcBef>
              <a:spcAft>
                <a:spcPts val="0"/>
              </a:spcAft>
              <a:buSzPts val="1900"/>
              <a:buNone/>
            </a:pPr>
            <a:r>
              <a:rPr lang="en-GB" sz="1400" u="sng">
                <a:solidFill>
                  <a:srgbClr val="222222"/>
                </a:solidFill>
                <a:latin typeface="Poppins"/>
                <a:ea typeface="Poppins"/>
                <a:cs typeface="Poppins"/>
                <a:sym typeface="Poppins"/>
              </a:rPr>
              <a:t>Overeating Anonymous</a:t>
            </a:r>
            <a:endParaRPr sz="1400" u="sng">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What is Overeating Anonymous </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About the service</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The support it provides</a:t>
            </a:r>
            <a:endParaRPr sz="1400">
              <a:solidFill>
                <a:srgbClr val="222222"/>
              </a:solidFill>
              <a:latin typeface="Poppins"/>
              <a:ea typeface="Poppins"/>
              <a:cs typeface="Poppins"/>
              <a:sym typeface="Poppins"/>
            </a:endParaRPr>
          </a:p>
          <a:p>
            <a:pPr marL="457200" lvl="0" indent="-317500" algn="l" rtl="0">
              <a:lnSpc>
                <a:spcPct val="150000"/>
              </a:lnSpc>
              <a:spcBef>
                <a:spcPts val="0"/>
              </a:spcBef>
              <a:spcAft>
                <a:spcPts val="0"/>
              </a:spcAft>
              <a:buClr>
                <a:srgbClr val="222222"/>
              </a:buClr>
              <a:buSzPts val="1400"/>
              <a:buFont typeface="Poppins"/>
              <a:buChar char="●"/>
            </a:pPr>
            <a:r>
              <a:rPr lang="en-GB" sz="1400">
                <a:solidFill>
                  <a:srgbClr val="222222"/>
                </a:solidFill>
                <a:latin typeface="Poppins"/>
                <a:ea typeface="Poppins"/>
                <a:cs typeface="Poppins"/>
                <a:sym typeface="Poppins"/>
              </a:rPr>
              <a:t>How to contact the service</a:t>
            </a:r>
            <a:endParaRPr sz="1400">
              <a:solidFill>
                <a:srgbClr val="222222"/>
              </a:solidFill>
              <a:latin typeface="Poppins"/>
              <a:ea typeface="Poppins"/>
              <a:cs typeface="Poppins"/>
              <a:sym typeface="Poppins"/>
            </a:endParaRPr>
          </a:p>
          <a:p>
            <a:pPr marL="457200" lvl="0" indent="0" algn="l" rtl="0">
              <a:lnSpc>
                <a:spcPct val="150000"/>
              </a:lnSpc>
              <a:spcBef>
                <a:spcPts val="0"/>
              </a:spcBef>
              <a:spcAft>
                <a:spcPts val="0"/>
              </a:spcAft>
              <a:buSzPts val="1900"/>
              <a:buNone/>
            </a:pPr>
            <a:endParaRPr sz="1400">
              <a:solidFill>
                <a:srgbClr val="222222"/>
              </a:solidFill>
              <a:latin typeface="Poppins"/>
              <a:ea typeface="Poppins"/>
              <a:cs typeface="Poppins"/>
              <a:sym typeface="Poppins"/>
            </a:endParaRPr>
          </a:p>
          <a:p>
            <a:pPr marL="457200" lvl="0" indent="0" algn="l" rtl="0">
              <a:lnSpc>
                <a:spcPct val="150000"/>
              </a:lnSpc>
              <a:spcBef>
                <a:spcPts val="0"/>
              </a:spcBef>
              <a:spcAft>
                <a:spcPts val="0"/>
              </a:spcAft>
              <a:buSzPts val="1900"/>
              <a:buNone/>
            </a:pPr>
            <a:endParaRPr sz="1400">
              <a:solidFill>
                <a:srgbClr val="222222"/>
              </a:solidFill>
              <a:latin typeface="Poppins"/>
              <a:ea typeface="Poppins"/>
              <a:cs typeface="Poppins"/>
              <a:sym typeface="Poppins"/>
            </a:endParaRPr>
          </a:p>
          <a:p>
            <a:pPr marL="457200" lvl="0" indent="0" algn="l" rtl="0">
              <a:lnSpc>
                <a:spcPct val="150000"/>
              </a:lnSpc>
              <a:spcBef>
                <a:spcPts val="0"/>
              </a:spcBef>
              <a:spcAft>
                <a:spcPts val="0"/>
              </a:spcAft>
              <a:buSzPts val="1900"/>
              <a:buNone/>
            </a:pPr>
            <a:endParaRPr sz="1400">
              <a:solidFill>
                <a:srgbClr val="222222"/>
              </a:solidFill>
              <a:latin typeface="Poppins"/>
              <a:ea typeface="Poppins"/>
              <a:cs typeface="Poppins"/>
              <a:sym typeface="Poppins"/>
            </a:endParaRPr>
          </a:p>
          <a:p>
            <a:pPr marL="0" lvl="0" indent="0" algn="l" rtl="0">
              <a:lnSpc>
                <a:spcPct val="150000"/>
              </a:lnSpc>
              <a:spcBef>
                <a:spcPts val="0"/>
              </a:spcBef>
              <a:spcAft>
                <a:spcPts val="0"/>
              </a:spcAft>
              <a:buSzPts val="1900"/>
              <a:buNone/>
            </a:pPr>
            <a:r>
              <a:rPr lang="en-GB" sz="1400" u="sng">
                <a:solidFill>
                  <a:srgbClr val="222222"/>
                </a:solidFill>
                <a:latin typeface="Poppins"/>
                <a:ea typeface="Poppins"/>
                <a:cs typeface="Poppins"/>
                <a:sym typeface="Poppins"/>
              </a:rPr>
              <a:t>Any other Business and February ‘Let’s Talk’ Event Details</a:t>
            </a:r>
            <a:endParaRPr sz="1400" u="sng">
              <a:solidFill>
                <a:srgbClr val="222222"/>
              </a:solidFill>
              <a:latin typeface="Poppins"/>
              <a:ea typeface="Poppins"/>
              <a:cs typeface="Poppins"/>
              <a:sym typeface="Poppins"/>
            </a:endParaRPr>
          </a:p>
        </p:txBody>
      </p:sp>
      <p:pic>
        <p:nvPicPr>
          <p:cNvPr id="185" name="Google Shape;185;g141c568e6fd_0_128"/>
          <p:cNvPicPr preferRelativeResize="0"/>
          <p:nvPr/>
        </p:nvPicPr>
        <p:blipFill rotWithShape="1">
          <a:blip r:embed="rId3">
            <a:alphaModFix/>
          </a:blip>
          <a:srcRect/>
          <a:stretch/>
        </p:blipFill>
        <p:spPr>
          <a:xfrm>
            <a:off x="0" y="6333300"/>
            <a:ext cx="2299795" cy="524700"/>
          </a:xfrm>
          <a:prstGeom prst="rect">
            <a:avLst/>
          </a:prstGeom>
          <a:noFill/>
          <a:ln>
            <a:noFill/>
          </a:ln>
        </p:spPr>
      </p:pic>
      <p:sp>
        <p:nvSpPr>
          <p:cNvPr id="186" name="Google Shape;186;g141c568e6fd_0_12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GB"/>
              <a:t>3</a:t>
            </a:fld>
            <a:endParaRPr/>
          </a:p>
        </p:txBody>
      </p:sp>
      <p:pic>
        <p:nvPicPr>
          <p:cNvPr id="187" name="Google Shape;187;g141c568e6fd_0_128"/>
          <p:cNvPicPr preferRelativeResize="0"/>
          <p:nvPr/>
        </p:nvPicPr>
        <p:blipFill rotWithShape="1">
          <a:blip r:embed="rId4">
            <a:alphaModFix/>
          </a:blip>
          <a:srcRect/>
          <a:stretch/>
        </p:blipFill>
        <p:spPr>
          <a:xfrm>
            <a:off x="-443019" y="933350"/>
            <a:ext cx="6408870" cy="6408925"/>
          </a:xfrm>
          <a:prstGeom prst="rect">
            <a:avLst/>
          </a:prstGeom>
          <a:noFill/>
          <a:ln>
            <a:noFill/>
          </a:ln>
        </p:spPr>
      </p:pic>
      <p:pic>
        <p:nvPicPr>
          <p:cNvPr id="188" name="Google Shape;188;g141c568e6fd_0_128"/>
          <p:cNvPicPr preferRelativeResize="0"/>
          <p:nvPr/>
        </p:nvPicPr>
        <p:blipFill rotWithShape="1">
          <a:blip r:embed="rId5">
            <a:alphaModFix/>
          </a:blip>
          <a:srcRect/>
          <a:stretch/>
        </p:blipFill>
        <p:spPr>
          <a:xfrm>
            <a:off x="0" y="0"/>
            <a:ext cx="1242998" cy="1242998"/>
          </a:xfrm>
          <a:prstGeom prst="rect">
            <a:avLst/>
          </a:prstGeom>
          <a:noFill/>
          <a:ln>
            <a:noFill/>
          </a:ln>
        </p:spPr>
      </p:pic>
      <p:pic>
        <p:nvPicPr>
          <p:cNvPr id="189" name="Google Shape;189;g141c568e6fd_0_128"/>
          <p:cNvPicPr preferRelativeResize="0"/>
          <p:nvPr/>
        </p:nvPicPr>
        <p:blipFill rotWithShape="1">
          <a:blip r:embed="rId5">
            <a:alphaModFix/>
          </a:blip>
          <a:srcRect/>
          <a:stretch/>
        </p:blipFill>
        <p:spPr>
          <a:xfrm>
            <a:off x="11167650" y="43650"/>
            <a:ext cx="1155699" cy="1155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18960190fbf_0_8"/>
          <p:cNvPicPr preferRelativeResize="0"/>
          <p:nvPr/>
        </p:nvPicPr>
        <p:blipFill>
          <a:blip r:embed="rId3">
            <a:alphaModFix/>
          </a:blip>
          <a:stretch>
            <a:fillRect/>
          </a:stretch>
        </p:blipFill>
        <p:spPr>
          <a:xfrm>
            <a:off x="2067675" y="3287175"/>
            <a:ext cx="7212200" cy="2070475"/>
          </a:xfrm>
          <a:prstGeom prst="rect">
            <a:avLst/>
          </a:prstGeom>
          <a:noFill/>
          <a:ln>
            <a:noFill/>
          </a:ln>
        </p:spPr>
      </p:pic>
      <p:sp>
        <p:nvSpPr>
          <p:cNvPr id="195" name="Google Shape;195;g18960190fbf_0_8"/>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GB" sz="5244" u="sng"/>
              <a:t>SYEDA</a:t>
            </a:r>
            <a:endParaRPr sz="5244" u="sng"/>
          </a:p>
          <a:p>
            <a:pPr marL="0" lvl="0" indent="0" algn="ctr" rtl="0">
              <a:spcBef>
                <a:spcPts val="0"/>
              </a:spcBef>
              <a:spcAft>
                <a:spcPts val="0"/>
              </a:spcAft>
              <a:buNone/>
            </a:pPr>
            <a:r>
              <a:rPr lang="en-GB" sz="5244" u="sng"/>
              <a:t>Abbie Twomey </a:t>
            </a:r>
            <a:endParaRPr sz="5244" u="sng"/>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Google Shape;201;g18960190fbf_0_263" descr="SYEDA - South Yorkshire Eating Disorder Association"/>
          <p:cNvPicPr preferRelativeResize="0"/>
          <p:nvPr/>
        </p:nvPicPr>
        <p:blipFill rotWithShape="1">
          <a:blip r:embed="rId3">
            <a:alphaModFix/>
          </a:blip>
          <a:srcRect/>
          <a:stretch/>
        </p:blipFill>
        <p:spPr>
          <a:xfrm>
            <a:off x="431371" y="0"/>
            <a:ext cx="8178799" cy="2003805"/>
          </a:xfrm>
          <a:prstGeom prst="rect">
            <a:avLst/>
          </a:prstGeom>
          <a:noFill/>
          <a:ln>
            <a:noFill/>
          </a:ln>
        </p:spPr>
      </p:pic>
      <p:sp>
        <p:nvSpPr>
          <p:cNvPr id="202" name="Google Shape;202;g18960190fbf_0_263"/>
          <p:cNvSpPr txBox="1"/>
          <p:nvPr/>
        </p:nvSpPr>
        <p:spPr>
          <a:xfrm>
            <a:off x="0" y="2708920"/>
            <a:ext cx="12192000" cy="1569900"/>
          </a:xfrm>
          <a:prstGeom prst="rect">
            <a:avLst/>
          </a:prstGeom>
          <a:solidFill>
            <a:srgbClr val="5ABC2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Open Sans"/>
              <a:buNone/>
            </a:pPr>
            <a:r>
              <a:rPr lang="en-GB" sz="4800" b="1" i="0" u="none" strike="noStrike" cap="none">
                <a:solidFill>
                  <a:srgbClr val="FFFFFF"/>
                </a:solidFill>
                <a:latin typeface="Open Sans"/>
                <a:ea typeface="Open Sans"/>
                <a:cs typeface="Open Sans"/>
                <a:sym typeface="Open Sans"/>
              </a:rPr>
              <a:t>Eating Disorder Awareness</a:t>
            </a:r>
            <a:endParaRPr/>
          </a:p>
          <a:p>
            <a:pPr marL="0" marR="0" lvl="0" indent="0" algn="ctr" rtl="0">
              <a:lnSpc>
                <a:spcPct val="100000"/>
              </a:lnSpc>
              <a:spcBef>
                <a:spcPts val="0"/>
              </a:spcBef>
              <a:spcAft>
                <a:spcPts val="0"/>
              </a:spcAft>
              <a:buClr>
                <a:srgbClr val="FFFFFF"/>
              </a:buClr>
              <a:buSzPts val="4800"/>
              <a:buFont typeface="Open Sans"/>
              <a:buNone/>
            </a:pPr>
            <a:r>
              <a:rPr lang="en-GB" sz="4800" b="1" i="0" u="none" strike="noStrike" cap="none">
                <a:solidFill>
                  <a:srgbClr val="FFFFFF"/>
                </a:solidFill>
                <a:latin typeface="Open Sans"/>
                <a:ea typeface="Open Sans"/>
                <a:cs typeface="Open Sans"/>
                <a:sym typeface="Open Sans"/>
              </a:rPr>
              <a:t>Healthwatch Rotherham 15.02.23</a:t>
            </a:r>
            <a:endParaRPr sz="24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18960190fbf_0_269"/>
          <p:cNvSpPr txBox="1"/>
          <p:nvPr/>
        </p:nvSpPr>
        <p:spPr>
          <a:xfrm>
            <a:off x="0" y="494962"/>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What SYEDA offers </a:t>
            </a:r>
            <a:endParaRPr sz="4000" b="0" i="0" u="none" strike="noStrike" cap="none">
              <a:solidFill>
                <a:srgbClr val="000000"/>
              </a:solidFill>
              <a:latin typeface="Open Sans"/>
              <a:ea typeface="Open Sans"/>
              <a:cs typeface="Open Sans"/>
              <a:sym typeface="Open Sans"/>
            </a:endParaRPr>
          </a:p>
        </p:txBody>
      </p:sp>
      <p:sp>
        <p:nvSpPr>
          <p:cNvPr id="209" name="Google Shape;209;g18960190fbf_0_269"/>
          <p:cNvSpPr txBox="1"/>
          <p:nvPr/>
        </p:nvSpPr>
        <p:spPr>
          <a:xfrm>
            <a:off x="-1008789" y="4682753"/>
            <a:ext cx="1171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endParaRPr sz="1600" b="0" i="0" u="none" strike="noStrike" cap="none">
              <a:solidFill>
                <a:srgbClr val="404040"/>
              </a:solidFill>
              <a:latin typeface="Open Sans"/>
              <a:ea typeface="Open Sans"/>
              <a:cs typeface="Open Sans"/>
              <a:sym typeface="Open Sans"/>
            </a:endParaRPr>
          </a:p>
        </p:txBody>
      </p:sp>
      <p:pic>
        <p:nvPicPr>
          <p:cNvPr id="210" name="Google Shape;210;g18960190fbf_0_269"/>
          <p:cNvPicPr preferRelativeResize="0"/>
          <p:nvPr/>
        </p:nvPicPr>
        <p:blipFill rotWithShape="1">
          <a:blip r:embed="rId3">
            <a:alphaModFix/>
          </a:blip>
          <a:srcRect/>
          <a:stretch/>
        </p:blipFill>
        <p:spPr>
          <a:xfrm>
            <a:off x="0" y="38459"/>
            <a:ext cx="1115615" cy="273501"/>
          </a:xfrm>
          <a:prstGeom prst="rect">
            <a:avLst/>
          </a:prstGeom>
          <a:noFill/>
          <a:ln>
            <a:noFill/>
          </a:ln>
        </p:spPr>
      </p:pic>
      <p:cxnSp>
        <p:nvCxnSpPr>
          <p:cNvPr id="211" name="Google Shape;211;g18960190fbf_0_269"/>
          <p:cNvCxnSpPr/>
          <p:nvPr/>
        </p:nvCxnSpPr>
        <p:spPr>
          <a:xfrm>
            <a:off x="0" y="3789040"/>
            <a:ext cx="11376300" cy="0"/>
          </a:xfrm>
          <a:prstGeom prst="straightConnector1">
            <a:avLst/>
          </a:prstGeom>
          <a:noFill/>
          <a:ln w="38100" cap="flat" cmpd="sng">
            <a:solidFill>
              <a:srgbClr val="76BC21"/>
            </a:solidFill>
            <a:prstDash val="dash"/>
            <a:miter lim="800000"/>
            <a:headEnd type="none" w="sm" len="sm"/>
            <a:tailEnd type="none" w="sm" len="sm"/>
          </a:ln>
          <a:effectLst>
            <a:reflection stA="50000" endA="300" endPos="55500" dist="50800" dir="5400000" fadeDir="5400012" sy="-100000" algn="bl" rotWithShape="0"/>
          </a:effectLst>
        </p:spPr>
      </p:cxnSp>
      <p:sp>
        <p:nvSpPr>
          <p:cNvPr id="212" name="Google Shape;212;g18960190fbf_0_269"/>
          <p:cNvSpPr txBox="1"/>
          <p:nvPr/>
        </p:nvSpPr>
        <p:spPr>
          <a:xfrm>
            <a:off x="287355" y="3933056"/>
            <a:ext cx="2400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800"/>
              <a:buFont typeface="Open Sans"/>
              <a:buNone/>
            </a:pPr>
            <a:r>
              <a:rPr lang="en-GB" sz="1800" b="1" i="0" u="none" strike="noStrike" cap="none">
                <a:solidFill>
                  <a:srgbClr val="404040"/>
                </a:solidFill>
                <a:latin typeface="Open Sans"/>
                <a:ea typeface="Open Sans"/>
                <a:cs typeface="Open Sans"/>
                <a:sym typeface="Open Sans"/>
              </a:rPr>
              <a:t>Prevention:</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40404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Education</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Training</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Campaigning </a:t>
            </a:r>
            <a:endParaRPr sz="1600" b="0" i="0" u="none" strike="noStrike" cap="none">
              <a:solidFill>
                <a:srgbClr val="404040"/>
              </a:solidFill>
              <a:latin typeface="Calibri"/>
              <a:ea typeface="Calibri"/>
              <a:cs typeface="Calibri"/>
              <a:sym typeface="Calibri"/>
            </a:endParaRPr>
          </a:p>
        </p:txBody>
      </p:sp>
      <p:sp>
        <p:nvSpPr>
          <p:cNvPr id="213" name="Google Shape;213;g18960190fbf_0_269"/>
          <p:cNvSpPr txBox="1"/>
          <p:nvPr/>
        </p:nvSpPr>
        <p:spPr>
          <a:xfrm>
            <a:off x="3111556" y="3927247"/>
            <a:ext cx="2400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800"/>
              <a:buFont typeface="Open Sans"/>
              <a:buNone/>
            </a:pPr>
            <a:r>
              <a:rPr lang="en-GB" sz="1800" b="1" i="0" u="none" strike="noStrike" cap="none">
                <a:solidFill>
                  <a:srgbClr val="404040"/>
                </a:solidFill>
                <a:latin typeface="Open Sans"/>
                <a:ea typeface="Open Sans"/>
                <a:cs typeface="Open Sans"/>
                <a:sym typeface="Open Sans"/>
              </a:rPr>
              <a:t>Early Intervention:</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1600"/>
              <a:buFont typeface="Open Sans"/>
              <a:buNone/>
            </a:pPr>
            <a:r>
              <a:rPr lang="en-GB" sz="1600" b="0" i="0" u="none" strike="noStrike" cap="none">
                <a:solidFill>
                  <a:srgbClr val="404040"/>
                </a:solidFill>
                <a:latin typeface="Open Sans"/>
                <a:ea typeface="Open Sans"/>
                <a:cs typeface="Open Sans"/>
                <a:sym typeface="Open Sans"/>
              </a:rPr>
              <a:t>Eating difficulties identified and treated early</a:t>
            </a:r>
            <a:endParaRPr/>
          </a:p>
        </p:txBody>
      </p:sp>
      <p:sp>
        <p:nvSpPr>
          <p:cNvPr id="214" name="Google Shape;214;g18960190fbf_0_269"/>
          <p:cNvSpPr txBox="1"/>
          <p:nvPr/>
        </p:nvSpPr>
        <p:spPr>
          <a:xfrm>
            <a:off x="5688293" y="3933056"/>
            <a:ext cx="30744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800"/>
              <a:buFont typeface="Open Sans"/>
              <a:buNone/>
            </a:pPr>
            <a:r>
              <a:rPr lang="en-GB" sz="1800" b="1" i="0" u="none" strike="noStrike" cap="none">
                <a:solidFill>
                  <a:srgbClr val="404040"/>
                </a:solidFill>
                <a:latin typeface="Open Sans"/>
                <a:ea typeface="Open Sans"/>
                <a:cs typeface="Open Sans"/>
                <a:sym typeface="Open Sans"/>
              </a:rPr>
              <a:t>1:1 Support: </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40404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Counselling</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Cognitive Behavioural Therapy (CBT-10)</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Occupational Therapy</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Goal-focused Therapy</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Dietetics</a:t>
            </a:r>
            <a:endParaRPr sz="1600" b="0" i="0" u="none" strike="noStrike" cap="none">
              <a:solidFill>
                <a:srgbClr val="404040"/>
              </a:solidFill>
              <a:latin typeface="Open Sans"/>
              <a:ea typeface="Open Sans"/>
              <a:cs typeface="Open Sans"/>
              <a:sym typeface="Open Sans"/>
            </a:endParaRPr>
          </a:p>
        </p:txBody>
      </p:sp>
      <p:sp>
        <p:nvSpPr>
          <p:cNvPr id="215" name="Google Shape;215;g18960190fbf_0_269"/>
          <p:cNvSpPr txBox="1"/>
          <p:nvPr/>
        </p:nvSpPr>
        <p:spPr>
          <a:xfrm>
            <a:off x="8947660" y="4159533"/>
            <a:ext cx="30744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800"/>
              <a:buFont typeface="Open Sans"/>
              <a:buNone/>
            </a:pPr>
            <a:r>
              <a:rPr lang="en-GB" sz="1800" b="1" i="0" u="none" strike="noStrike" cap="none">
                <a:solidFill>
                  <a:srgbClr val="404040"/>
                </a:solidFill>
                <a:latin typeface="Open Sans"/>
                <a:ea typeface="Open Sans"/>
                <a:cs typeface="Open Sans"/>
                <a:sym typeface="Open Sans"/>
              </a:rPr>
              <a:t>Group Support:</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rgbClr val="404040"/>
              </a:buClr>
              <a:buSzPts val="1600"/>
              <a:buFont typeface="Open Sans"/>
              <a:buNone/>
            </a:pPr>
            <a:r>
              <a:rPr lang="en-GB" sz="1600" b="0" i="0" u="none" strike="noStrike" cap="none">
                <a:solidFill>
                  <a:srgbClr val="404040"/>
                </a:solidFill>
                <a:latin typeface="Open Sans"/>
                <a:ea typeface="Open Sans"/>
                <a:cs typeface="Open Sans"/>
                <a:sym typeface="Open Sans"/>
              </a:rPr>
              <a:t>Peer Support Group</a:t>
            </a:r>
            <a:endParaRPr sz="1600" b="0" i="0" u="none" strike="noStrike" cap="none">
              <a:solidFill>
                <a:srgbClr val="404040"/>
              </a:solidFill>
              <a:latin typeface="Open Sans"/>
              <a:ea typeface="Open Sans"/>
              <a:cs typeface="Open Sans"/>
              <a:sym typeface="Open Sans"/>
            </a:endParaRPr>
          </a:p>
        </p:txBody>
      </p:sp>
      <p:pic>
        <p:nvPicPr>
          <p:cNvPr id="216" name="Google Shape;216;g18960190fbf_0_269"/>
          <p:cNvPicPr preferRelativeResize="0"/>
          <p:nvPr/>
        </p:nvPicPr>
        <p:blipFill rotWithShape="1">
          <a:blip r:embed="rId4">
            <a:alphaModFix/>
          </a:blip>
          <a:srcRect r="19198"/>
          <a:stretch/>
        </p:blipFill>
        <p:spPr>
          <a:xfrm>
            <a:off x="633941" y="1391793"/>
            <a:ext cx="1707093" cy="2112750"/>
          </a:xfrm>
          <a:prstGeom prst="rect">
            <a:avLst/>
          </a:prstGeom>
          <a:noFill/>
          <a:ln>
            <a:noFill/>
          </a:ln>
        </p:spPr>
      </p:pic>
      <p:pic>
        <p:nvPicPr>
          <p:cNvPr id="217" name="Google Shape;217;g18960190fbf_0_269"/>
          <p:cNvPicPr preferRelativeResize="0"/>
          <p:nvPr/>
        </p:nvPicPr>
        <p:blipFill rotWithShape="1">
          <a:blip r:embed="rId5">
            <a:alphaModFix/>
          </a:blip>
          <a:srcRect/>
          <a:stretch/>
        </p:blipFill>
        <p:spPr>
          <a:xfrm>
            <a:off x="3997520" y="1688012"/>
            <a:ext cx="2334745" cy="1556496"/>
          </a:xfrm>
          <a:prstGeom prst="rect">
            <a:avLst/>
          </a:prstGeom>
          <a:noFill/>
          <a:ln>
            <a:noFill/>
          </a:ln>
        </p:spPr>
      </p:pic>
      <p:sp>
        <p:nvSpPr>
          <p:cNvPr id="218" name="Google Shape;218;g18960190fbf_0_269"/>
          <p:cNvSpPr/>
          <p:nvPr/>
        </p:nvSpPr>
        <p:spPr>
          <a:xfrm>
            <a:off x="8766999" y="1268760"/>
            <a:ext cx="3315300" cy="2554500"/>
          </a:xfrm>
          <a:prstGeom prst="rect">
            <a:avLst/>
          </a:prstGeom>
          <a:solidFill>
            <a:schemeClr val="lt1"/>
          </a:solidFill>
          <a:ln w="38100" cap="flat" cmpd="sng">
            <a:solidFill>
              <a:srgbClr val="5ABC2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Open Sans"/>
              <a:buNone/>
            </a:pPr>
            <a:r>
              <a:rPr lang="en-GB" sz="1600" b="1" i="0" u="none" strike="noStrike" cap="none">
                <a:solidFill>
                  <a:srgbClr val="000000"/>
                </a:solidFill>
                <a:latin typeface="Open Sans"/>
                <a:ea typeface="Open Sans"/>
                <a:cs typeface="Open Sans"/>
                <a:sym typeface="Open Sans"/>
              </a:rPr>
              <a:t>Support for Carers: </a:t>
            </a:r>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Friends and Family support group (monthly)</a:t>
            </a:r>
            <a:endParaRPr sz="16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‘Treading on Eggshells’ course</a:t>
            </a:r>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Open Sans"/>
              <a:buNone/>
            </a:pPr>
            <a:r>
              <a:rPr lang="en-GB" sz="1600" b="0" i="0" u="none" strike="noStrike" cap="none">
                <a:solidFill>
                  <a:srgbClr val="000000"/>
                </a:solidFill>
                <a:latin typeface="Open Sans"/>
                <a:ea typeface="Open Sans"/>
                <a:cs typeface="Open Sans"/>
                <a:sym typeface="Open Sans"/>
              </a:rPr>
              <a:t>Counselling for carers</a:t>
            </a:r>
            <a:endParaRPr/>
          </a:p>
        </p:txBody>
      </p:sp>
      <p:sp>
        <p:nvSpPr>
          <p:cNvPr id="219" name="Google Shape;219;g18960190fbf_0_269"/>
          <p:cNvSpPr txBox="1"/>
          <p:nvPr/>
        </p:nvSpPr>
        <p:spPr>
          <a:xfrm>
            <a:off x="287355" y="5445224"/>
            <a:ext cx="33393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40"/>
              </a:buClr>
              <a:buSzPts val="1800"/>
              <a:buFont typeface="Open Sans"/>
              <a:buNone/>
            </a:pPr>
            <a:r>
              <a:rPr lang="en-GB" sz="1800" b="1" i="0" u="none" strike="noStrike" cap="none">
                <a:solidFill>
                  <a:srgbClr val="404040"/>
                </a:solidFill>
                <a:latin typeface="Open Sans"/>
                <a:ea typeface="Open Sans"/>
                <a:cs typeface="Open Sans"/>
                <a:sym typeface="Open Sans"/>
              </a:rPr>
              <a:t>Consultancy:</a:t>
            </a:r>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404040"/>
              </a:solidFill>
              <a:latin typeface="Open Sans"/>
              <a:ea typeface="Open Sans"/>
              <a:cs typeface="Open Sans"/>
              <a:sym typeface="Open Sans"/>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Healthcare Organisations</a:t>
            </a:r>
            <a:endParaRPr/>
          </a:p>
          <a:p>
            <a:pPr marL="285750" marR="0" lvl="0" indent="-285750" algn="l" rtl="0">
              <a:lnSpc>
                <a:spcPct val="100000"/>
              </a:lnSpc>
              <a:spcBef>
                <a:spcPts val="0"/>
              </a:spcBef>
              <a:spcAft>
                <a:spcPts val="0"/>
              </a:spcAft>
              <a:buClr>
                <a:srgbClr val="404040"/>
              </a:buClr>
              <a:buSzPts val="1600"/>
              <a:buFont typeface="Arial"/>
              <a:buChar char="•"/>
            </a:pPr>
            <a:r>
              <a:rPr lang="en-GB" sz="1600" b="0" i="0" u="none" strike="noStrike" cap="none">
                <a:solidFill>
                  <a:srgbClr val="404040"/>
                </a:solidFill>
                <a:latin typeface="Open Sans"/>
                <a:ea typeface="Open Sans"/>
                <a:cs typeface="Open Sans"/>
                <a:sym typeface="Open Sans"/>
              </a:rPr>
              <a:t>Public Health</a:t>
            </a:r>
            <a:endParaRPr sz="1600" b="0" i="0" u="none" strike="noStrike" cap="none">
              <a:solidFill>
                <a:srgbClr val="40404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8960190fbf_0_285"/>
          <p:cNvSpPr txBox="1"/>
          <p:nvPr/>
        </p:nvSpPr>
        <p:spPr>
          <a:xfrm>
            <a:off x="0" y="0"/>
            <a:ext cx="12192000" cy="3693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26" name="Google Shape;226;g18960190fbf_0_285"/>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227" name="Google Shape;227;g18960190fbf_0_285"/>
          <p:cNvSpPr/>
          <p:nvPr/>
        </p:nvSpPr>
        <p:spPr>
          <a:xfrm>
            <a:off x="0" y="311960"/>
            <a:ext cx="121920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What are Eating Disorders?</a:t>
            </a:r>
            <a:endParaRPr/>
          </a:p>
        </p:txBody>
      </p:sp>
      <p:sp>
        <p:nvSpPr>
          <p:cNvPr id="228" name="Google Shape;228;g18960190fbf_0_285"/>
          <p:cNvSpPr/>
          <p:nvPr/>
        </p:nvSpPr>
        <p:spPr>
          <a:xfrm>
            <a:off x="0" y="1272000"/>
            <a:ext cx="12192000" cy="6201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90C226"/>
              </a:buClr>
              <a:buSzPts val="2240"/>
              <a:buFont typeface="Open Sans"/>
              <a:buNone/>
            </a:pPr>
            <a:r>
              <a:rPr lang="en-GB" sz="2800" b="0" i="1" u="none" strike="noStrike" cap="none">
                <a:solidFill>
                  <a:srgbClr val="404040"/>
                </a:solidFill>
                <a:latin typeface="Open Sans"/>
                <a:ea typeface="Open Sans"/>
                <a:cs typeface="Open Sans"/>
                <a:sym typeface="Open Sans"/>
              </a:rPr>
              <a:t>“Anyone who feels that their relationship with food, body image and/or exercise causes them emotional distress.” </a:t>
            </a:r>
            <a:endParaRPr/>
          </a:p>
          <a:p>
            <a:pPr marL="342900" marR="0" lvl="0" indent="-342900" algn="l" rtl="0">
              <a:lnSpc>
                <a:spcPct val="100000"/>
              </a:lnSpc>
              <a:spcBef>
                <a:spcPts val="1000"/>
              </a:spcBef>
              <a:spcAft>
                <a:spcPts val="0"/>
              </a:spcAft>
              <a:buClr>
                <a:srgbClr val="90C226"/>
              </a:buClr>
              <a:buSzPts val="1920"/>
              <a:buFont typeface="Arial"/>
              <a:buChar char="•"/>
            </a:pPr>
            <a:r>
              <a:rPr lang="en-GB" sz="2400" b="0" i="0" u="none" strike="noStrike" cap="none">
                <a:solidFill>
                  <a:srgbClr val="FFFFFF"/>
                </a:solidFill>
                <a:latin typeface="Open Sans"/>
                <a:ea typeface="Open Sans"/>
                <a:cs typeface="Open Sans"/>
                <a:sym typeface="Open Sans"/>
              </a:rPr>
              <a:t>Psychological illness.</a:t>
            </a:r>
            <a:endParaRPr/>
          </a:p>
          <a:p>
            <a:pPr marL="342900" marR="0" lvl="0" indent="-342900" algn="l" rtl="0">
              <a:lnSpc>
                <a:spcPct val="100000"/>
              </a:lnSpc>
              <a:spcBef>
                <a:spcPts val="1000"/>
              </a:spcBef>
              <a:spcAft>
                <a:spcPts val="0"/>
              </a:spcAft>
              <a:buClr>
                <a:srgbClr val="90C226"/>
              </a:buClr>
              <a:buSzPts val="1920"/>
              <a:buFont typeface="Arial"/>
              <a:buChar char="•"/>
            </a:pPr>
            <a:r>
              <a:rPr lang="en-GB" sz="2400" b="0" i="0" u="none" strike="noStrike" cap="none">
                <a:solidFill>
                  <a:srgbClr val="FFFFFF"/>
                </a:solidFill>
                <a:latin typeface="Open Sans"/>
                <a:ea typeface="Open Sans"/>
                <a:cs typeface="Open Sans"/>
                <a:sym typeface="Open Sans"/>
              </a:rPr>
              <a:t>Expression of emotional turmoil.</a:t>
            </a:r>
            <a:endParaRPr/>
          </a:p>
          <a:p>
            <a:pPr marL="342900" marR="0" lvl="0" indent="-342900" algn="l" rtl="0">
              <a:lnSpc>
                <a:spcPct val="100000"/>
              </a:lnSpc>
              <a:spcBef>
                <a:spcPts val="1000"/>
              </a:spcBef>
              <a:spcAft>
                <a:spcPts val="0"/>
              </a:spcAft>
              <a:buClr>
                <a:srgbClr val="90C226"/>
              </a:buClr>
              <a:buSzPts val="1920"/>
              <a:buFont typeface="Arial"/>
              <a:buChar char="•"/>
            </a:pPr>
            <a:r>
              <a:rPr lang="en-GB" sz="2400" b="0" i="0" u="none" strike="noStrike" cap="none">
                <a:solidFill>
                  <a:srgbClr val="FFFFFF"/>
                </a:solidFill>
                <a:latin typeface="Open Sans"/>
                <a:ea typeface="Open Sans"/>
                <a:cs typeface="Open Sans"/>
                <a:sym typeface="Open Sans"/>
              </a:rPr>
              <a:t>Can be a distraction method or coping strategy for uncomfortable thoughts and feelings. </a:t>
            </a:r>
            <a:endParaRPr/>
          </a:p>
          <a:p>
            <a:pPr marL="342900" marR="0" lvl="0" indent="-342900" algn="l" rtl="0">
              <a:lnSpc>
                <a:spcPct val="100000"/>
              </a:lnSpc>
              <a:spcBef>
                <a:spcPts val="1000"/>
              </a:spcBef>
              <a:spcAft>
                <a:spcPts val="0"/>
              </a:spcAft>
              <a:buClr>
                <a:srgbClr val="90C226"/>
              </a:buClr>
              <a:buSzPts val="1920"/>
              <a:buFont typeface="Arial"/>
              <a:buChar char="•"/>
            </a:pPr>
            <a:r>
              <a:rPr lang="en-GB" sz="2400" b="0" i="0" u="none" strike="noStrike" cap="none">
                <a:solidFill>
                  <a:srgbClr val="FFFFFF"/>
                </a:solidFill>
                <a:latin typeface="Open Sans"/>
                <a:ea typeface="Open Sans"/>
                <a:cs typeface="Open Sans"/>
                <a:sym typeface="Open Sans"/>
              </a:rPr>
              <a:t>Often a secretive illness. </a:t>
            </a:r>
            <a:endParaRPr/>
          </a:p>
          <a:p>
            <a:pPr marL="342900" marR="0" lvl="0" indent="-342900" algn="l" rtl="0">
              <a:lnSpc>
                <a:spcPct val="100000"/>
              </a:lnSpc>
              <a:spcBef>
                <a:spcPts val="1000"/>
              </a:spcBef>
              <a:spcAft>
                <a:spcPts val="0"/>
              </a:spcAft>
              <a:buClr>
                <a:srgbClr val="90C226"/>
              </a:buClr>
              <a:buSzPts val="1920"/>
              <a:buFont typeface="Arial"/>
              <a:buChar char="•"/>
            </a:pPr>
            <a:r>
              <a:rPr lang="en-GB" sz="2400" b="0" i="0" u="none" strike="noStrike" cap="none">
                <a:solidFill>
                  <a:srgbClr val="FFFFFF"/>
                </a:solidFill>
                <a:latin typeface="Open Sans"/>
                <a:ea typeface="Open Sans"/>
                <a:cs typeface="Open Sans"/>
                <a:sym typeface="Open Sans"/>
              </a:rPr>
              <a:t>Can last a number of years. </a:t>
            </a:r>
            <a:endParaRPr/>
          </a:p>
          <a:p>
            <a:pPr marL="342900" marR="0" lvl="0" indent="-342900" algn="l" rtl="0">
              <a:lnSpc>
                <a:spcPct val="100000"/>
              </a:lnSpc>
              <a:spcBef>
                <a:spcPts val="1000"/>
              </a:spcBef>
              <a:spcAft>
                <a:spcPts val="0"/>
              </a:spcAft>
              <a:buClr>
                <a:srgbClr val="90C226"/>
              </a:buClr>
              <a:buSzPts val="1920"/>
              <a:buFont typeface="Arial"/>
              <a:buChar char="•"/>
            </a:pPr>
            <a:r>
              <a:rPr lang="en-GB" sz="2400" b="0" i="0" u="none" strike="noStrike" cap="none">
                <a:solidFill>
                  <a:srgbClr val="FFFFFF"/>
                </a:solidFill>
                <a:latin typeface="Open Sans"/>
                <a:ea typeface="Open Sans"/>
                <a:cs typeface="Open Sans"/>
                <a:sym typeface="Open Sans"/>
              </a:rPr>
              <a:t>Can develop at any age. </a:t>
            </a:r>
            <a:endParaRPr/>
          </a:p>
          <a:p>
            <a:pPr marL="0" marR="0" lvl="0" indent="0" algn="ctr" rtl="0">
              <a:lnSpc>
                <a:spcPct val="100000"/>
              </a:lnSpc>
              <a:spcBef>
                <a:spcPts val="1000"/>
              </a:spcBef>
              <a:spcAft>
                <a:spcPts val="0"/>
              </a:spcAft>
              <a:buClr>
                <a:srgbClr val="90C226"/>
              </a:buClr>
              <a:buSzPts val="880"/>
              <a:buFont typeface="Calibri"/>
              <a:buNone/>
            </a:pPr>
            <a:endParaRPr sz="11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1000"/>
              </a:spcBef>
              <a:spcAft>
                <a:spcPts val="0"/>
              </a:spcAft>
              <a:buClr>
                <a:srgbClr val="90C226"/>
              </a:buClr>
              <a:buSzPts val="2080"/>
              <a:buFont typeface="Open Sans"/>
              <a:buNone/>
            </a:pPr>
            <a:r>
              <a:rPr lang="en-GB" sz="2600" b="1" i="0" u="none" strike="noStrike" cap="none">
                <a:solidFill>
                  <a:srgbClr val="FFFFFF"/>
                </a:solidFill>
                <a:latin typeface="Open Sans"/>
                <a:ea typeface="Open Sans"/>
                <a:cs typeface="Open Sans"/>
                <a:sym typeface="Open Sans"/>
              </a:rPr>
              <a:t>A way to manage feelings, and it is also about food</a:t>
            </a:r>
            <a:endParaRPr/>
          </a:p>
          <a:p>
            <a:pPr marL="342900" marR="0" lvl="0" indent="-251459" algn="l" rtl="0">
              <a:lnSpc>
                <a:spcPct val="100000"/>
              </a:lnSpc>
              <a:spcBef>
                <a:spcPts val="1000"/>
              </a:spcBef>
              <a:spcAft>
                <a:spcPts val="0"/>
              </a:spcAft>
              <a:buClr>
                <a:srgbClr val="90C226"/>
              </a:buClr>
              <a:buSzPts val="1440"/>
              <a:buFont typeface="Arial"/>
              <a:buNone/>
            </a:pPr>
            <a:endParaRPr sz="1800" b="0" i="0" u="none" strike="noStrike" cap="none">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g18960190fbf_0_293"/>
          <p:cNvSpPr txBox="1"/>
          <p:nvPr/>
        </p:nvSpPr>
        <p:spPr>
          <a:xfrm>
            <a:off x="0" y="512014"/>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Statistics </a:t>
            </a:r>
            <a:endParaRPr sz="4000" b="0" i="0" u="none" strike="noStrike" cap="none">
              <a:solidFill>
                <a:srgbClr val="000000"/>
              </a:solidFill>
              <a:latin typeface="Open Sans"/>
              <a:ea typeface="Open Sans"/>
              <a:cs typeface="Open Sans"/>
              <a:sym typeface="Open Sans"/>
            </a:endParaRPr>
          </a:p>
        </p:txBody>
      </p:sp>
      <p:sp>
        <p:nvSpPr>
          <p:cNvPr id="235" name="Google Shape;235;g18960190fbf_0_293"/>
          <p:cNvSpPr txBox="1"/>
          <p:nvPr/>
        </p:nvSpPr>
        <p:spPr>
          <a:xfrm>
            <a:off x="-1008789" y="4682753"/>
            <a:ext cx="11713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1" i="0" u="none" strike="noStrike" cap="none">
                <a:solidFill>
                  <a:srgbClr val="FFFFFF"/>
                </a:solidFill>
                <a:latin typeface="Calibri"/>
                <a:ea typeface="Calibri"/>
                <a:cs typeface="Calibri"/>
                <a:sym typeface="Calibri"/>
              </a:rPr>
              <a:t>	</a:t>
            </a:r>
            <a:endParaRPr sz="1600" b="0" i="0" u="none" strike="noStrike" cap="none">
              <a:solidFill>
                <a:srgbClr val="404040"/>
              </a:solidFill>
              <a:latin typeface="Open Sans"/>
              <a:ea typeface="Open Sans"/>
              <a:cs typeface="Open Sans"/>
              <a:sym typeface="Open Sans"/>
            </a:endParaRPr>
          </a:p>
        </p:txBody>
      </p:sp>
      <p:pic>
        <p:nvPicPr>
          <p:cNvPr id="236" name="Google Shape;236;g18960190fbf_0_293"/>
          <p:cNvPicPr preferRelativeResize="0"/>
          <p:nvPr/>
        </p:nvPicPr>
        <p:blipFill rotWithShape="1">
          <a:blip r:embed="rId3">
            <a:alphaModFix/>
          </a:blip>
          <a:srcRect/>
          <a:stretch/>
        </p:blipFill>
        <p:spPr>
          <a:xfrm>
            <a:off x="0" y="38459"/>
            <a:ext cx="1115615" cy="273501"/>
          </a:xfrm>
          <a:prstGeom prst="rect">
            <a:avLst/>
          </a:prstGeom>
          <a:noFill/>
          <a:ln>
            <a:noFill/>
          </a:ln>
        </p:spPr>
      </p:pic>
      <p:sp>
        <p:nvSpPr>
          <p:cNvPr id="237" name="Google Shape;237;g18960190fbf_0_293"/>
          <p:cNvSpPr txBox="1"/>
          <p:nvPr/>
        </p:nvSpPr>
        <p:spPr>
          <a:xfrm>
            <a:off x="287355" y="1772816"/>
            <a:ext cx="11617200" cy="44484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404040"/>
              </a:buClr>
              <a:buSzPts val="2400"/>
              <a:buFont typeface="Arial"/>
              <a:buChar char="•"/>
            </a:pPr>
            <a:r>
              <a:rPr lang="en-GB" sz="2400" b="0" i="0" u="none" strike="noStrike" cap="none">
                <a:solidFill>
                  <a:srgbClr val="404040"/>
                </a:solidFill>
                <a:latin typeface="Open Sans"/>
                <a:ea typeface="Open Sans"/>
                <a:cs typeface="Open Sans"/>
                <a:sym typeface="Open Sans"/>
              </a:rPr>
              <a:t>Around </a:t>
            </a:r>
            <a:r>
              <a:rPr lang="en-GB" sz="2400" b="1" i="0" u="none" strike="noStrike" cap="none">
                <a:solidFill>
                  <a:srgbClr val="404040"/>
                </a:solidFill>
                <a:latin typeface="Open Sans"/>
                <a:ea typeface="Open Sans"/>
                <a:cs typeface="Open Sans"/>
                <a:sym typeface="Open Sans"/>
              </a:rPr>
              <a:t>1.25 million </a:t>
            </a:r>
            <a:r>
              <a:rPr lang="en-GB" sz="2400" b="0" i="0" u="none" strike="noStrike" cap="none">
                <a:solidFill>
                  <a:srgbClr val="404040"/>
                </a:solidFill>
                <a:latin typeface="Open Sans"/>
                <a:ea typeface="Open Sans"/>
                <a:cs typeface="Open Sans"/>
                <a:sym typeface="Open Sans"/>
              </a:rPr>
              <a:t>people in the UK have an ED</a:t>
            </a:r>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000000"/>
              </a:buClr>
              <a:buSzPts val="2400"/>
              <a:buFont typeface="Arial"/>
              <a:buChar char="•"/>
            </a:pPr>
            <a:r>
              <a:rPr lang="en-GB" sz="2400" b="0" i="0" u="none" strike="noStrike" cap="none">
                <a:solidFill>
                  <a:srgbClr val="000000"/>
                </a:solidFill>
                <a:latin typeface="Open Sans"/>
                <a:ea typeface="Open Sans"/>
                <a:cs typeface="Open Sans"/>
                <a:sym typeface="Open Sans"/>
              </a:rPr>
              <a:t>ED hospital admissions for boys &amp; young men rose by </a:t>
            </a:r>
            <a:r>
              <a:rPr lang="en-GB" sz="2400" b="1" i="0" u="none" strike="noStrike" cap="none">
                <a:solidFill>
                  <a:srgbClr val="000000"/>
                </a:solidFill>
                <a:latin typeface="Open Sans"/>
                <a:ea typeface="Open Sans"/>
                <a:cs typeface="Open Sans"/>
                <a:sym typeface="Open Sans"/>
              </a:rPr>
              <a:t>128%</a:t>
            </a:r>
            <a:r>
              <a:rPr lang="en-GB" sz="2400" b="0" i="0" u="none" strike="noStrike" cap="none">
                <a:solidFill>
                  <a:srgbClr val="000000"/>
                </a:solidFill>
                <a:latin typeface="Open Sans"/>
                <a:ea typeface="Open Sans"/>
                <a:cs typeface="Open Sans"/>
                <a:sym typeface="Open Sans"/>
              </a:rPr>
              <a:t> between 2015-16 – 2020-21</a:t>
            </a:r>
            <a:endParaRPr sz="32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2400"/>
              <a:buFont typeface="Arial"/>
              <a:buChar char="•"/>
            </a:pPr>
            <a:r>
              <a:rPr lang="en-GB" sz="2400" b="0" i="0" u="none" strike="noStrike" cap="none">
                <a:solidFill>
                  <a:srgbClr val="404040"/>
                </a:solidFill>
                <a:latin typeface="Open Sans"/>
                <a:ea typeface="Open Sans"/>
                <a:cs typeface="Open Sans"/>
                <a:sym typeface="Open Sans"/>
              </a:rPr>
              <a:t>Eating Disorders have the </a:t>
            </a:r>
            <a:r>
              <a:rPr lang="en-GB" sz="2400" b="1" i="0" u="none" strike="noStrike" cap="none">
                <a:solidFill>
                  <a:srgbClr val="404040"/>
                </a:solidFill>
                <a:latin typeface="Open Sans"/>
                <a:ea typeface="Open Sans"/>
                <a:cs typeface="Open Sans"/>
                <a:sym typeface="Open Sans"/>
              </a:rPr>
              <a:t>highest mortality rate </a:t>
            </a:r>
            <a:r>
              <a:rPr lang="en-GB" sz="2400" b="0" i="0" u="none" strike="noStrike" cap="none">
                <a:solidFill>
                  <a:srgbClr val="404040"/>
                </a:solidFill>
                <a:latin typeface="Open Sans"/>
                <a:ea typeface="Open Sans"/>
                <a:cs typeface="Open Sans"/>
                <a:sym typeface="Open Sans"/>
              </a:rPr>
              <a:t>of any mental illness (in the UK)</a:t>
            </a:r>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404040"/>
              </a:solidFill>
              <a:latin typeface="Open Sans"/>
              <a:ea typeface="Open Sans"/>
              <a:cs typeface="Open Sans"/>
              <a:sym typeface="Open Sans"/>
            </a:endParaRPr>
          </a:p>
          <a:p>
            <a:pPr marL="342900" marR="0" lvl="0" indent="-342900" algn="l" rtl="0">
              <a:lnSpc>
                <a:spcPct val="100000"/>
              </a:lnSpc>
              <a:spcBef>
                <a:spcPts val="0"/>
              </a:spcBef>
              <a:spcAft>
                <a:spcPts val="0"/>
              </a:spcAft>
              <a:buClr>
                <a:srgbClr val="404040"/>
              </a:buClr>
              <a:buSzPts val="2400"/>
              <a:buFont typeface="Arial"/>
              <a:buChar char="•"/>
            </a:pPr>
            <a:r>
              <a:rPr lang="en-GB" sz="2400" b="1" i="0" u="none" strike="noStrike" cap="none">
                <a:solidFill>
                  <a:srgbClr val="404040"/>
                </a:solidFill>
                <a:latin typeface="Open Sans"/>
                <a:ea typeface="Open Sans"/>
                <a:cs typeface="Open Sans"/>
                <a:sym typeface="Open Sans"/>
              </a:rPr>
              <a:t>4x more </a:t>
            </a:r>
            <a:r>
              <a:rPr lang="en-GB" sz="2400" b="0" i="0" u="none" strike="noStrike" cap="none">
                <a:solidFill>
                  <a:srgbClr val="404040"/>
                </a:solidFill>
                <a:latin typeface="Open Sans"/>
                <a:ea typeface="Open Sans"/>
                <a:cs typeface="Open Sans"/>
                <a:sym typeface="Open Sans"/>
              </a:rPr>
              <a:t>CYP were waiting for routine ED treatment by June 2021 than the previous year</a:t>
            </a:r>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40404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2300"/>
              <a:buFont typeface="Calibri"/>
              <a:buNone/>
            </a:pPr>
            <a:endParaRPr sz="2300" b="0" i="0" u="none" strike="noStrike" cap="none">
              <a:solidFill>
                <a:srgbClr val="40404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18960190fbf_0_301"/>
          <p:cNvSpPr/>
          <p:nvPr/>
        </p:nvSpPr>
        <p:spPr>
          <a:xfrm>
            <a:off x="6096000" y="1545261"/>
            <a:ext cx="5060100" cy="1267800"/>
          </a:xfrm>
          <a:prstGeom prst="roundRect">
            <a:avLst>
              <a:gd name="adj" fmla="val 16667"/>
            </a:avLst>
          </a:prstGeom>
          <a:solidFill>
            <a:srgbClr val="00206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ANOREXIA NERVOSA (AN)</a:t>
            </a:r>
            <a:endParaRPr/>
          </a:p>
          <a:p>
            <a:pPr marL="0" marR="0" lvl="0" indent="0" algn="ctr" rtl="0">
              <a:lnSpc>
                <a:spcPct val="100000"/>
              </a:lnSpc>
              <a:spcBef>
                <a:spcPts val="0"/>
              </a:spcBef>
              <a:spcAft>
                <a:spcPts val="0"/>
              </a:spcAft>
              <a:buClr>
                <a:srgbClr val="FFFFFF"/>
              </a:buClr>
              <a:buSzPts val="2400"/>
              <a:buFont typeface="Calibri"/>
              <a:buNone/>
            </a:pPr>
            <a:r>
              <a:rPr lang="en-GB" sz="2400" b="0" i="0" u="none" strike="noStrike" cap="none">
                <a:solidFill>
                  <a:srgbClr val="FFFFFF"/>
                </a:solidFill>
                <a:latin typeface="Calibri"/>
                <a:ea typeface="Calibri"/>
                <a:cs typeface="Calibri"/>
                <a:sym typeface="Calibri"/>
              </a:rPr>
              <a:t>8%</a:t>
            </a:r>
            <a:endParaRPr/>
          </a:p>
        </p:txBody>
      </p:sp>
      <p:sp>
        <p:nvSpPr>
          <p:cNvPr id="244" name="Google Shape;244;g18960190fbf_0_301"/>
          <p:cNvSpPr/>
          <p:nvPr/>
        </p:nvSpPr>
        <p:spPr>
          <a:xfrm>
            <a:off x="438907" y="3036552"/>
            <a:ext cx="4863600" cy="1415400"/>
          </a:xfrm>
          <a:prstGeom prst="roundRect">
            <a:avLst>
              <a:gd name="adj" fmla="val 16667"/>
            </a:avLst>
          </a:prstGeom>
          <a:solidFill>
            <a:srgbClr val="72D34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BULIMIA NERVOSA (BN)</a:t>
            </a:r>
            <a:endParaRPr/>
          </a:p>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18%</a:t>
            </a:r>
            <a:endParaRPr/>
          </a:p>
        </p:txBody>
      </p:sp>
      <p:sp>
        <p:nvSpPr>
          <p:cNvPr id="245" name="Google Shape;245;g18960190fbf_0_301"/>
          <p:cNvSpPr/>
          <p:nvPr/>
        </p:nvSpPr>
        <p:spPr>
          <a:xfrm>
            <a:off x="340749" y="1404547"/>
            <a:ext cx="5060100" cy="1267800"/>
          </a:xfrm>
          <a:prstGeom prst="roundRect">
            <a:avLst>
              <a:gd name="adj" fmla="val 16667"/>
            </a:avLst>
          </a:prstGeom>
          <a:solidFill>
            <a:srgbClr val="0070C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ARFID</a:t>
            </a:r>
            <a:endParaRPr/>
          </a:p>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5%</a:t>
            </a:r>
            <a:endParaRPr sz="2400" b="0" i="0" u="none" strike="noStrike" cap="none">
              <a:solidFill>
                <a:srgbClr val="FFFFFF"/>
              </a:solidFill>
              <a:latin typeface="Calibri"/>
              <a:ea typeface="Calibri"/>
              <a:cs typeface="Calibri"/>
              <a:sym typeface="Calibri"/>
            </a:endParaRPr>
          </a:p>
        </p:txBody>
      </p:sp>
      <p:sp>
        <p:nvSpPr>
          <p:cNvPr id="246" name="Google Shape;246;g18960190fbf_0_301"/>
          <p:cNvSpPr/>
          <p:nvPr/>
        </p:nvSpPr>
        <p:spPr>
          <a:xfrm>
            <a:off x="6242741" y="3133155"/>
            <a:ext cx="4766400" cy="1339800"/>
          </a:xfrm>
          <a:prstGeom prst="roundRect">
            <a:avLst>
              <a:gd name="adj" fmla="val 16667"/>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1" i="0" u="sng"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2400"/>
              <a:buFont typeface="Calibri"/>
              <a:buNone/>
            </a:pPr>
            <a:endParaRPr sz="24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BINGE EATING DISORDER (BED)</a:t>
            </a:r>
            <a:endParaRPr/>
          </a:p>
          <a:p>
            <a:pPr marL="0" marR="0" lvl="0" indent="0" algn="ctr" rtl="0">
              <a:lnSpc>
                <a:spcPct val="100000"/>
              </a:lnSpc>
              <a:spcBef>
                <a:spcPts val="0"/>
              </a:spcBef>
              <a:spcAft>
                <a:spcPts val="0"/>
              </a:spcAft>
              <a:buClr>
                <a:srgbClr val="FFFFFF"/>
              </a:buClr>
              <a:buSzPts val="2400"/>
              <a:buFont typeface="Calibri"/>
              <a:buNone/>
            </a:pPr>
            <a:r>
              <a:rPr lang="en-GB" sz="2400" b="1" i="0" u="none" strike="noStrike" cap="none">
                <a:solidFill>
                  <a:srgbClr val="FFFFFF"/>
                </a:solidFill>
                <a:latin typeface="Calibri"/>
                <a:ea typeface="Calibri"/>
                <a:cs typeface="Calibri"/>
                <a:sym typeface="Calibri"/>
              </a:rPr>
              <a:t>22%</a:t>
            </a:r>
            <a:endParaRPr/>
          </a:p>
          <a:p>
            <a:pPr marL="0" marR="0" lvl="0" indent="0" algn="ctr" rtl="0">
              <a:lnSpc>
                <a:spcPct val="100000"/>
              </a:lnSpc>
              <a:spcBef>
                <a:spcPts val="0"/>
              </a:spcBef>
              <a:spcAft>
                <a:spcPts val="0"/>
              </a:spcAft>
              <a:buClr>
                <a:schemeClr val="lt1"/>
              </a:buClr>
              <a:buSzPts val="1800"/>
              <a:buFont typeface="Calibri"/>
              <a:buNone/>
            </a:pPr>
            <a:endParaRPr sz="1800" b="1" i="0" u="sng"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7" name="Google Shape;247;g18960190fbf_0_301"/>
          <p:cNvSpPr/>
          <p:nvPr/>
        </p:nvSpPr>
        <p:spPr>
          <a:xfrm>
            <a:off x="3311691" y="4815994"/>
            <a:ext cx="5568900" cy="1737600"/>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Calibri"/>
              <a:buNone/>
            </a:pPr>
            <a:r>
              <a:rPr lang="en-GB" sz="4400" b="1" i="0" u="none" strike="noStrike" cap="none">
                <a:solidFill>
                  <a:srgbClr val="FFFFFF"/>
                </a:solidFill>
                <a:latin typeface="Calibri"/>
                <a:ea typeface="Calibri"/>
                <a:cs typeface="Calibri"/>
                <a:sym typeface="Calibri"/>
              </a:rPr>
              <a:t>OSFED</a:t>
            </a:r>
            <a:endParaRPr/>
          </a:p>
          <a:p>
            <a:pPr marL="0" marR="0" lvl="0" indent="0" algn="ctr" rtl="0">
              <a:lnSpc>
                <a:spcPct val="100000"/>
              </a:lnSpc>
              <a:spcBef>
                <a:spcPts val="0"/>
              </a:spcBef>
              <a:spcAft>
                <a:spcPts val="0"/>
              </a:spcAft>
              <a:buClr>
                <a:srgbClr val="FFFFFF"/>
              </a:buClr>
              <a:buSzPts val="4400"/>
              <a:buFont typeface="Calibri"/>
              <a:buNone/>
            </a:pPr>
            <a:r>
              <a:rPr lang="en-GB" sz="4400" b="1" i="0" u="none" strike="noStrike" cap="none">
                <a:solidFill>
                  <a:srgbClr val="FFFFFF"/>
                </a:solidFill>
                <a:latin typeface="Calibri"/>
                <a:ea typeface="Calibri"/>
                <a:cs typeface="Calibri"/>
                <a:sym typeface="Calibri"/>
              </a:rPr>
              <a:t>47%</a:t>
            </a:r>
            <a:endParaRPr/>
          </a:p>
        </p:txBody>
      </p:sp>
      <p:sp>
        <p:nvSpPr>
          <p:cNvPr id="248" name="Google Shape;248;g18960190fbf_0_301"/>
          <p:cNvSpPr txBox="1"/>
          <p:nvPr/>
        </p:nvSpPr>
        <p:spPr>
          <a:xfrm>
            <a:off x="35619" y="463932"/>
            <a:ext cx="12192000" cy="708000"/>
          </a:xfrm>
          <a:prstGeom prst="rect">
            <a:avLst/>
          </a:prstGeom>
          <a:solidFill>
            <a:srgbClr val="5ABC2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Open Sans"/>
              <a:buNone/>
            </a:pPr>
            <a:r>
              <a:rPr lang="en-GB" sz="4000" b="1" i="0" u="none" strike="noStrike" cap="none">
                <a:solidFill>
                  <a:srgbClr val="FFFFFF"/>
                </a:solidFill>
                <a:latin typeface="Open Sans"/>
                <a:ea typeface="Open Sans"/>
                <a:cs typeface="Open Sans"/>
                <a:sym typeface="Open Sans"/>
              </a:rPr>
              <a:t>Types of Eating Disorder  </a:t>
            </a:r>
            <a:endParaRPr sz="4000" b="0" i="0" u="none" strike="noStrike" cap="none">
              <a:solidFill>
                <a:srgbClr val="00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1263</Words>
  <Application>Microsoft Office PowerPoint</Application>
  <PresentationFormat>Custom</PresentationFormat>
  <Paragraphs>311</Paragraphs>
  <Slides>24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Noto Sans Symbols</vt:lpstr>
      <vt:lpstr>EB Garamond</vt:lpstr>
      <vt:lpstr>Avenir</vt:lpstr>
      <vt:lpstr>Poppins</vt:lpstr>
      <vt:lpstr>Noto Sans</vt:lpstr>
      <vt:lpstr>PT Sans Narrow</vt:lpstr>
      <vt:lpstr>Open Sans</vt:lpstr>
      <vt:lpstr>Calibri</vt:lpstr>
      <vt:lpstr>Tropic</vt:lpstr>
      <vt:lpstr>Office Theme</vt:lpstr>
      <vt:lpstr>PowerPoint Presentation</vt:lpstr>
      <vt:lpstr>Ground Rules</vt:lpstr>
      <vt:lpstr>Today’s Programme</vt:lpstr>
      <vt:lpstr>SYEDA Abbie Twomey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Ellern Mede   James Harrison</vt:lpstr>
      <vt:lpstr>PowerPoint Presentation</vt:lpstr>
      <vt:lpstr>Overeaters Anonymous </vt:lpstr>
      <vt:lpstr>PowerPoint Presentation</vt:lpstr>
      <vt:lpstr>Other helpful services</vt:lpstr>
      <vt:lpstr>Feedback survey:</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Parkin Ann, Breast Care Nurse Gen Surg</dc:creator>
  <cp:lastModifiedBy>carotherham0218@outlook.com</cp:lastModifiedBy>
  <cp:revision>1</cp:revision>
  <dcterms:created xsi:type="dcterms:W3CDTF">2022-10-11T11:41:04Z</dcterms:created>
  <dcterms:modified xsi:type="dcterms:W3CDTF">2023-02-16T10:56:15Z</dcterms:modified>
</cp:coreProperties>
</file>