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  <p:sldMasterId id="2147483674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5143500" type="screen16x9"/>
  <p:notesSz cx="6858000" cy="9144000"/>
  <p:embeddedFontLst>
    <p:embeddedFont>
      <p:font typeface="PT Sans Narrow" panose="020B0604020202020204" charset="0"/>
      <p:regular r:id="rId21"/>
      <p:bold r:id="rId22"/>
    </p:embeddedFont>
    <p:embeddedFont>
      <p:font typeface="Poppins SemiBold" panose="020B0604020202020204" charset="0"/>
      <p:regular r:id="rId23"/>
      <p:bold r:id="rId24"/>
      <p:italic r:id="rId25"/>
      <p:boldItalic r:id="rId26"/>
    </p:embeddedFont>
    <p:embeddedFont>
      <p:font typeface="Poppins Medium" panose="020B0604020202020204" charset="0"/>
      <p:regular r:id="rId27"/>
      <p:bold r:id="rId28"/>
      <p:italic r:id="rId29"/>
      <p:boldItalic r:id="rId30"/>
    </p:embeddedFont>
    <p:embeddedFont>
      <p:font typeface="Poppins" panose="020B0604020202020204" charset="0"/>
      <p:regular r:id="rId31"/>
      <p:bold r:id="rId32"/>
      <p:italic r:id="rId33"/>
      <p:boldItalic r:id="rId34"/>
    </p:embeddedFont>
    <p:embeddedFont>
      <p:font typeface="Open Sans" panose="020B0604020202020204" charset="0"/>
      <p:regular r:id="rId35"/>
      <p:bold r:id="rId36"/>
      <p:italic r:id="rId37"/>
      <p:boldItalic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AAD761F-DE75-4F90-94F9-DD2BB3905079}">
  <a:tblStyle styleId="{4AAD761F-DE75-4F90-94F9-DD2BB3905079}" styleName="Table_0">
    <a:wholeTbl>
      <a:tcTxStyle b="off" i="off">
        <a:font>
          <a:latin typeface="Tw Cen MT"/>
          <a:ea typeface="Tw Cen MT"/>
          <a:cs typeface="Tw Cen M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AE8EC"/>
          </a:solidFill>
        </a:fill>
      </a:tcStyle>
    </a:wholeTbl>
    <a:band1H>
      <a:tcTxStyle/>
      <a:tcStyle>
        <a:tcBdr/>
        <a:fill>
          <a:solidFill>
            <a:srgbClr val="F4CED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4CED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1" d="100"/>
          <a:sy n="121" d="100"/>
        </p:scale>
        <p:origin x="-346" y="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6.fntdata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34" Type="http://schemas.openxmlformats.org/officeDocument/2006/relationships/font" Target="fonts/font14.fntdata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5.fntdata"/><Relationship Id="rId33" Type="http://schemas.openxmlformats.org/officeDocument/2006/relationships/font" Target="fonts/font13.fntdata"/><Relationship Id="rId38" Type="http://schemas.openxmlformats.org/officeDocument/2006/relationships/font" Target="fonts/font18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4.fntdata"/><Relationship Id="rId32" Type="http://schemas.openxmlformats.org/officeDocument/2006/relationships/font" Target="fonts/font12.fntdata"/><Relationship Id="rId37" Type="http://schemas.openxmlformats.org/officeDocument/2006/relationships/font" Target="fonts/font17.fntdata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openxmlformats.org/officeDocument/2006/relationships/font" Target="fonts/font16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font" Target="fonts/font1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68139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toE8Nr2mXMKJwPxv7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1b7763215d_2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21b7763215d_2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f99f5fd563_0_6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g1f99f5fd563_0_6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f99f5fd563_0_6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g1f99f5fd563_0_6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f99f5fd563_0_6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1f99f5fd563_0_6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f99f5fd563_0_6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1f99f5fd563_0_6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f99f5fd563_0_6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g1f99f5fd563_0_6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f99f5fd563_0_6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g1f99f5fd563_0_6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f99f5fd563_0_6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g1f99f5fd563_0_6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1b7763215d_2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3" name="Google Shape;253;g21b7763215d_2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https://forms.gle/toE8Nr2mXMKJwPxv7</a:t>
            </a:r>
            <a:r>
              <a:rPr lang="en-GB"/>
              <a:t> - survey link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1b7763215d_2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g21b7763215d_2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1b7763215d_2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g21b7763215d_2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f99f5fd563_0_5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1f99f5fd563_0_5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f99f5fd563_0_5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f99f5fd563_0_5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f99f5fd563_0_5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1f99f5fd563_0_5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f99f5fd563_0_5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g1f99f5fd563_0_5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f99f5fd563_0_5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g1f99f5fd563_0_5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f99f5fd563_0_6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1f99f5fd563_0_6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7007735" y="3176888"/>
            <a:ext cx="562275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1575035" y="3158252"/>
            <a:ext cx="562275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60" name="Google Shape;60;p14"/>
          <p:cNvGrpSpPr/>
          <p:nvPr/>
        </p:nvGrpSpPr>
        <p:grpSpPr>
          <a:xfrm>
            <a:off x="1004144" y="1022000"/>
            <a:ext cx="7136668" cy="152396"/>
            <a:chOff x="1346429" y="1011300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" name="Google Shape;62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3" name="Google Shape;63;p14"/>
          <p:cNvGrpSpPr/>
          <p:nvPr/>
        </p:nvGrpSpPr>
        <p:grpSpPr>
          <a:xfrm>
            <a:off x="1004151" y="3969001"/>
            <a:ext cx="7136668" cy="152396"/>
            <a:chOff x="1346435" y="3969088"/>
            <a:chExt cx="6452100" cy="152400"/>
          </a:xfrm>
        </p:grpSpPr>
        <p:cxnSp>
          <p:nvCxnSpPr>
            <p:cNvPr id="64" name="Google Shape;64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" name="Google Shape;65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66" name="Google Shape;66;p14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75" cy="10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75" cy="79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688" y="224850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2800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825" cy="330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825" cy="330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-75" y="5045700"/>
            <a:ext cx="9144000" cy="978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688" y="224850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49200" y="1266325"/>
            <a:ext cx="85572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Chart Timeline" type="obj">
  <p:cSld name="OBJEC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28650" y="510778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628650" y="1633993"/>
            <a:ext cx="7886700" cy="2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4925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1900"/>
              <a:buFont typeface="Noto Sans"/>
              <a:buChar char="▪"/>
              <a:defRPr/>
            </a:lvl1pPr>
            <a:lvl2pPr marL="914400" lvl="1" indent="-33655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Noto Sans"/>
              <a:buChar char="▪"/>
              <a:defRPr/>
            </a:lvl2pPr>
            <a:lvl3pPr marL="1371600" lvl="2" indent="-3175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Noto Sans"/>
              <a:buChar char="▪"/>
              <a:defRPr/>
            </a:lvl3pPr>
            <a:lvl4pPr marL="1828800" lvl="3" indent="-304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200"/>
              <a:buFont typeface="Noto Sans"/>
              <a:buChar char="▪"/>
              <a:defRPr/>
            </a:lvl4pPr>
            <a:lvl5pPr marL="2286000" lvl="4" indent="-304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200"/>
              <a:buFont typeface="Noto Sans"/>
              <a:buChar char="▪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28650" y="4822031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3028950" y="4822031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6457950" y="4822031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688" y="224850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525" cy="409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7" name="Google Shape;97;p21"/>
          <p:cNvCxnSpPr/>
          <p:nvPr/>
        </p:nvCxnSpPr>
        <p:spPr>
          <a:xfrm>
            <a:off x="5029675" y="4495500"/>
            <a:ext cx="468225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8" name="Google Shape;98;p21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75" cy="16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75" cy="123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6925" cy="3695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725" cy="59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/>
        </p:nvSpPr>
        <p:spPr>
          <a:xfrm>
            <a:off x="-75" y="5045700"/>
            <a:ext cx="9144000" cy="9787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525" cy="1538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8" name="Google Shape;108;p23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525" cy="10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mmary">
  <p:cSld name="Summar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5"/>
          <p:cNvSpPr txBox="1">
            <a:spLocks noGrp="1"/>
          </p:cNvSpPr>
          <p:nvPr>
            <p:ph type="dt" idx="10"/>
          </p:nvPr>
        </p:nvSpPr>
        <p:spPr>
          <a:xfrm>
            <a:off x="628650" y="4822031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25"/>
          <p:cNvSpPr txBox="1">
            <a:spLocks noGrp="1"/>
          </p:cNvSpPr>
          <p:nvPr>
            <p:ph type="ftr" idx="11"/>
          </p:nvPr>
        </p:nvSpPr>
        <p:spPr>
          <a:xfrm>
            <a:off x="3028950" y="4822031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25"/>
          <p:cNvSpPr txBox="1">
            <a:spLocks noGrp="1"/>
          </p:cNvSpPr>
          <p:nvPr>
            <p:ph type="sldNum" idx="12"/>
          </p:nvPr>
        </p:nvSpPr>
        <p:spPr>
          <a:xfrm>
            <a:off x="6457950" y="4822031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6" name="Google Shape;116;p25"/>
          <p:cNvSpPr txBox="1">
            <a:spLocks noGrp="1"/>
          </p:cNvSpPr>
          <p:nvPr>
            <p:ph type="title"/>
          </p:nvPr>
        </p:nvSpPr>
        <p:spPr>
          <a:xfrm>
            <a:off x="630936" y="642938"/>
            <a:ext cx="4617000" cy="1557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5"/>
          <p:cNvSpPr txBox="1">
            <a:spLocks noGrp="1"/>
          </p:cNvSpPr>
          <p:nvPr>
            <p:ph type="body" idx="1"/>
          </p:nvPr>
        </p:nvSpPr>
        <p:spPr>
          <a:xfrm>
            <a:off x="630935" y="2393156"/>
            <a:ext cx="4617000" cy="223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1300"/>
              <a:buNone/>
              <a:defRPr sz="1700"/>
            </a:lvl1pPr>
            <a:lvl2pPr marL="914400" lvl="1" indent="-29845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8" name="Google Shape;118;p25"/>
          <p:cNvSpPr txBox="1"/>
          <p:nvPr/>
        </p:nvSpPr>
        <p:spPr>
          <a:xfrm>
            <a:off x="630936" y="4822031"/>
            <a:ext cx="1985175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rPr>
              <a:t>7/20/2022</a:t>
            </a:r>
            <a:endParaRPr sz="700" b="0" i="0" u="none" strike="noStrike" cap="none">
              <a:solidFill>
                <a:schemeClr val="dk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9" name="Google Shape;119;p25"/>
          <p:cNvSpPr txBox="1"/>
          <p:nvPr/>
        </p:nvSpPr>
        <p:spPr>
          <a:xfrm>
            <a:off x="3033522" y="4822031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7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rPr>
              <a:t>SAMPLE FOOTER TEXT</a:t>
            </a:r>
            <a:endParaRPr sz="700" b="0" i="0" u="none" strike="noStrike" cap="none">
              <a:solidFill>
                <a:schemeClr val="dk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0" name="Google Shape;120;p25"/>
          <p:cNvSpPr txBox="1"/>
          <p:nvPr/>
        </p:nvSpPr>
        <p:spPr>
          <a:xfrm>
            <a:off x="6460236" y="4822031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n-GB" sz="7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rPr>
              <a:t>‹#›</a:t>
            </a:fld>
            <a:endParaRPr sz="700" b="0" i="0" u="none" strike="noStrike" cap="none">
              <a:solidFill>
                <a:schemeClr val="dk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1" name="Google Shape;121;p25"/>
          <p:cNvSpPr>
            <a:spLocks noGrp="1"/>
          </p:cNvSpPr>
          <p:nvPr>
            <p:ph type="pic" idx="2"/>
          </p:nvPr>
        </p:nvSpPr>
        <p:spPr>
          <a:xfrm>
            <a:off x="5568696" y="363474"/>
            <a:ext cx="3209625" cy="2146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122" name="Google Shape;122;p25"/>
          <p:cNvSpPr>
            <a:spLocks noGrp="1"/>
          </p:cNvSpPr>
          <p:nvPr>
            <p:ph type="pic" idx="3"/>
          </p:nvPr>
        </p:nvSpPr>
        <p:spPr>
          <a:xfrm>
            <a:off x="5568696" y="2633472"/>
            <a:ext cx="3209625" cy="2146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Break">
  <p:cSld name="Section Break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6"/>
          <p:cNvSpPr/>
          <p:nvPr/>
        </p:nvSpPr>
        <p:spPr>
          <a:xfrm>
            <a:off x="6958" y="6958"/>
            <a:ext cx="914197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5" name="Google Shape;125;p26"/>
          <p:cNvSpPr/>
          <p:nvPr/>
        </p:nvSpPr>
        <p:spPr>
          <a:xfrm>
            <a:off x="9244" y="6958"/>
            <a:ext cx="9141975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6" name="Google Shape;126;p26"/>
          <p:cNvSpPr/>
          <p:nvPr/>
        </p:nvSpPr>
        <p:spPr>
          <a:xfrm>
            <a:off x="1143" y="0"/>
            <a:ext cx="9141975" cy="5143500"/>
          </a:xfrm>
          <a:prstGeom prst="rect">
            <a:avLst/>
          </a:prstGeom>
          <a:gradFill>
            <a:gsLst>
              <a:gs pos="0">
                <a:srgbClr val="58B6C0">
                  <a:alpha val="60000"/>
                </a:srgbClr>
              </a:gs>
              <a:gs pos="100000">
                <a:srgbClr val="3494BA">
                  <a:alpha val="60000"/>
                </a:srgbClr>
              </a:gs>
            </a:gsLst>
            <a:lin ang="2700006" scaled="0"/>
          </a:gra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7" name="Google Shape;127;p26"/>
          <p:cNvSpPr/>
          <p:nvPr/>
        </p:nvSpPr>
        <p:spPr>
          <a:xfrm>
            <a:off x="24890" y="6959"/>
            <a:ext cx="4327513" cy="1808378"/>
          </a:xfrm>
          <a:custGeom>
            <a:avLst/>
            <a:gdLst/>
            <a:ahLst/>
            <a:cxnLst/>
            <a:rect l="l" t="t" r="r" b="b"/>
            <a:pathLst>
              <a:path w="5770017" h="2411171" extrusionOk="0">
                <a:moveTo>
                  <a:pt x="0" y="0"/>
                </a:moveTo>
                <a:lnTo>
                  <a:pt x="5770017" y="0"/>
                </a:lnTo>
                <a:lnTo>
                  <a:pt x="5715824" y="124746"/>
                </a:lnTo>
                <a:cubicBezTo>
                  <a:pt x="5526044" y="533784"/>
                  <a:pt x="5262460" y="917027"/>
                  <a:pt x="4925072" y="1254414"/>
                </a:cubicBezTo>
                <a:cubicBezTo>
                  <a:pt x="3623720" y="2555767"/>
                  <a:pt x="1640148" y="2759102"/>
                  <a:pt x="125602" y="1864423"/>
                </a:cubicBezTo>
                <a:lnTo>
                  <a:pt x="0" y="178592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8" name="Google Shape;128;p26"/>
          <p:cNvSpPr/>
          <p:nvPr/>
        </p:nvSpPr>
        <p:spPr>
          <a:xfrm>
            <a:off x="1143" y="0"/>
            <a:ext cx="9141975" cy="5143500"/>
          </a:xfrm>
          <a:prstGeom prst="frame">
            <a:avLst>
              <a:gd name="adj1" fmla="val 7164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9" name="Google Shape;129;p26"/>
          <p:cNvSpPr txBox="1">
            <a:spLocks noGrp="1"/>
          </p:cNvSpPr>
          <p:nvPr>
            <p:ph type="ctrTitle"/>
          </p:nvPr>
        </p:nvSpPr>
        <p:spPr>
          <a:xfrm>
            <a:off x="635608" y="848731"/>
            <a:ext cx="3991725" cy="179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00"/>
              <a:buFont typeface="EB Garamond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6"/>
          <p:cNvSpPr>
            <a:spLocks noGrp="1"/>
          </p:cNvSpPr>
          <p:nvPr>
            <p:ph type="pic" idx="2"/>
          </p:nvPr>
        </p:nvSpPr>
        <p:spPr>
          <a:xfrm>
            <a:off x="5088636" y="678942"/>
            <a:ext cx="3435525" cy="18380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131" name="Google Shape;131;p26"/>
          <p:cNvSpPr>
            <a:spLocks noGrp="1"/>
          </p:cNvSpPr>
          <p:nvPr>
            <p:ph type="pic" idx="3"/>
          </p:nvPr>
        </p:nvSpPr>
        <p:spPr>
          <a:xfrm>
            <a:off x="5088636" y="2640330"/>
            <a:ext cx="3435525" cy="18380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132" name="Google Shape;132;p26"/>
          <p:cNvSpPr txBox="1">
            <a:spLocks noGrp="1"/>
          </p:cNvSpPr>
          <p:nvPr>
            <p:ph type="body" idx="1"/>
          </p:nvPr>
        </p:nvSpPr>
        <p:spPr>
          <a:xfrm>
            <a:off x="628650" y="2700338"/>
            <a:ext cx="3992175" cy="183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1700"/>
              <a:buNone/>
              <a:defRPr sz="21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lvl="1" indent="-29845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7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>
            <a:spLocks noGrp="1"/>
          </p:cNvSpPr>
          <p:nvPr>
            <p:ph type="title"/>
          </p:nvPr>
        </p:nvSpPr>
        <p:spPr>
          <a:xfrm>
            <a:off x="685331" y="463888"/>
            <a:ext cx="7773300" cy="11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body" idx="1"/>
          </p:nvPr>
        </p:nvSpPr>
        <p:spPr>
          <a:xfrm>
            <a:off x="685331" y="1775319"/>
            <a:ext cx="38295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7" name="Google Shape;137;p27"/>
          <p:cNvSpPr txBox="1">
            <a:spLocks noGrp="1"/>
          </p:cNvSpPr>
          <p:nvPr>
            <p:ph type="body" idx="2"/>
          </p:nvPr>
        </p:nvSpPr>
        <p:spPr>
          <a:xfrm>
            <a:off x="4629150" y="1775319"/>
            <a:ext cx="38289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8" name="Google Shape;138;p27"/>
          <p:cNvSpPr txBox="1">
            <a:spLocks noGrp="1"/>
          </p:cNvSpPr>
          <p:nvPr>
            <p:ph type="dt" idx="10"/>
          </p:nvPr>
        </p:nvSpPr>
        <p:spPr>
          <a:xfrm>
            <a:off x="5759053" y="4412456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ftr" idx="11"/>
          </p:nvPr>
        </p:nvSpPr>
        <p:spPr>
          <a:xfrm>
            <a:off x="685331" y="4412456"/>
            <a:ext cx="5004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sldNum" idx="12"/>
          </p:nvPr>
        </p:nvSpPr>
        <p:spPr>
          <a:xfrm>
            <a:off x="7885508" y="4412456"/>
            <a:ext cx="573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688" y="224850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3000" b="1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49200" y="1266325"/>
            <a:ext cx="85572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Poppins Medium"/>
              <a:buChar char="●"/>
              <a:defRPr sz="1800" i="0" u="none" strike="noStrike" cap="none">
                <a:solidFill>
                  <a:srgbClr val="222222"/>
                </a:solidFill>
                <a:highlight>
                  <a:schemeClr val="lt1"/>
                </a:highlight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800">
                <a:solidFill>
                  <a:srgbClr val="222222"/>
                </a:solidFill>
                <a:highlight>
                  <a:schemeClr val="lt1"/>
                </a:highlight>
                <a:latin typeface="Poppins Medium"/>
                <a:ea typeface="Poppins Medium"/>
                <a:cs typeface="Poppins Medium"/>
                <a:sym typeface="Poppins Medium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Poppins Medium"/>
              <a:buChar char="■"/>
              <a:defRPr sz="1400" i="0" u="none" strike="noStrike" cap="none">
                <a:solidFill>
                  <a:srgbClr val="222222"/>
                </a:solidFill>
                <a:highlight>
                  <a:schemeClr val="lt1"/>
                </a:highlight>
                <a:latin typeface="Poppins Medium"/>
                <a:ea typeface="Poppins Medium"/>
                <a:cs typeface="Poppins Medium"/>
                <a:sym typeface="Poppins Medium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Poppins Medium"/>
              <a:buChar char="●"/>
              <a:defRPr sz="1400" i="0" u="none" strike="noStrike" cap="none">
                <a:solidFill>
                  <a:srgbClr val="222222"/>
                </a:solidFill>
                <a:highlight>
                  <a:schemeClr val="lt1"/>
                </a:highlight>
                <a:latin typeface="Poppins Medium"/>
                <a:ea typeface="Poppins Medium"/>
                <a:cs typeface="Poppins Medium"/>
                <a:sym typeface="Poppins Medium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Poppins Medium"/>
              <a:buChar char="○"/>
              <a:defRPr sz="1400" i="0" u="none" strike="noStrike" cap="none">
                <a:solidFill>
                  <a:srgbClr val="222222"/>
                </a:solidFill>
                <a:highlight>
                  <a:schemeClr val="lt1"/>
                </a:highlight>
                <a:latin typeface="Poppins Medium"/>
                <a:ea typeface="Poppins Medium"/>
                <a:cs typeface="Poppins Medium"/>
                <a:sym typeface="Poppins Medium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Poppins Medium"/>
              <a:buChar char="■"/>
              <a:defRPr sz="1400" i="0" u="none" strike="noStrike" cap="none">
                <a:solidFill>
                  <a:srgbClr val="222222"/>
                </a:solidFill>
                <a:highlight>
                  <a:schemeClr val="lt1"/>
                </a:highlight>
                <a:latin typeface="Poppins Medium"/>
                <a:ea typeface="Poppins Medium"/>
                <a:cs typeface="Poppins Medium"/>
                <a:sym typeface="Poppins Medium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Poppins Medium"/>
              <a:buChar char="●"/>
              <a:defRPr sz="1400" i="0" u="none" strike="noStrike" cap="none">
                <a:solidFill>
                  <a:srgbClr val="222222"/>
                </a:solidFill>
                <a:highlight>
                  <a:schemeClr val="lt1"/>
                </a:highlight>
                <a:latin typeface="Poppins Medium"/>
                <a:ea typeface="Poppins Medium"/>
                <a:cs typeface="Poppins Medium"/>
                <a:sym typeface="Poppins Medium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Poppins Medium"/>
              <a:buChar char="○"/>
              <a:defRPr sz="1400" i="0" u="none" strike="noStrike" cap="none">
                <a:solidFill>
                  <a:srgbClr val="222222"/>
                </a:solidFill>
                <a:highlight>
                  <a:schemeClr val="lt1"/>
                </a:highlight>
                <a:latin typeface="Poppins Medium"/>
                <a:ea typeface="Poppins Medium"/>
                <a:cs typeface="Poppins Medium"/>
                <a:sym typeface="Poppins Medium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Poppins Medium"/>
              <a:buChar char="■"/>
              <a:defRPr sz="1400" i="0" u="none" strike="noStrike" cap="none">
                <a:solidFill>
                  <a:srgbClr val="222222"/>
                </a:solidFill>
                <a:highlight>
                  <a:schemeClr val="lt1"/>
                </a:highlight>
                <a:latin typeface="Poppins Medium"/>
                <a:ea typeface="Poppins Medium"/>
                <a:cs typeface="Poppins Medium"/>
                <a:sym typeface="Poppins Medium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4749975"/>
            <a:ext cx="1724846" cy="39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0" y="0"/>
            <a:ext cx="932250" cy="93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313450" y="32738"/>
            <a:ext cx="866774" cy="86677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ally.abbott2@nhs.ne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toE8Nr2mXMKJwPxv7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75" cy="10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subTitle" idx="1"/>
          </p:nvPr>
        </p:nvSpPr>
        <p:spPr>
          <a:xfrm>
            <a:off x="311700" y="3234125"/>
            <a:ext cx="8520525" cy="81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4285"/>
              <a:buNone/>
            </a:pPr>
            <a:r>
              <a:rPr lang="en-GB" sz="3500" b="1">
                <a:solidFill>
                  <a:srgbClr val="134F5C"/>
                </a:solidFill>
                <a:latin typeface="Poppins"/>
                <a:ea typeface="Poppins"/>
                <a:cs typeface="Poppins"/>
                <a:sym typeface="Poppins"/>
              </a:rPr>
              <a:t>Let’s Talk… Cervical Cancer Awareness</a:t>
            </a:r>
            <a:endParaRPr sz="3500" b="1">
              <a:solidFill>
                <a:srgbClr val="134F5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7" name="Google Shape;147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9683" y="1141033"/>
            <a:ext cx="7259250" cy="165615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7"/>
          <p:cNvSpPr txBox="1">
            <a:spLocks noGrp="1"/>
          </p:cNvSpPr>
          <p:nvPr>
            <p:ph type="title"/>
          </p:nvPr>
        </p:nvSpPr>
        <p:spPr>
          <a:xfrm>
            <a:off x="685356" y="74963"/>
            <a:ext cx="7773300" cy="11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TIPS TO HELP </a:t>
            </a:r>
            <a:endParaRPr sz="2600"/>
          </a:p>
        </p:txBody>
      </p:sp>
      <p:sp>
        <p:nvSpPr>
          <p:cNvPr id="211" name="Google Shape;211;p37"/>
          <p:cNvSpPr txBox="1">
            <a:spLocks noGrp="1"/>
          </p:cNvSpPr>
          <p:nvPr>
            <p:ph type="body" idx="1"/>
          </p:nvPr>
        </p:nvSpPr>
        <p:spPr>
          <a:xfrm>
            <a:off x="685321" y="1775325"/>
            <a:ext cx="64824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REASSURANCE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DISTRACTION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EXTERNAL SUPPORT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EDUCATIONAL MATERIAL (DIFFERENT FORMATS)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DEVELOPING POSITIVE RELATIONSHIPS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TIME (CHAT FIRST / DOUBLE APPOINTMENT)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UTILISE LINK NURSES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REFERRAL TO COLPOSCOPY</a:t>
            </a:r>
            <a:endParaRPr sz="1400">
              <a:solidFill>
                <a:srgbClr val="2F3D85"/>
              </a:solidFill>
            </a:endParaRPr>
          </a:p>
          <a:p>
            <a:pPr marL="177800" lvl="0" indent="-88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63"/>
              <a:buNone/>
            </a:pPr>
            <a:endParaRPr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8"/>
          <p:cNvSpPr txBox="1">
            <a:spLocks noGrp="1"/>
          </p:cNvSpPr>
          <p:nvPr>
            <p:ph type="body" idx="2"/>
          </p:nvPr>
        </p:nvSpPr>
        <p:spPr>
          <a:xfrm>
            <a:off x="4629463" y="1287594"/>
            <a:ext cx="38289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rPr>
              <a:t>RARER TYPES OF CERVICAL CANCER INCLUDE:</a:t>
            </a:r>
            <a:endParaRPr sz="1400" b="1">
              <a:solidFill>
                <a:srgbClr val="2F3D85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ADENOSQUAMOUS CARCINOMA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CLEAR CELL CARCINOMA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SMALL CELL CARCINOMA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LYMPHOMA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SARCOMA</a:t>
            </a:r>
            <a:endParaRPr sz="1400">
              <a:solidFill>
                <a:srgbClr val="2F3D85"/>
              </a:solidFill>
            </a:endParaRPr>
          </a:p>
        </p:txBody>
      </p:sp>
      <p:sp>
        <p:nvSpPr>
          <p:cNvPr id="217" name="Google Shape;217;p38"/>
          <p:cNvSpPr txBox="1">
            <a:spLocks noGrp="1"/>
          </p:cNvSpPr>
          <p:nvPr>
            <p:ph type="title"/>
          </p:nvPr>
        </p:nvSpPr>
        <p:spPr>
          <a:xfrm>
            <a:off x="636731" y="-12"/>
            <a:ext cx="7773300" cy="11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TYPES OF CERVICAL CANCER</a:t>
            </a:r>
            <a:endParaRPr sz="2600"/>
          </a:p>
        </p:txBody>
      </p:sp>
      <p:sp>
        <p:nvSpPr>
          <p:cNvPr id="218" name="Google Shape;218;p38"/>
          <p:cNvSpPr txBox="1">
            <a:spLocks noGrp="1"/>
          </p:cNvSpPr>
          <p:nvPr>
            <p:ph type="body" idx="1"/>
          </p:nvPr>
        </p:nvSpPr>
        <p:spPr>
          <a:xfrm>
            <a:off x="685643" y="1287594"/>
            <a:ext cx="38295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rPr>
              <a:t>THERE ARE TWO MAIN TYPES:</a:t>
            </a:r>
            <a:endParaRPr sz="1400" b="1">
              <a:solidFill>
                <a:srgbClr val="2F3D85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177800" lvl="0" indent="-76200" algn="l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500"/>
              <a:buNone/>
            </a:pPr>
            <a:endParaRPr/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SQUAMOUS CELL CARCINOMA 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ADENOCARCINOMA</a:t>
            </a:r>
            <a:endParaRPr sz="1400"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9"/>
          <p:cNvSpPr txBox="1">
            <a:spLocks noGrp="1"/>
          </p:cNvSpPr>
          <p:nvPr>
            <p:ph type="title"/>
          </p:nvPr>
        </p:nvSpPr>
        <p:spPr>
          <a:xfrm>
            <a:off x="685356" y="-12"/>
            <a:ext cx="7773300" cy="11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SYMPTOMS</a:t>
            </a:r>
            <a:r>
              <a:rPr lang="en-GB"/>
              <a:t> </a:t>
            </a:r>
            <a:r>
              <a:rPr lang="en-GB" sz="2600"/>
              <a:t>OF</a:t>
            </a:r>
            <a:r>
              <a:rPr lang="en-GB"/>
              <a:t> </a:t>
            </a:r>
            <a:r>
              <a:rPr lang="en-GB" sz="2600"/>
              <a:t>CERVICAL</a:t>
            </a:r>
            <a:r>
              <a:rPr lang="en-GB"/>
              <a:t> </a:t>
            </a:r>
            <a:r>
              <a:rPr lang="en-GB" sz="2600"/>
              <a:t>CANCER</a:t>
            </a:r>
            <a:endParaRPr/>
          </a:p>
        </p:txBody>
      </p:sp>
      <p:sp>
        <p:nvSpPr>
          <p:cNvPr id="224" name="Google Shape;224;p39"/>
          <p:cNvSpPr txBox="1">
            <a:spLocks noGrp="1"/>
          </p:cNvSpPr>
          <p:nvPr>
            <p:ph type="body" idx="1"/>
          </p:nvPr>
        </p:nvSpPr>
        <p:spPr>
          <a:xfrm>
            <a:off x="685344" y="1405850"/>
            <a:ext cx="77733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HEAVIER PERIODS THAN YOU NORMALLY HAVE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VAGINAL BLEEDING BETWEEN PERIODS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VAGINAL BLEEDING AFTER SEX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VAGINAL BLEEDING AFTER THE MENOPAUSE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A SMELLY VAGINAL DISCHARGE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URINE INFECTIONS THAT REOCCUR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PAIN IN THE LOWER TUMMY OR BACK</a:t>
            </a:r>
            <a:endParaRPr sz="1400">
              <a:solidFill>
                <a:srgbClr val="2F3D85"/>
              </a:solidFill>
            </a:endParaRPr>
          </a:p>
          <a:p>
            <a:pPr marL="342900" marR="0" lvl="0" indent="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sz="1400"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0"/>
          <p:cNvSpPr txBox="1">
            <a:spLocks noGrp="1"/>
          </p:cNvSpPr>
          <p:nvPr>
            <p:ph type="body" idx="2"/>
          </p:nvPr>
        </p:nvSpPr>
        <p:spPr>
          <a:xfrm>
            <a:off x="4629463" y="1287594"/>
            <a:ext cx="38289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rPr>
              <a:t>OTHER TESTS MAY INCLUDE</a:t>
            </a:r>
            <a:endParaRPr sz="1400" b="1">
              <a:solidFill>
                <a:srgbClr val="2F3D85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BLOOD TESTS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CHEST X-RAY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MRI SCAN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CT SCAN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PET OR PET-CT SCAN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EXAMINATION UNDER ANAESTHETIC (EUA)</a:t>
            </a:r>
            <a:endParaRPr sz="1400">
              <a:solidFill>
                <a:srgbClr val="2F3D85"/>
              </a:solidFill>
            </a:endParaRPr>
          </a:p>
        </p:txBody>
      </p:sp>
      <p:sp>
        <p:nvSpPr>
          <p:cNvPr id="230" name="Google Shape;230;p40"/>
          <p:cNvSpPr txBox="1">
            <a:spLocks noGrp="1"/>
          </p:cNvSpPr>
          <p:nvPr>
            <p:ph type="title"/>
          </p:nvPr>
        </p:nvSpPr>
        <p:spPr>
          <a:xfrm>
            <a:off x="685356" y="-12"/>
            <a:ext cx="7773300" cy="11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HOW IS CERVICAL CANCER DIAGNOSED</a:t>
            </a:r>
            <a:endParaRPr sz="2600"/>
          </a:p>
        </p:txBody>
      </p:sp>
      <p:sp>
        <p:nvSpPr>
          <p:cNvPr id="231" name="Google Shape;231;p40"/>
          <p:cNvSpPr txBox="1">
            <a:spLocks noGrp="1"/>
          </p:cNvSpPr>
          <p:nvPr>
            <p:ph type="body" idx="1"/>
          </p:nvPr>
        </p:nvSpPr>
        <p:spPr>
          <a:xfrm>
            <a:off x="685643" y="1287594"/>
            <a:ext cx="38295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COLPOSCOPY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PUNCH BIOPSIES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LOOP EXCISION OF THE TRANSFORMATION ZONE (LETZ)</a:t>
            </a:r>
            <a:endParaRPr sz="1400"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1"/>
          <p:cNvSpPr txBox="1">
            <a:spLocks noGrp="1"/>
          </p:cNvSpPr>
          <p:nvPr>
            <p:ph type="title"/>
          </p:nvPr>
        </p:nvSpPr>
        <p:spPr>
          <a:xfrm>
            <a:off x="685356" y="-12"/>
            <a:ext cx="7773300" cy="11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STAGES OF CERVICAL CANCER</a:t>
            </a:r>
            <a:endParaRPr sz="2600"/>
          </a:p>
        </p:txBody>
      </p:sp>
      <p:sp>
        <p:nvSpPr>
          <p:cNvPr id="237" name="Google Shape;237;p41"/>
          <p:cNvSpPr txBox="1">
            <a:spLocks noGrp="1"/>
          </p:cNvSpPr>
          <p:nvPr>
            <p:ph type="body" idx="1"/>
          </p:nvPr>
        </p:nvSpPr>
        <p:spPr>
          <a:xfrm>
            <a:off x="685344" y="1287600"/>
            <a:ext cx="77733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EARLY STAGES OF CERVICAL CANCER – THIS USUALLY INCLUDES STAGES 1A TO 1B1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LOCAL ADVANCED CERVICAL CANCER – THIS USUALLY INCLUDES STAGES 1B2 TO 4A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ADVANCED STAGE OR METASTATIC CERVICAL CANCER – THIS USUALLY MEANS STAGE 4B</a:t>
            </a:r>
            <a:endParaRPr sz="1400"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2"/>
          <p:cNvSpPr txBox="1">
            <a:spLocks noGrp="1"/>
          </p:cNvSpPr>
          <p:nvPr>
            <p:ph type="title"/>
          </p:nvPr>
        </p:nvSpPr>
        <p:spPr>
          <a:xfrm>
            <a:off x="685356" y="152738"/>
            <a:ext cx="7773300" cy="11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TREATMENTS FOR CERVICAL CANCER</a:t>
            </a:r>
            <a:endParaRPr sz="2600"/>
          </a:p>
        </p:txBody>
      </p:sp>
      <p:sp>
        <p:nvSpPr>
          <p:cNvPr id="243" name="Google Shape;243;p42"/>
          <p:cNvSpPr txBox="1">
            <a:spLocks noGrp="1"/>
          </p:cNvSpPr>
          <p:nvPr>
            <p:ph type="body" idx="1"/>
          </p:nvPr>
        </p:nvSpPr>
        <p:spPr>
          <a:xfrm>
            <a:off x="685643" y="1287594"/>
            <a:ext cx="38295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LETZ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CONE BIOPSY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HYSTERECTOMY	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TRACHELECTOMY</a:t>
            </a:r>
            <a:endParaRPr sz="1400">
              <a:solidFill>
                <a:srgbClr val="2F3D85"/>
              </a:solidFill>
            </a:endParaRPr>
          </a:p>
        </p:txBody>
      </p:sp>
      <p:sp>
        <p:nvSpPr>
          <p:cNvPr id="244" name="Google Shape;244;p42"/>
          <p:cNvSpPr txBox="1">
            <a:spLocks noGrp="1"/>
          </p:cNvSpPr>
          <p:nvPr>
            <p:ph type="body" idx="2"/>
          </p:nvPr>
        </p:nvSpPr>
        <p:spPr>
          <a:xfrm>
            <a:off x="4629463" y="1287594"/>
            <a:ext cx="38289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RADIOTHERAPY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BRACHYTHERAPY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CHEMOTHERAPY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TARGETED THERAPY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IMMUNOTHERAPY</a:t>
            </a:r>
            <a:endParaRPr sz="1400">
              <a:solidFill>
                <a:srgbClr val="2F3D85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sz="1400"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3"/>
          <p:cNvSpPr txBox="1">
            <a:spLocks noGrp="1"/>
          </p:cNvSpPr>
          <p:nvPr>
            <p:ph type="title"/>
          </p:nvPr>
        </p:nvSpPr>
        <p:spPr>
          <a:xfrm>
            <a:off x="471504" y="120550"/>
            <a:ext cx="7892400" cy="7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Contact Details:</a:t>
            </a:r>
            <a:endParaRPr sz="2600"/>
          </a:p>
        </p:txBody>
      </p:sp>
      <p:sp>
        <p:nvSpPr>
          <p:cNvPr id="250" name="Google Shape;250;p43"/>
          <p:cNvSpPr txBox="1">
            <a:spLocks noGrp="1"/>
          </p:cNvSpPr>
          <p:nvPr>
            <p:ph type="body" idx="1"/>
          </p:nvPr>
        </p:nvSpPr>
        <p:spPr>
          <a:xfrm>
            <a:off x="471488" y="1225495"/>
            <a:ext cx="5915100" cy="22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177800" lvl="0" indent="-7620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endParaRPr/>
          </a:p>
          <a:p>
            <a:pPr marL="0" lvl="0" indent="0" algn="ctr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500"/>
              <a:buNone/>
            </a:pPr>
            <a:r>
              <a:rPr lang="en-GB"/>
              <a:t>SALLY ABBOTT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500"/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SALLY.ABBOTT2@NHS.NET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500"/>
              <a:buNone/>
            </a:pPr>
            <a:r>
              <a:rPr lang="en-GB"/>
              <a:t>07935701590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4"/>
          <p:cNvSpPr txBox="1">
            <a:spLocks noGrp="1"/>
          </p:cNvSpPr>
          <p:nvPr>
            <p:ph type="title"/>
          </p:nvPr>
        </p:nvSpPr>
        <p:spPr>
          <a:xfrm>
            <a:off x="311688" y="0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Feedback survey:</a:t>
            </a:r>
            <a:endParaRPr sz="2600"/>
          </a:p>
        </p:txBody>
      </p:sp>
      <p:sp>
        <p:nvSpPr>
          <p:cNvPr id="256" name="Google Shape;256;p44"/>
          <p:cNvSpPr txBox="1">
            <a:spLocks noGrp="1"/>
          </p:cNvSpPr>
          <p:nvPr>
            <p:ph type="body" idx="1"/>
          </p:nvPr>
        </p:nvSpPr>
        <p:spPr>
          <a:xfrm>
            <a:off x="349200" y="1266325"/>
            <a:ext cx="85572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rgbClr val="004B88"/>
                </a:solidFill>
              </a:rPr>
              <a:t>We would really appreciate some feedback from these ‘Let’s Talk’ sessions, so we can constantly improve.</a:t>
            </a:r>
            <a:endParaRPr>
              <a:solidFill>
                <a:srgbClr val="004B88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004B88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rgbClr val="004B88"/>
                </a:solidFill>
              </a:rPr>
              <a:t>Please take 5 minutes to fill out this short survey. All feedback will be anonymous. Thank you.</a:t>
            </a:r>
            <a:endParaRPr>
              <a:solidFill>
                <a:srgbClr val="004B88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004B88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700" b="1" u="sng">
                <a:solidFill>
                  <a:srgbClr val="004B88"/>
                </a:solidFill>
              </a:rPr>
              <a:t>Survey link:</a:t>
            </a:r>
            <a:endParaRPr sz="1700" b="1" u="sng">
              <a:solidFill>
                <a:srgbClr val="004B88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https://forms.gle/toE8Nr2mXMKJwPxv7</a:t>
            </a:r>
            <a:r>
              <a:rPr lang="en-GB"/>
              <a:t> </a:t>
            </a:r>
            <a:endParaRPr/>
          </a:p>
        </p:txBody>
      </p:sp>
      <p:pic>
        <p:nvPicPr>
          <p:cNvPr id="257" name="Google Shape;257;p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6045" y="4409820"/>
            <a:ext cx="2647950" cy="60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>
            <a:spLocks noGrp="1"/>
          </p:cNvSpPr>
          <p:nvPr>
            <p:ph type="title"/>
          </p:nvPr>
        </p:nvSpPr>
        <p:spPr>
          <a:xfrm>
            <a:off x="311700" y="51800"/>
            <a:ext cx="8520525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GB" u="sng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rPr>
              <a:t>Ground Rules</a:t>
            </a:r>
            <a:endParaRPr u="sng">
              <a:solidFill>
                <a:srgbClr val="2F3D85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54" name="Google Shape;15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6045" y="4539370"/>
            <a:ext cx="2647950" cy="60412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66600" y="759200"/>
            <a:ext cx="8954700" cy="41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solidFill>
                <a:srgbClr val="2F3D85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If we lose you during the session or you have wifi connection issues, please rejoin the meeting, following the same link/meeting ID and password.</a:t>
            </a:r>
            <a:endParaRPr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To limit background noise, please keep your microphone off unless speaking.</a:t>
            </a:r>
            <a:endParaRPr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This is an information giving session, rather than a clinical advice session.</a:t>
            </a:r>
            <a:endParaRPr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Any questions for our guest speakers should be asked at the end of their session, during the Q&amp;A section.</a:t>
            </a:r>
            <a:endParaRPr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Please use the chat or raise your hand to connect with our guest</a:t>
            </a:r>
            <a:endParaRPr>
              <a:solidFill>
                <a:srgbClr val="2F3D85"/>
              </a:solidFill>
            </a:endParaRPr>
          </a:p>
          <a:p>
            <a:pPr marL="342900" marR="0" lvl="0" indent="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rPr>
              <a:t>……. And lastly ..…..</a:t>
            </a:r>
            <a:endParaRPr sz="1600" b="1">
              <a:solidFill>
                <a:srgbClr val="2F3D85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Please be respectful to each other and each others opinions. </a:t>
            </a:r>
            <a:endParaRPr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Thank you for attending and we hope you enjoy the session.</a:t>
            </a:r>
            <a:endParaRPr>
              <a:solidFill>
                <a:srgbClr val="2F3D8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>
            <a:spLocks noGrp="1"/>
          </p:cNvSpPr>
          <p:nvPr>
            <p:ph type="title"/>
          </p:nvPr>
        </p:nvSpPr>
        <p:spPr>
          <a:xfrm>
            <a:off x="311700" y="1124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GB" sz="3200" u="sng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rPr>
              <a:t>Today’s Programme</a:t>
            </a:r>
            <a:endParaRPr sz="3200" u="sng">
              <a:solidFill>
                <a:srgbClr val="2F3D85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2" name="Google Shape;162;p30"/>
          <p:cNvSpPr txBox="1">
            <a:spLocks noGrp="1"/>
          </p:cNvSpPr>
          <p:nvPr>
            <p:ph type="body" idx="1"/>
          </p:nvPr>
        </p:nvSpPr>
        <p:spPr>
          <a:xfrm>
            <a:off x="97375" y="820250"/>
            <a:ext cx="4124700" cy="250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1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rPr>
              <a:t>Let’s get to know each other...</a:t>
            </a:r>
            <a:endParaRPr sz="1400">
              <a:solidFill>
                <a:srgbClr val="2F3D85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rPr lang="en-GB" sz="1400">
                <a:solidFill>
                  <a:srgbClr val="2F3D85"/>
                </a:solidFill>
                <a:latin typeface="Poppins"/>
                <a:ea typeface="Poppins"/>
                <a:cs typeface="Poppins"/>
                <a:sym typeface="Poppins"/>
              </a:rPr>
              <a:t>What is your name and where are you from? (Add it to the chat box) </a:t>
            </a:r>
            <a:endParaRPr sz="1400">
              <a:solidFill>
                <a:srgbClr val="2F3D85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endParaRPr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</a:pPr>
            <a:endParaRPr b="1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2"/>
          </p:nvPr>
        </p:nvSpPr>
        <p:spPr>
          <a:xfrm>
            <a:off x="4819725" y="899500"/>
            <a:ext cx="4360500" cy="41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u="sng">
              <a:solidFill>
                <a:srgbClr val="222222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endParaRPr sz="1000" u="sng">
              <a:solidFill>
                <a:srgbClr val="222222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Sally Abbott - Lead Colposcopy Nurse in Doncaster:</a:t>
            </a:r>
            <a:endParaRPr>
              <a:solidFill>
                <a:srgbClr val="2F3D85"/>
              </a:solidFill>
            </a:endParaRPr>
          </a:p>
          <a:p>
            <a:pPr marL="914400" marR="0" lvl="0" indent="-3111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-GB" sz="1300">
                <a:solidFill>
                  <a:srgbClr val="2F3D85"/>
                </a:solidFill>
              </a:rPr>
              <a:t>CERVICAL SCREENING PROGRAMME</a:t>
            </a:r>
            <a:endParaRPr sz="1300">
              <a:solidFill>
                <a:srgbClr val="2F3D85"/>
              </a:solidFill>
            </a:endParaRPr>
          </a:p>
          <a:p>
            <a:pPr marL="914400" marR="0" lvl="0" indent="-3111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-GB" sz="1300">
                <a:solidFill>
                  <a:srgbClr val="2F3D85"/>
                </a:solidFill>
              </a:rPr>
              <a:t>HUMAN PAPILLOMA VIRUS (HPV)</a:t>
            </a:r>
            <a:endParaRPr sz="1300">
              <a:solidFill>
                <a:srgbClr val="2F3D85"/>
              </a:solidFill>
            </a:endParaRPr>
          </a:p>
          <a:p>
            <a:pPr marL="914400" marR="0" lvl="0" indent="-3111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-GB" sz="1300">
                <a:solidFill>
                  <a:srgbClr val="2F3D85"/>
                </a:solidFill>
              </a:rPr>
              <a:t>SAMPLE TAKING – THE ESSENTIALS</a:t>
            </a:r>
            <a:endParaRPr sz="1300">
              <a:solidFill>
                <a:srgbClr val="2F3D85"/>
              </a:solidFill>
            </a:endParaRPr>
          </a:p>
          <a:p>
            <a:pPr marL="914400" marR="0" lvl="0" indent="-3111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-GB" sz="1300">
                <a:solidFill>
                  <a:srgbClr val="2F3D85"/>
                </a:solidFill>
              </a:rPr>
              <a:t>COLPOSCOPY</a:t>
            </a:r>
            <a:endParaRPr sz="1300">
              <a:solidFill>
                <a:srgbClr val="2F3D85"/>
              </a:solidFill>
            </a:endParaRPr>
          </a:p>
          <a:p>
            <a:pPr marL="914400" marR="0" lvl="0" indent="-3111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-GB" sz="1300">
                <a:solidFill>
                  <a:srgbClr val="2F3D85"/>
                </a:solidFill>
              </a:rPr>
              <a:t>CERVICAL CANCER</a:t>
            </a:r>
            <a:endParaRPr sz="13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Q&amp;A</a:t>
            </a:r>
            <a:endParaRPr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2F3D85"/>
                </a:solidFill>
              </a:rPr>
              <a:t>Any other Business </a:t>
            </a:r>
            <a:endParaRPr>
              <a:solidFill>
                <a:srgbClr val="2F3D85"/>
              </a:solidFill>
            </a:endParaRPr>
          </a:p>
        </p:txBody>
      </p:sp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75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pic>
        <p:nvPicPr>
          <p:cNvPr id="165" name="Google Shape;165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749975"/>
            <a:ext cx="1724846" cy="39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1572" y="1653077"/>
            <a:ext cx="3490426" cy="3490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32250" cy="93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313450" y="32738"/>
            <a:ext cx="866774" cy="866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>
            <a:spLocks noGrp="1"/>
          </p:cNvSpPr>
          <p:nvPr>
            <p:ph type="title"/>
          </p:nvPr>
        </p:nvSpPr>
        <p:spPr>
          <a:xfrm>
            <a:off x="606454" y="0"/>
            <a:ext cx="7931100" cy="7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CERVICAL SCREENING PROGRAMME</a:t>
            </a:r>
            <a:endParaRPr/>
          </a:p>
        </p:txBody>
      </p:sp>
      <p:sp>
        <p:nvSpPr>
          <p:cNvPr id="174" name="Google Shape;174;p31"/>
          <p:cNvSpPr txBox="1">
            <a:spLocks noGrp="1"/>
          </p:cNvSpPr>
          <p:nvPr>
            <p:ph type="body" idx="1"/>
          </p:nvPr>
        </p:nvSpPr>
        <p:spPr>
          <a:xfrm>
            <a:off x="471500" y="1225500"/>
            <a:ext cx="7970100" cy="29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38"/>
              <a:buNone/>
            </a:pPr>
            <a:r>
              <a:rPr lang="en-GB" sz="1565"/>
              <a:t>THE AIM OF THE PROGRAMME IS TO………..</a:t>
            </a:r>
            <a:endParaRPr sz="1565"/>
          </a:p>
          <a:p>
            <a:pPr marL="177800" lvl="0" indent="-76200" algn="l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938"/>
              <a:buNone/>
            </a:pPr>
            <a:endParaRPr sz="1565"/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 Medium"/>
              <a:buChar char="●"/>
            </a:pPr>
            <a:r>
              <a:rPr lang="en-GB" sz="1400">
                <a:solidFill>
                  <a:srgbClr val="2F3D85"/>
                </a:solidFill>
              </a:rPr>
              <a:t>REDUCE THE NUMBER OF WOMEN WHO DEVELOP INVASIVE CERVICAL CANCER (</a:t>
            </a:r>
            <a:r>
              <a:rPr lang="en-GB" sz="1400" b="1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INCIDENCE</a:t>
            </a:r>
            <a:r>
              <a:rPr lang="en-GB" sz="1400">
                <a:solidFill>
                  <a:srgbClr val="2F3D85"/>
                </a:solidFill>
              </a:rPr>
              <a:t>)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 Medium"/>
              <a:buChar char="●"/>
            </a:pPr>
            <a:r>
              <a:rPr lang="en-GB" sz="1400">
                <a:solidFill>
                  <a:srgbClr val="2F3D85"/>
                </a:solidFill>
              </a:rPr>
              <a:t>REDUCE THE NUMBER OF WOMEN WHO DIE FROM CERVICAL CANCER (</a:t>
            </a:r>
            <a:r>
              <a:rPr lang="en-GB" sz="1400" b="1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MORTALITY</a:t>
            </a:r>
            <a:r>
              <a:rPr lang="en-GB" sz="1400">
                <a:solidFill>
                  <a:srgbClr val="2F3D85"/>
                </a:solidFill>
              </a:rPr>
              <a:t>)</a:t>
            </a:r>
            <a:endParaRPr sz="1400">
              <a:solidFill>
                <a:srgbClr val="2F3D85"/>
              </a:solidFill>
            </a:endParaRPr>
          </a:p>
          <a:p>
            <a:pPr marL="177800" lvl="0" indent="-76200" algn="l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938"/>
              <a:buNone/>
            </a:pPr>
            <a:endParaRPr sz="1565"/>
          </a:p>
          <a:p>
            <a:pPr marL="0" marR="0" lvl="0" indent="0" algn="ctr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400">
                <a:solidFill>
                  <a:srgbClr val="2F3D85"/>
                </a:solidFill>
              </a:rPr>
              <a:t>IT DOES THIS BY OFFERING REGULAR SCREENING TO ALL WOMEN AT RISK SO THAT CONDITIONS WHICH OTHERWISE MIGHT DEVELOP INTO INVASIVE CANCER CAN BE IDENTIFIED AND TREATED</a:t>
            </a:r>
            <a:endParaRPr sz="1400"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>
            <a:spLocks noGrp="1"/>
          </p:cNvSpPr>
          <p:nvPr>
            <p:ph type="title"/>
          </p:nvPr>
        </p:nvSpPr>
        <p:spPr>
          <a:xfrm>
            <a:off x="1614438" y="8"/>
            <a:ext cx="5915100" cy="7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FREQUENCY OF SCREENING</a:t>
            </a:r>
            <a:endParaRPr sz="2600"/>
          </a:p>
        </p:txBody>
      </p:sp>
      <p:sp>
        <p:nvSpPr>
          <p:cNvPr id="180" name="Google Shape;180;p32"/>
          <p:cNvSpPr txBox="1">
            <a:spLocks noGrp="1"/>
          </p:cNvSpPr>
          <p:nvPr>
            <p:ph type="body" idx="1"/>
          </p:nvPr>
        </p:nvSpPr>
        <p:spPr>
          <a:xfrm>
            <a:off x="471504" y="1225500"/>
            <a:ext cx="8028300" cy="22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marR="0" lvl="0" indent="-3302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oppins Medium"/>
              <a:buChar char="●"/>
            </a:pPr>
            <a:r>
              <a:rPr lang="en-GB" sz="1600">
                <a:solidFill>
                  <a:srgbClr val="2F3D85"/>
                </a:solidFill>
              </a:rPr>
              <a:t>25-50 years………. 3 YEARLY SCREENING</a:t>
            </a:r>
            <a:endParaRPr sz="1600">
              <a:solidFill>
                <a:srgbClr val="2F3D85"/>
              </a:solidFill>
            </a:endParaRPr>
          </a:p>
          <a:p>
            <a:pPr marL="457200" marR="0" lvl="0" indent="-3302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600"/>
              <a:buFont typeface="Poppins Medium"/>
              <a:buChar char="●"/>
            </a:pPr>
            <a:r>
              <a:rPr lang="en-GB" sz="1600">
                <a:solidFill>
                  <a:srgbClr val="2F3D85"/>
                </a:solidFill>
              </a:rPr>
              <a:t>50-65 years………. 5 YEARLY SCREENING</a:t>
            </a:r>
            <a:endParaRPr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3"/>
          <p:cNvSpPr txBox="1">
            <a:spLocks noGrp="1"/>
          </p:cNvSpPr>
          <p:nvPr>
            <p:ph type="title"/>
          </p:nvPr>
        </p:nvSpPr>
        <p:spPr>
          <a:xfrm>
            <a:off x="1614438" y="8"/>
            <a:ext cx="5915100" cy="7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UPTAKE</a:t>
            </a:r>
            <a:r>
              <a:rPr lang="en-GB" sz="2900"/>
              <a:t> </a:t>
            </a:r>
            <a:r>
              <a:rPr lang="en-GB" sz="2600"/>
              <a:t>FIGURES</a:t>
            </a:r>
            <a:endParaRPr sz="2900"/>
          </a:p>
        </p:txBody>
      </p:sp>
      <p:sp>
        <p:nvSpPr>
          <p:cNvPr id="186" name="Google Shape;186;p33"/>
          <p:cNvSpPr txBox="1">
            <a:spLocks noGrp="1"/>
          </p:cNvSpPr>
          <p:nvPr>
            <p:ph type="body" idx="1"/>
          </p:nvPr>
        </p:nvSpPr>
        <p:spPr>
          <a:xfrm>
            <a:off x="471500" y="1225500"/>
            <a:ext cx="8125500" cy="7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 Medium"/>
              <a:buChar char="●"/>
            </a:pPr>
            <a:r>
              <a:rPr lang="en-GB" sz="1400">
                <a:solidFill>
                  <a:srgbClr val="2F3D85"/>
                </a:solidFill>
              </a:rPr>
              <a:t>5 MILLION WOMEN ARE INVITED TO ATTEND FOR SCREENING EACH YEAR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 Medium"/>
              <a:buChar char="●"/>
            </a:pPr>
            <a:r>
              <a:rPr lang="en-GB" sz="1400">
                <a:solidFill>
                  <a:srgbClr val="2F3D85"/>
                </a:solidFill>
              </a:rPr>
              <a:t>1:4 WOMEN DO NOT ATTEND (IN SOME AGE BRACKETS THIS RISES TO 1:3)</a:t>
            </a:r>
            <a:endParaRPr/>
          </a:p>
        </p:txBody>
      </p:sp>
      <p:graphicFrame>
        <p:nvGraphicFramePr>
          <p:cNvPr id="187" name="Google Shape;187;p33"/>
          <p:cNvGraphicFramePr/>
          <p:nvPr/>
        </p:nvGraphicFramePr>
        <p:xfrm>
          <a:off x="471531" y="2208574"/>
          <a:ext cx="8125475" cy="1957400"/>
        </p:xfrm>
        <a:graphic>
          <a:graphicData uri="http://schemas.openxmlformats.org/drawingml/2006/table">
            <a:tbl>
              <a:tblPr firstRow="1" firstCol="1" bandRow="1">
                <a:noFill/>
                <a:tableStyleId>{4AAD761F-DE75-4F90-94F9-DD2BB3905079}</a:tableStyleId>
              </a:tblPr>
              <a:tblGrid>
                <a:gridCol w="2708200"/>
                <a:gridCol w="2708200"/>
                <a:gridCol w="2709075"/>
              </a:tblGrid>
              <a:tr h="620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0" u="none" strike="noStrike" cap="none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Lower Age Group 25-49</a:t>
                      </a:r>
                      <a:endParaRPr sz="1500" b="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Higher Age group 50-64</a:t>
                      </a:r>
                      <a:endParaRPr sz="1500" b="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</a:tr>
              <a:tr h="445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Doncaster</a:t>
                      </a:r>
                      <a:endParaRPr sz="1500" b="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>
                          <a:solidFill>
                            <a:srgbClr val="2F3D85"/>
                          </a:solidFill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71.24%</a:t>
                      </a:r>
                      <a:endParaRPr sz="1500">
                        <a:solidFill>
                          <a:srgbClr val="2F3D85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>
                          <a:solidFill>
                            <a:srgbClr val="2F3D85"/>
                          </a:solidFill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74.49%</a:t>
                      </a:r>
                      <a:endParaRPr sz="1500">
                        <a:solidFill>
                          <a:srgbClr val="2F3D85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</a:tr>
              <a:tr h="445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South Yorkshire</a:t>
                      </a:r>
                      <a:endParaRPr sz="1500" b="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>
                          <a:solidFill>
                            <a:srgbClr val="2F3D85"/>
                          </a:solidFill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71.33%</a:t>
                      </a:r>
                      <a:endParaRPr sz="1500">
                        <a:solidFill>
                          <a:srgbClr val="2F3D85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>
                          <a:solidFill>
                            <a:srgbClr val="2F3D85"/>
                          </a:solidFill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75.98%</a:t>
                      </a:r>
                      <a:endParaRPr sz="1500">
                        <a:solidFill>
                          <a:srgbClr val="2F3D85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</a:tr>
              <a:tr h="445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England</a:t>
                      </a:r>
                      <a:endParaRPr sz="1500" b="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>
                          <a:solidFill>
                            <a:srgbClr val="2F3D85"/>
                          </a:solidFill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68.6%</a:t>
                      </a:r>
                      <a:endParaRPr sz="1500">
                        <a:solidFill>
                          <a:srgbClr val="2F3D85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>
                          <a:solidFill>
                            <a:srgbClr val="2F3D85"/>
                          </a:solidFill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75%</a:t>
                      </a:r>
                      <a:endParaRPr sz="1500">
                        <a:solidFill>
                          <a:srgbClr val="2F3D85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L="51425" marR="51425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4"/>
          <p:cNvSpPr txBox="1">
            <a:spLocks noGrp="1"/>
          </p:cNvSpPr>
          <p:nvPr>
            <p:ph type="title"/>
          </p:nvPr>
        </p:nvSpPr>
        <p:spPr>
          <a:xfrm>
            <a:off x="685350" y="301397"/>
            <a:ext cx="77733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WHAT IS HUMAN PAPILLOMA VIRUS (HPV)</a:t>
            </a:r>
            <a:endParaRPr sz="2600"/>
          </a:p>
        </p:txBody>
      </p:sp>
      <p:sp>
        <p:nvSpPr>
          <p:cNvPr id="193" name="Google Shape;193;p34"/>
          <p:cNvSpPr txBox="1">
            <a:spLocks noGrp="1"/>
          </p:cNvSpPr>
          <p:nvPr>
            <p:ph type="body" idx="1"/>
          </p:nvPr>
        </p:nvSpPr>
        <p:spPr>
          <a:xfrm>
            <a:off x="108900" y="1571150"/>
            <a:ext cx="54159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DOUBLE STRANDED DNA VIRUS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OVER 200 TYPES FOUND IN ANIMALS AND HUMANS (SOME LOW RISK AND OTHERS HIGH RISK)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79 MILLION PEOPLE ARE THOUGHT TO BE INFECTED BY HPV AT ANY GIVEN TIME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 SKIN TO SKIN CONTACT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HPV LIKES SKIN CELLS – INFECTS THE SKIN CELLS AND GETS CARRIED INTO THE VAGINA AND ON TO THE CERVIX</a:t>
            </a:r>
            <a:endParaRPr sz="1290"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5"/>
          <p:cNvSpPr txBox="1">
            <a:spLocks noGrp="1"/>
          </p:cNvSpPr>
          <p:nvPr>
            <p:ph type="title"/>
          </p:nvPr>
        </p:nvSpPr>
        <p:spPr>
          <a:xfrm>
            <a:off x="685356" y="133313"/>
            <a:ext cx="7773300" cy="11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COLPOSCOPY</a:t>
            </a:r>
            <a:endParaRPr/>
          </a:p>
        </p:txBody>
      </p:sp>
      <p:sp>
        <p:nvSpPr>
          <p:cNvPr id="199" name="Google Shape;199;p35"/>
          <p:cNvSpPr txBox="1">
            <a:spLocks noGrp="1"/>
          </p:cNvSpPr>
          <p:nvPr>
            <p:ph type="body" idx="1"/>
          </p:nvPr>
        </p:nvSpPr>
        <p:spPr>
          <a:xfrm>
            <a:off x="206125" y="1775325"/>
            <a:ext cx="45504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COLPOSCOPY IS A MEDICAL DIAGNOSTIC PROCEDURE TO VISUALLY EXAMINE THE CERVIX AS WELL AS THE VAGINA AND VULVA USING A COLPOSCOPE</a:t>
            </a:r>
            <a:endParaRPr sz="1400">
              <a:solidFill>
                <a:srgbClr val="2F3D85"/>
              </a:solidFill>
            </a:endParaRPr>
          </a:p>
          <a:p>
            <a:pPr marL="9144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DIRECT REFERRALS FROM GATESHEAD</a:t>
            </a:r>
            <a:endParaRPr sz="1400">
              <a:solidFill>
                <a:srgbClr val="2F3D85"/>
              </a:solidFill>
            </a:endParaRPr>
          </a:p>
          <a:p>
            <a:pPr marL="9144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CLINICAL INDICATION REFERRALS</a:t>
            </a:r>
            <a:endParaRPr sz="1400">
              <a:solidFill>
                <a:srgbClr val="2F3D85"/>
              </a:solidFill>
            </a:endParaRPr>
          </a:p>
          <a:p>
            <a:pPr marL="342900" marR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400"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6"/>
          <p:cNvSpPr txBox="1">
            <a:spLocks noGrp="1"/>
          </p:cNvSpPr>
          <p:nvPr>
            <p:ph type="title"/>
          </p:nvPr>
        </p:nvSpPr>
        <p:spPr>
          <a:xfrm>
            <a:off x="685356" y="162488"/>
            <a:ext cx="7773300" cy="11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wentieth Century"/>
              <a:buNone/>
            </a:pPr>
            <a:r>
              <a:rPr lang="en-GB" sz="2600"/>
              <a:t>BARRIERS AND FEARS</a:t>
            </a:r>
            <a:endParaRPr sz="2600"/>
          </a:p>
        </p:txBody>
      </p:sp>
      <p:sp>
        <p:nvSpPr>
          <p:cNvPr id="205" name="Google Shape;205;p36"/>
          <p:cNvSpPr txBox="1">
            <a:spLocks noGrp="1"/>
          </p:cNvSpPr>
          <p:nvPr>
            <p:ph type="body" idx="1"/>
          </p:nvPr>
        </p:nvSpPr>
        <p:spPr>
          <a:xfrm>
            <a:off x="685344" y="1454475"/>
            <a:ext cx="8086800" cy="25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EMBARRASSMENT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TIME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WORRIED ABOUT DISCOMFORT / PAIN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PREVIOUS TRAUMA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FEAR OF THE RESULT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STIGMA / TABOO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DO NOT FEEL THEY ARE AT RISK</a:t>
            </a:r>
            <a:endParaRPr sz="1400">
              <a:solidFill>
                <a:srgbClr val="2F3D85"/>
              </a:solidFill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buChar char="●"/>
            </a:pPr>
            <a:r>
              <a:rPr lang="en-GB" sz="1400">
                <a:solidFill>
                  <a:srgbClr val="2F3D85"/>
                </a:solidFill>
              </a:rPr>
              <a:t>UNAWARE OF THE SCREENING PROGRAMME</a:t>
            </a:r>
            <a:endParaRPr sz="1400">
              <a:solidFill>
                <a:srgbClr val="2F3D8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Application>Microsoft Office PowerPoint</Application>
  <PresentationFormat>On-screen Show (16:9)</PresentationFormat>
  <Paragraphs>138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Avenir</vt:lpstr>
      <vt:lpstr>PT Sans Narrow</vt:lpstr>
      <vt:lpstr>Poppins SemiBold</vt:lpstr>
      <vt:lpstr>Poppins Medium</vt:lpstr>
      <vt:lpstr>Noto Sans</vt:lpstr>
      <vt:lpstr>Poppins</vt:lpstr>
      <vt:lpstr>EB Garamond</vt:lpstr>
      <vt:lpstr>Open Sans</vt:lpstr>
      <vt:lpstr>Twentieth Century</vt:lpstr>
      <vt:lpstr>Simple Light</vt:lpstr>
      <vt:lpstr>Tropic</vt:lpstr>
      <vt:lpstr>PowerPoint Presentation</vt:lpstr>
      <vt:lpstr>Ground Rules</vt:lpstr>
      <vt:lpstr>Today’s Programme</vt:lpstr>
      <vt:lpstr>CERVICAL SCREENING PROGRAMME</vt:lpstr>
      <vt:lpstr>FREQUENCY OF SCREENING</vt:lpstr>
      <vt:lpstr>UPTAKE FIGURES</vt:lpstr>
      <vt:lpstr>WHAT IS HUMAN PAPILLOMA VIRUS (HPV)</vt:lpstr>
      <vt:lpstr>COLPOSCOPY</vt:lpstr>
      <vt:lpstr>BARRIERS AND FEARS</vt:lpstr>
      <vt:lpstr>TIPS TO HELP </vt:lpstr>
      <vt:lpstr>TYPES OF CERVICAL CANCER</vt:lpstr>
      <vt:lpstr>SYMPTOMS OF CERVICAL CANCER</vt:lpstr>
      <vt:lpstr>HOW IS CERVICAL CANCER DIAGNOSED</vt:lpstr>
      <vt:lpstr>STAGES OF CERVICAL CANCER</vt:lpstr>
      <vt:lpstr>TREATMENTS FOR CERVICAL CANCER</vt:lpstr>
      <vt:lpstr>Contact Details:</vt:lpstr>
      <vt:lpstr>Feedback survey: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carot</dc:creator>
  <cp:lastModifiedBy>carotherham0218@outlook.com</cp:lastModifiedBy>
  <cp:revision>1</cp:revision>
  <dcterms:modified xsi:type="dcterms:W3CDTF">2023-03-23T10:22:02Z</dcterms:modified>
</cp:coreProperties>
</file>