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rial Black" panose="020B0A04020102020204" pitchFamily="34" charset="0"/>
      <p:bold r:id="rId25"/>
    </p:embeddedFont>
    <p:embeddedFont>
      <p:font typeface="Century Gothic" panose="020B0502020202020204" pitchFamily="34" charset="0"/>
      <p:regular r:id="rId26"/>
      <p:bold r:id="rId27"/>
      <p:italic r:id="rId28"/>
      <p:boldItalic r:id="rId29"/>
    </p:embeddedFont>
    <p:embeddedFont>
      <p:font typeface="PT Sans Narrow" panose="020B0604020202020204" charset="0"/>
      <p:regular r:id="rId30"/>
      <p:bold r:id="rId31"/>
    </p:embeddedFont>
    <p:embeddedFont>
      <p:font typeface="Open Sans"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AFy6qHj6XbfFyG2Ka4Uc+CFm/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1" d="100"/>
          <a:sy n="121" d="100"/>
        </p:scale>
        <p:origin x="-346" y="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95833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75cf1e4f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f75cf1e4f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5da4cfe4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5da4cfe4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b4dfb28e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b4dfb28e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b4dfb28e6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b4dfb28e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b4dfb28e6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b4dfb28e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fb4dfb28e6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fb4dfb28e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f52c4bcc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f52c4bcc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69efb764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69efb764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f69efb764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f69efb764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5da4cfe4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5da4cfe4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5da4cfe4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5da4cfe4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800"/>
              </a:spcBef>
              <a:spcAft>
                <a:spcPts val="80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0"/>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0"/>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0"/>
          <p:cNvGrpSpPr/>
          <p:nvPr/>
        </p:nvGrpSpPr>
        <p:grpSpPr>
          <a:xfrm>
            <a:off x="1004144" y="1022025"/>
            <a:ext cx="7136669" cy="152400"/>
            <a:chOff x="1346429" y="1011300"/>
            <a:chExt cx="6452100" cy="152400"/>
          </a:xfrm>
        </p:grpSpPr>
        <p:cxnSp>
          <p:nvCxnSpPr>
            <p:cNvPr id="13" name="Google Shape;13;p20"/>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0"/>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0"/>
          <p:cNvGrpSpPr/>
          <p:nvPr/>
        </p:nvGrpSpPr>
        <p:grpSpPr>
          <a:xfrm>
            <a:off x="1004151" y="3969100"/>
            <a:ext cx="7136669" cy="152400"/>
            <a:chOff x="1346435" y="3969088"/>
            <a:chExt cx="6452100" cy="152400"/>
          </a:xfrm>
        </p:grpSpPr>
        <p:cxnSp>
          <p:nvCxnSpPr>
            <p:cNvPr id="16" name="Google Shape;16;p20"/>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0"/>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0"/>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9" name="Google Shape;19;p20"/>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3" name="Google Shape;23;p21"/>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1"/>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22"/>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9" name="Google Shape;29;p22"/>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 name="Google Shape;3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3" name="Google Shape;3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40" name="Google Shape;4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2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 name="Google Shape;43;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26"/>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26"/>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2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7" name="Google Shape;4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27"/>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0" name="Google Shape;5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28"/>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8"/>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4" name="Google Shape;54;p28"/>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rgbClr val="CFE2F3"/>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2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hyperlink" Target="mailto:dementiatraining@alzheimers.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donacaster@alzheimers.org.uk" TargetMode="External"/><Relationship Id="rId4" Type="http://schemas.openxmlformats.org/officeDocument/2006/relationships/hyperlink" Target="mailto:partnerships.operations@alzheimers.org.u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dementiauk.org/get-support/advice-videos/" TargetMode="External"/><Relationship Id="rId3" Type="http://schemas.openxmlformats.org/officeDocument/2006/relationships/hyperlink" Target="https://www.dementiauk.org/get-support/what-is-an-admiral-nurse-video/" TargetMode="External"/><Relationship Id="rId7" Type="http://schemas.openxmlformats.org/officeDocument/2006/relationships/hyperlink" Target="https://www.dementiauk.org/get-support/our-leafle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dementiauk.org/get-support/dementia-helpline-alzheimers-helpline/" TargetMode="External"/><Relationship Id="rId5" Type="http://schemas.openxmlformats.org/officeDocument/2006/relationships/hyperlink" Target="https://www.dementiauk.org/get-support/closer-to-home/" TargetMode="External"/><Relationship Id="rId4" Type="http://schemas.openxmlformats.org/officeDocument/2006/relationships/hyperlink" Target="https://www.dementiauk.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5JoPyFwFTa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s://www.facebook.com/rotherhamcarers" TargetMode="External"/><Relationship Id="rId7"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obxLbPhrMc"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endParaRPr/>
          </a:p>
        </p:txBody>
      </p:sp>
      <p:sp>
        <p:nvSpPr>
          <p:cNvPr id="63" name="Google Shape;63;p1"/>
          <p:cNvSpPr txBox="1">
            <a:spLocks noGrp="1"/>
          </p:cNvSpPr>
          <p:nvPr>
            <p:ph type="subTitle" idx="1"/>
          </p:nvPr>
        </p:nvSpPr>
        <p:spPr>
          <a:xfrm>
            <a:off x="311700" y="3234125"/>
            <a:ext cx="8520600" cy="8139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595"/>
              <a:buNone/>
            </a:pPr>
            <a:r>
              <a:rPr lang="en-GB" b="1"/>
              <a:t>Let’s Talk...Dementia Awareness Event</a:t>
            </a:r>
            <a:endParaRPr b="1"/>
          </a:p>
        </p:txBody>
      </p:sp>
      <p:pic>
        <p:nvPicPr>
          <p:cNvPr id="64" name="Google Shape;64;p1"/>
          <p:cNvPicPr preferRelativeResize="0"/>
          <p:nvPr/>
        </p:nvPicPr>
        <p:blipFill rotWithShape="1">
          <a:blip r:embed="rId3">
            <a:alphaModFix/>
          </a:blip>
          <a:srcRect/>
          <a:stretch/>
        </p:blipFill>
        <p:spPr>
          <a:xfrm>
            <a:off x="1009683" y="1141033"/>
            <a:ext cx="7259250" cy="1656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311700" y="422825"/>
            <a:ext cx="8520600" cy="2952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000"/>
              <a:buNone/>
            </a:pPr>
            <a:endParaRPr/>
          </a:p>
          <a:p>
            <a:pPr marL="0" lvl="0" indent="0" algn="ctr" rtl="0">
              <a:lnSpc>
                <a:spcPct val="100000"/>
              </a:lnSpc>
              <a:spcBef>
                <a:spcPts val="0"/>
              </a:spcBef>
              <a:spcAft>
                <a:spcPts val="0"/>
              </a:spcAft>
              <a:buSzPts val="4000"/>
              <a:buNone/>
            </a:pPr>
            <a:r>
              <a:rPr lang="en-GB"/>
              <a:t>Alzheimer's Society - Georgia </a:t>
            </a:r>
            <a:endParaRPr/>
          </a:p>
        </p:txBody>
      </p:sp>
      <p:sp>
        <p:nvSpPr>
          <p:cNvPr id="125" name="Google Shape;125;p5"/>
          <p:cNvSpPr txBox="1"/>
          <p:nvPr/>
        </p:nvSpPr>
        <p:spPr>
          <a:xfrm>
            <a:off x="696525" y="1693075"/>
            <a:ext cx="732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126" name="Google Shape;126;p5"/>
          <p:cNvPicPr preferRelativeResize="0"/>
          <p:nvPr/>
        </p:nvPicPr>
        <p:blipFill>
          <a:blip r:embed="rId3">
            <a:alphaModFix/>
          </a:blip>
          <a:stretch>
            <a:fillRect/>
          </a:stretch>
        </p:blipFill>
        <p:spPr>
          <a:xfrm>
            <a:off x="7704525" y="0"/>
            <a:ext cx="1393075" cy="1393075"/>
          </a:xfrm>
          <a:prstGeom prst="rect">
            <a:avLst/>
          </a:prstGeom>
          <a:noFill/>
          <a:ln>
            <a:noFill/>
          </a:ln>
        </p:spPr>
      </p:pic>
      <p:pic>
        <p:nvPicPr>
          <p:cNvPr id="127" name="Google Shape;127;p5"/>
          <p:cNvPicPr preferRelativeResize="0"/>
          <p:nvPr/>
        </p:nvPicPr>
        <p:blipFill>
          <a:blip r:embed="rId4">
            <a:alphaModFix/>
          </a:blip>
          <a:stretch>
            <a:fillRect/>
          </a:stretch>
        </p:blipFill>
        <p:spPr>
          <a:xfrm>
            <a:off x="75000" y="2450050"/>
            <a:ext cx="2775350" cy="2511275"/>
          </a:xfrm>
          <a:prstGeom prst="rect">
            <a:avLst/>
          </a:prstGeom>
          <a:noFill/>
          <a:ln>
            <a:noFill/>
          </a:ln>
        </p:spPr>
      </p:pic>
      <p:pic>
        <p:nvPicPr>
          <p:cNvPr id="128" name="Google Shape;128;p5"/>
          <p:cNvPicPr preferRelativeResize="0"/>
          <p:nvPr/>
        </p:nvPicPr>
        <p:blipFill>
          <a:blip r:embed="rId5">
            <a:alphaModFix/>
          </a:blip>
          <a:stretch>
            <a:fillRect/>
          </a:stretch>
        </p:blipFill>
        <p:spPr>
          <a:xfrm>
            <a:off x="768837" y="3015854"/>
            <a:ext cx="1387675" cy="1447792"/>
          </a:xfrm>
          <a:prstGeom prst="rect">
            <a:avLst/>
          </a:prstGeom>
          <a:noFill/>
          <a:ln>
            <a:noFill/>
          </a:ln>
        </p:spPr>
      </p:pic>
      <p:pic>
        <p:nvPicPr>
          <p:cNvPr id="129" name="Google Shape;129;p5"/>
          <p:cNvPicPr preferRelativeResize="0"/>
          <p:nvPr/>
        </p:nvPicPr>
        <p:blipFill>
          <a:blip r:embed="rId6">
            <a:alphaModFix/>
          </a:blip>
          <a:stretch>
            <a:fillRect/>
          </a:stretch>
        </p:blipFill>
        <p:spPr>
          <a:xfrm>
            <a:off x="6525825" y="2393275"/>
            <a:ext cx="2539475" cy="2681575"/>
          </a:xfrm>
          <a:prstGeom prst="rect">
            <a:avLst/>
          </a:prstGeom>
          <a:noFill/>
          <a:ln>
            <a:noFill/>
          </a:ln>
        </p:spPr>
      </p:pic>
      <p:pic>
        <p:nvPicPr>
          <p:cNvPr id="130" name="Google Shape;130;p5"/>
          <p:cNvPicPr preferRelativeResize="0"/>
          <p:nvPr/>
        </p:nvPicPr>
        <p:blipFill>
          <a:blip r:embed="rId7">
            <a:alphaModFix/>
          </a:blip>
          <a:stretch>
            <a:fillRect/>
          </a:stretch>
        </p:blipFill>
        <p:spPr>
          <a:xfrm>
            <a:off x="2898575" y="2450038"/>
            <a:ext cx="3579024" cy="2568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p:tgtEl>
                                          <p:spTgt spid="1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150025" y="445025"/>
            <a:ext cx="8682300" cy="9588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4000"/>
              <a:buNone/>
            </a:pPr>
            <a:r>
              <a:rPr lang="en-GB"/>
              <a:t>Alzheimer's Society Information</a:t>
            </a:r>
            <a:endParaRPr/>
          </a:p>
        </p:txBody>
      </p:sp>
      <p:sp>
        <p:nvSpPr>
          <p:cNvPr id="136" name="Google Shape;136;p9"/>
          <p:cNvSpPr txBox="1">
            <a:spLocks noGrp="1"/>
          </p:cNvSpPr>
          <p:nvPr>
            <p:ph type="body" idx="1"/>
          </p:nvPr>
        </p:nvSpPr>
        <p:spPr>
          <a:xfrm>
            <a:off x="571525" y="1017975"/>
            <a:ext cx="8260800" cy="41256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07916"/>
              </a:lnSpc>
              <a:spcBef>
                <a:spcPts val="0"/>
              </a:spcBef>
              <a:spcAft>
                <a:spcPts val="0"/>
              </a:spcAft>
              <a:buNone/>
            </a:pPr>
            <a:r>
              <a:rPr lang="en-GB" sz="2300">
                <a:solidFill>
                  <a:srgbClr val="000000"/>
                </a:solidFill>
                <a:latin typeface="Arial"/>
                <a:ea typeface="Arial"/>
                <a:cs typeface="Arial"/>
                <a:sym typeface="Arial"/>
              </a:rPr>
              <a:t> </a:t>
            </a:r>
            <a:r>
              <a:rPr lang="en-GB" sz="6000">
                <a:solidFill>
                  <a:srgbClr val="000000"/>
                </a:solidFill>
                <a:latin typeface="Arial"/>
                <a:ea typeface="Arial"/>
                <a:cs typeface="Arial"/>
                <a:sym typeface="Arial"/>
              </a:rPr>
              <a:t>Training</a:t>
            </a:r>
            <a:endParaRPr sz="6000">
              <a:solidFill>
                <a:srgbClr val="000000"/>
              </a:solidFill>
              <a:latin typeface="Arial"/>
              <a:ea typeface="Arial"/>
              <a:cs typeface="Arial"/>
              <a:sym typeface="Arial"/>
            </a:endParaRPr>
          </a:p>
          <a:p>
            <a:pPr marL="457200" lvl="0" indent="-324978" algn="l" rtl="0">
              <a:lnSpc>
                <a:spcPct val="107916"/>
              </a:lnSpc>
              <a:spcBef>
                <a:spcPts val="800"/>
              </a:spcBef>
              <a:spcAft>
                <a:spcPts val="0"/>
              </a:spcAft>
              <a:buClr>
                <a:srgbClr val="000000"/>
              </a:buClr>
              <a:buSzPct val="100000"/>
              <a:buFont typeface="Arial"/>
              <a:buChar char="●"/>
            </a:pPr>
            <a:r>
              <a:rPr lang="en-GB" sz="6071">
                <a:solidFill>
                  <a:srgbClr val="000000"/>
                </a:solidFill>
                <a:latin typeface="Arial"/>
                <a:ea typeface="Arial"/>
                <a:cs typeface="Arial"/>
                <a:sym typeface="Arial"/>
              </a:rPr>
              <a:t>Online and live training.</a:t>
            </a:r>
            <a:endParaRPr sz="6071" u="sng">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Arial"/>
              <a:buChar char="●"/>
            </a:pPr>
            <a:r>
              <a:rPr lang="en-GB" sz="5671">
                <a:solidFill>
                  <a:srgbClr val="000000"/>
                </a:solidFill>
                <a:latin typeface="Arial"/>
                <a:ea typeface="Arial"/>
                <a:cs typeface="Arial"/>
                <a:sym typeface="Arial"/>
              </a:rPr>
              <a:t>2-hour course that has been designed specifically for GP practices - aligned with NHS framework.</a:t>
            </a:r>
            <a:endParaRPr sz="5671" u="sng">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Arial"/>
              <a:buChar char="●"/>
            </a:pPr>
            <a:r>
              <a:rPr lang="en-GB" sz="5671">
                <a:solidFill>
                  <a:srgbClr val="000000"/>
                </a:solidFill>
                <a:latin typeface="Arial"/>
                <a:ea typeface="Arial"/>
                <a:cs typeface="Arial"/>
                <a:sym typeface="Arial"/>
              </a:rPr>
              <a:t>Training developed by internal training team and delivered by expert trainers.</a:t>
            </a:r>
            <a:endParaRPr sz="5671" u="sng">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Arial"/>
              <a:buChar char="●"/>
            </a:pPr>
            <a:r>
              <a:rPr lang="en-GB" sz="5671" u="sng">
                <a:solidFill>
                  <a:srgbClr val="0563C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dementiatraining@alzheimers.org.uk</a:t>
            </a:r>
            <a:r>
              <a:rPr lang="en-GB" sz="5671">
                <a:solidFill>
                  <a:srgbClr val="000000"/>
                </a:solidFill>
                <a:latin typeface="Arial"/>
                <a:ea typeface="Arial"/>
                <a:cs typeface="Arial"/>
                <a:sym typeface="Arial"/>
              </a:rPr>
              <a:t> </a:t>
            </a:r>
            <a:endParaRPr sz="5671">
              <a:solidFill>
                <a:srgbClr val="000000"/>
              </a:solidFill>
              <a:latin typeface="Arial"/>
              <a:ea typeface="Arial"/>
              <a:cs typeface="Arial"/>
              <a:sym typeface="Arial"/>
            </a:endParaRPr>
          </a:p>
          <a:p>
            <a:pPr marL="0" lvl="0" indent="0" algn="l" rtl="0">
              <a:lnSpc>
                <a:spcPct val="107916"/>
              </a:lnSpc>
              <a:spcBef>
                <a:spcPts val="0"/>
              </a:spcBef>
              <a:spcAft>
                <a:spcPts val="0"/>
              </a:spcAft>
              <a:buNone/>
            </a:pPr>
            <a:endParaRPr sz="5671">
              <a:solidFill>
                <a:srgbClr val="000000"/>
              </a:solidFill>
              <a:latin typeface="Arial"/>
              <a:ea typeface="Arial"/>
              <a:cs typeface="Arial"/>
              <a:sym typeface="Arial"/>
            </a:endParaRPr>
          </a:p>
          <a:p>
            <a:pPr marL="0" lvl="0" indent="0" algn="l" rtl="0">
              <a:lnSpc>
                <a:spcPct val="107916"/>
              </a:lnSpc>
              <a:spcBef>
                <a:spcPts val="0"/>
              </a:spcBef>
              <a:spcAft>
                <a:spcPts val="0"/>
              </a:spcAft>
              <a:buNone/>
            </a:pPr>
            <a:r>
              <a:rPr lang="en-GB" sz="5671">
                <a:solidFill>
                  <a:srgbClr val="000000"/>
                </a:solidFill>
                <a:latin typeface="Arial"/>
                <a:ea typeface="Arial"/>
                <a:cs typeface="Arial"/>
                <a:sym typeface="Arial"/>
              </a:rPr>
              <a:t>Singing for the Brain</a:t>
            </a:r>
            <a:endParaRPr sz="5671">
              <a:solidFill>
                <a:srgbClr val="000000"/>
              </a:solidFill>
              <a:latin typeface="Arial"/>
              <a:ea typeface="Arial"/>
              <a:cs typeface="Arial"/>
              <a:sym typeface="Arial"/>
            </a:endParaRPr>
          </a:p>
          <a:p>
            <a:pPr marL="457200" lvl="0" indent="-318628" algn="l" rtl="0">
              <a:lnSpc>
                <a:spcPct val="107916"/>
              </a:lnSpc>
              <a:spcBef>
                <a:spcPts val="800"/>
              </a:spcBef>
              <a:spcAft>
                <a:spcPts val="0"/>
              </a:spcAft>
              <a:buClr>
                <a:srgbClr val="000000"/>
              </a:buClr>
              <a:buSzPct val="100000"/>
              <a:buFont typeface="Noto Sans Symbols"/>
              <a:buChar char="●"/>
            </a:pPr>
            <a:r>
              <a:rPr lang="en-GB" sz="5671">
                <a:solidFill>
                  <a:srgbClr val="000000"/>
                </a:solidFill>
                <a:latin typeface="Arial"/>
                <a:ea typeface="Arial"/>
                <a:cs typeface="Arial"/>
                <a:sym typeface="Arial"/>
              </a:rPr>
              <a:t>Developed in the early 2000s. </a:t>
            </a:r>
            <a:endParaRPr sz="5671">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Noto Sans Symbols"/>
              <a:buChar char="●"/>
            </a:pPr>
            <a:r>
              <a:rPr lang="en-GB" sz="5671">
                <a:solidFill>
                  <a:srgbClr val="000000"/>
                </a:solidFill>
                <a:latin typeface="Arial"/>
                <a:ea typeface="Arial"/>
                <a:cs typeface="Arial"/>
                <a:sym typeface="Arial"/>
              </a:rPr>
              <a:t>SftB uses singing to bring people with dementia together in a stimulating, fun, friendly and safe environment.</a:t>
            </a:r>
            <a:endParaRPr sz="5671">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Noto Sans Symbols"/>
              <a:buChar char="●"/>
            </a:pPr>
            <a:r>
              <a:rPr lang="en-GB" sz="5671" u="sng">
                <a:solidFill>
                  <a:srgbClr val="0563C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partnerships.operations@alzheimers.org.uk</a:t>
            </a:r>
            <a:r>
              <a:rPr lang="en-GB" sz="5671">
                <a:solidFill>
                  <a:srgbClr val="000000"/>
                </a:solidFill>
                <a:latin typeface="Arial"/>
                <a:ea typeface="Arial"/>
                <a:cs typeface="Arial"/>
                <a:sym typeface="Arial"/>
              </a:rPr>
              <a:t> </a:t>
            </a:r>
            <a:endParaRPr sz="5671">
              <a:solidFill>
                <a:srgbClr val="000000"/>
              </a:solidFill>
              <a:latin typeface="Arial"/>
              <a:ea typeface="Arial"/>
              <a:cs typeface="Arial"/>
              <a:sym typeface="Arial"/>
            </a:endParaRPr>
          </a:p>
          <a:p>
            <a:pPr marL="0" lvl="0" indent="0" algn="l" rtl="0">
              <a:lnSpc>
                <a:spcPct val="107916"/>
              </a:lnSpc>
              <a:spcBef>
                <a:spcPts val="800"/>
              </a:spcBef>
              <a:spcAft>
                <a:spcPts val="0"/>
              </a:spcAft>
              <a:buNone/>
            </a:pPr>
            <a:r>
              <a:rPr lang="en-GB" sz="5671">
                <a:solidFill>
                  <a:srgbClr val="000000"/>
                </a:solidFill>
                <a:latin typeface="Arial"/>
                <a:ea typeface="Arial"/>
                <a:cs typeface="Arial"/>
                <a:sym typeface="Arial"/>
              </a:rPr>
              <a:t>Local Support Services</a:t>
            </a:r>
            <a:endParaRPr sz="5671">
              <a:solidFill>
                <a:srgbClr val="000000"/>
              </a:solidFill>
              <a:latin typeface="Arial"/>
              <a:ea typeface="Arial"/>
              <a:cs typeface="Arial"/>
              <a:sym typeface="Arial"/>
            </a:endParaRPr>
          </a:p>
          <a:p>
            <a:pPr marL="457200" lvl="0" indent="-318628" algn="l" rtl="0">
              <a:lnSpc>
                <a:spcPct val="107916"/>
              </a:lnSpc>
              <a:spcBef>
                <a:spcPts val="800"/>
              </a:spcBef>
              <a:spcAft>
                <a:spcPts val="0"/>
              </a:spcAft>
              <a:buClr>
                <a:srgbClr val="000000"/>
              </a:buClr>
              <a:buSzPct val="100000"/>
              <a:buFont typeface="Noto Sans Symbols"/>
              <a:buChar char="●"/>
            </a:pPr>
            <a:r>
              <a:rPr lang="en-GB" sz="5671">
                <a:solidFill>
                  <a:srgbClr val="000000"/>
                </a:solidFill>
                <a:latin typeface="Arial"/>
                <a:ea typeface="Arial"/>
                <a:cs typeface="Arial"/>
                <a:sym typeface="Arial"/>
              </a:rPr>
              <a:t>Team of Dementia Connect Local Service Managers/Partnership with Carers Resilience Service. </a:t>
            </a:r>
            <a:endParaRPr sz="5671">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Noto Sans Symbols"/>
              <a:buChar char="●"/>
            </a:pPr>
            <a:r>
              <a:rPr lang="en-GB" sz="5671" u="sng">
                <a:solidFill>
                  <a:srgbClr val="0563C1"/>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donacaster@alzheimers.org.uk</a:t>
            </a:r>
            <a:r>
              <a:rPr lang="en-GB" sz="5671">
                <a:solidFill>
                  <a:srgbClr val="000000"/>
                </a:solidFill>
                <a:latin typeface="Arial"/>
                <a:ea typeface="Arial"/>
                <a:cs typeface="Arial"/>
                <a:sym typeface="Arial"/>
              </a:rPr>
              <a:t> </a:t>
            </a:r>
            <a:endParaRPr sz="5671">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Noto Sans Symbols"/>
              <a:buChar char="●"/>
            </a:pPr>
            <a:r>
              <a:rPr lang="en-GB" sz="5671">
                <a:solidFill>
                  <a:srgbClr val="000000"/>
                </a:solidFill>
                <a:latin typeface="Arial"/>
                <a:ea typeface="Arial"/>
                <a:cs typeface="Arial"/>
                <a:sym typeface="Arial"/>
              </a:rPr>
              <a:t>01709 580543</a:t>
            </a:r>
            <a:endParaRPr sz="7256" b="1"/>
          </a:p>
          <a:p>
            <a:pPr marL="457200" lvl="0" indent="0" algn="l" rtl="0">
              <a:spcBef>
                <a:spcPts val="800"/>
              </a:spcBef>
              <a:spcAft>
                <a:spcPts val="0"/>
              </a:spcAft>
              <a:buNone/>
            </a:pPr>
            <a:endParaRPr sz="1000"/>
          </a:p>
          <a:p>
            <a:pPr marL="457200" lvl="0" indent="0" algn="l" rtl="0">
              <a:spcBef>
                <a:spcPts val="0"/>
              </a:spcBef>
              <a:spcAft>
                <a:spcPts val="0"/>
              </a:spcAft>
              <a:buNone/>
            </a:pPr>
            <a:endParaRPr sz="1752">
              <a:solidFill>
                <a:srgbClr val="222222"/>
              </a:solidFill>
              <a:latin typeface="Arial"/>
              <a:ea typeface="Arial"/>
              <a:cs typeface="Arial"/>
              <a:sym typeface="Arial"/>
            </a:endParaRPr>
          </a:p>
          <a:p>
            <a:pPr marL="457200" lvl="0" indent="0" algn="l" rtl="0">
              <a:lnSpc>
                <a:spcPct val="115000"/>
              </a:lnSpc>
              <a:spcBef>
                <a:spcPts val="1200"/>
              </a:spcBef>
              <a:spcAft>
                <a:spcPts val="0"/>
              </a:spcAft>
              <a:buNone/>
            </a:pPr>
            <a:endParaRPr sz="700">
              <a:solidFill>
                <a:srgbClr val="222222"/>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f75cf1e4f9_1_0"/>
          <p:cNvSpPr txBox="1">
            <a:spLocks noGrp="1"/>
          </p:cNvSpPr>
          <p:nvPr>
            <p:ph type="title"/>
          </p:nvPr>
        </p:nvSpPr>
        <p:spPr>
          <a:xfrm>
            <a:off x="150025" y="445025"/>
            <a:ext cx="8682300" cy="9588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4000"/>
              <a:buNone/>
            </a:pPr>
            <a:r>
              <a:rPr lang="en-GB"/>
              <a:t>Dementia UK - Admiral Nurses Service Update</a:t>
            </a:r>
            <a:endParaRPr/>
          </a:p>
        </p:txBody>
      </p:sp>
      <p:sp>
        <p:nvSpPr>
          <p:cNvPr id="142" name="Google Shape;142;gf75cf1e4f9_1_0"/>
          <p:cNvSpPr txBox="1">
            <a:spLocks noGrp="1"/>
          </p:cNvSpPr>
          <p:nvPr>
            <p:ph type="body" idx="1"/>
          </p:nvPr>
        </p:nvSpPr>
        <p:spPr>
          <a:xfrm>
            <a:off x="571525" y="1457325"/>
            <a:ext cx="8260800" cy="3004500"/>
          </a:xfrm>
          <a:prstGeom prst="rect">
            <a:avLst/>
          </a:prstGeom>
          <a:noFill/>
          <a:ln>
            <a:noFill/>
          </a:ln>
        </p:spPr>
        <p:txBody>
          <a:bodyPr spcFirstLastPara="1" wrap="square" lIns="91425" tIns="91425" rIns="91425" bIns="91425" anchor="t" anchorCtr="0">
            <a:normAutofit fontScale="77500" lnSpcReduction="20000"/>
          </a:bodyPr>
          <a:lstStyle/>
          <a:p>
            <a:pPr marL="457200" lvl="0" indent="0" algn="ctr" rtl="0">
              <a:spcBef>
                <a:spcPts val="0"/>
              </a:spcBef>
              <a:spcAft>
                <a:spcPts val="0"/>
              </a:spcAft>
              <a:buNone/>
            </a:pPr>
            <a:r>
              <a:rPr lang="en-GB" sz="2685" b="1"/>
              <a:t>Liz Tomlinson/Beth Goss</a:t>
            </a:r>
            <a:endParaRPr sz="2685" b="1"/>
          </a:p>
          <a:p>
            <a:pPr marL="457200" lvl="0" indent="0" algn="l" rtl="0">
              <a:spcBef>
                <a:spcPts val="0"/>
              </a:spcBef>
              <a:spcAft>
                <a:spcPts val="0"/>
              </a:spcAft>
              <a:buNone/>
            </a:pPr>
            <a:endParaRPr/>
          </a:p>
          <a:p>
            <a:pPr marL="0" lvl="0" indent="0" algn="l" rtl="0">
              <a:spcBef>
                <a:spcPts val="0"/>
              </a:spcBef>
              <a:spcAft>
                <a:spcPts val="0"/>
              </a:spcAft>
              <a:buNone/>
            </a:pPr>
            <a:endParaRPr sz="1816"/>
          </a:p>
          <a:p>
            <a:pPr marL="457200" lvl="0" indent="0" algn="l" rtl="0">
              <a:spcBef>
                <a:spcPts val="0"/>
              </a:spcBef>
              <a:spcAft>
                <a:spcPts val="0"/>
              </a:spcAft>
              <a:buNone/>
            </a:pPr>
            <a:r>
              <a:rPr lang="en-GB" sz="1816"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https://www.dementiauk.org/get-support/what-is-an-admiral-nurse-video/</a:t>
            </a:r>
            <a:endParaRPr sz="1816"/>
          </a:p>
          <a:p>
            <a:pPr marL="457200" lvl="0" indent="0" algn="l" rtl="0">
              <a:spcBef>
                <a:spcPts val="0"/>
              </a:spcBef>
              <a:spcAft>
                <a:spcPts val="0"/>
              </a:spcAft>
              <a:buNone/>
            </a:pPr>
            <a:endParaRPr sz="1816"/>
          </a:p>
          <a:p>
            <a:pPr marL="457200" lvl="0" indent="-334526" algn="l" rtl="0">
              <a:spcBef>
                <a:spcPts val="0"/>
              </a:spcBef>
              <a:spcAft>
                <a:spcPts val="0"/>
              </a:spcAft>
              <a:buSzPct val="100000"/>
              <a:buFont typeface="Arial"/>
              <a:buChar char="●"/>
            </a:pPr>
            <a:r>
              <a:rPr lang="en-GB" sz="2152" u="sng">
                <a:solidFill>
                  <a:srgbClr val="1155CC"/>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https://www.dementiauk.org/</a:t>
            </a:r>
            <a:endParaRPr sz="2152" u="sng">
              <a:solidFill>
                <a:srgbClr val="1155CC"/>
              </a:solidFill>
              <a:latin typeface="Arial"/>
              <a:ea typeface="Arial"/>
              <a:cs typeface="Arial"/>
              <a:sym typeface="Arial"/>
            </a:endParaRPr>
          </a:p>
          <a:p>
            <a:pPr marL="457200" lvl="0" indent="-334526" algn="l" rtl="0">
              <a:spcBef>
                <a:spcPts val="0"/>
              </a:spcBef>
              <a:spcAft>
                <a:spcPts val="0"/>
              </a:spcAft>
              <a:buSzPct val="100000"/>
              <a:buFont typeface="Arial"/>
              <a:buChar char="●"/>
            </a:pPr>
            <a:r>
              <a:rPr lang="en-GB" sz="2152" u="sng">
                <a:solidFill>
                  <a:srgbClr val="1155CC"/>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https://www.dementiauk.org/get-support/closer-to-home/</a:t>
            </a:r>
            <a:endParaRPr sz="2152" u="sng">
              <a:solidFill>
                <a:srgbClr val="1155CC"/>
              </a:solidFill>
              <a:latin typeface="Arial"/>
              <a:ea typeface="Arial"/>
              <a:cs typeface="Arial"/>
              <a:sym typeface="Arial"/>
            </a:endParaRPr>
          </a:p>
          <a:p>
            <a:pPr marL="457200" lvl="0" indent="-334526" algn="l" rtl="0">
              <a:spcBef>
                <a:spcPts val="0"/>
              </a:spcBef>
              <a:spcAft>
                <a:spcPts val="0"/>
              </a:spcAft>
              <a:buSzPct val="100000"/>
              <a:buFont typeface="Arial"/>
              <a:buChar char="●"/>
            </a:pPr>
            <a:r>
              <a:rPr lang="en-GB" sz="2152" u="sng">
                <a:solidFill>
                  <a:srgbClr val="1155CC"/>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https://www.dementiauk.org/get-support/dementia-helpline-alzheimers-helpline/</a:t>
            </a:r>
            <a:endParaRPr sz="2152" u="sng">
              <a:solidFill>
                <a:srgbClr val="1155CC"/>
              </a:solidFill>
              <a:latin typeface="Arial"/>
              <a:ea typeface="Arial"/>
              <a:cs typeface="Arial"/>
              <a:sym typeface="Arial"/>
            </a:endParaRPr>
          </a:p>
          <a:p>
            <a:pPr marL="457200" lvl="0" indent="-334526" algn="l" rtl="0">
              <a:spcBef>
                <a:spcPts val="0"/>
              </a:spcBef>
              <a:spcAft>
                <a:spcPts val="0"/>
              </a:spcAft>
              <a:buSzPct val="100000"/>
              <a:buFont typeface="Arial"/>
              <a:buChar char="●"/>
            </a:pPr>
            <a:r>
              <a:rPr lang="en-GB" sz="2152" u="sng">
                <a:solidFill>
                  <a:srgbClr val="1155CC"/>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https://www.dementiauk.org/get-support/our-leaflets/</a:t>
            </a:r>
            <a:endParaRPr sz="2152" u="sng">
              <a:solidFill>
                <a:srgbClr val="1155CC"/>
              </a:solidFill>
              <a:latin typeface="Arial"/>
              <a:ea typeface="Arial"/>
              <a:cs typeface="Arial"/>
              <a:sym typeface="Arial"/>
            </a:endParaRPr>
          </a:p>
          <a:p>
            <a:pPr marL="457200" lvl="0" indent="-334526" algn="l" rtl="0">
              <a:spcBef>
                <a:spcPts val="0"/>
              </a:spcBef>
              <a:spcAft>
                <a:spcPts val="0"/>
              </a:spcAft>
              <a:buSzPct val="100000"/>
              <a:buFont typeface="Arial"/>
              <a:buChar char="●"/>
            </a:pPr>
            <a:r>
              <a:rPr lang="en-GB" sz="2152" u="sng">
                <a:solidFill>
                  <a:srgbClr val="1155CC"/>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https://www.dementiauk.org/get-support/advice-videos/</a:t>
            </a:r>
            <a:endParaRPr sz="2152" u="sng">
              <a:solidFill>
                <a:srgbClr val="1155CC"/>
              </a:solidFill>
              <a:latin typeface="Arial"/>
              <a:ea typeface="Arial"/>
              <a:cs typeface="Arial"/>
              <a:sym typeface="Arial"/>
            </a:endParaRPr>
          </a:p>
          <a:p>
            <a:pPr marL="457200" lvl="0" indent="-334526" algn="l" rtl="0">
              <a:spcBef>
                <a:spcPts val="0"/>
              </a:spcBef>
              <a:spcAft>
                <a:spcPts val="0"/>
              </a:spcAft>
              <a:buClr>
                <a:srgbClr val="222222"/>
              </a:buClr>
              <a:buSzPct val="100000"/>
              <a:buFont typeface="Arial"/>
              <a:buChar char="●"/>
            </a:pPr>
            <a:r>
              <a:rPr lang="en-GB" sz="2152">
                <a:solidFill>
                  <a:srgbClr val="222222"/>
                </a:solidFill>
                <a:latin typeface="Arial"/>
                <a:ea typeface="Arial"/>
                <a:cs typeface="Arial"/>
                <a:sym typeface="Arial"/>
              </a:rPr>
              <a:t>Follow us on Twitter - @dementiauk</a:t>
            </a:r>
            <a:endParaRPr sz="2152">
              <a:solidFill>
                <a:srgbClr val="222222"/>
              </a:solidFill>
              <a:latin typeface="Arial"/>
              <a:ea typeface="Arial"/>
              <a:cs typeface="Arial"/>
              <a:sym typeface="Arial"/>
            </a:endParaRPr>
          </a:p>
          <a:p>
            <a:pPr marL="457200" lvl="0" indent="0" algn="l" rtl="0">
              <a:lnSpc>
                <a:spcPct val="115000"/>
              </a:lnSpc>
              <a:spcBef>
                <a:spcPts val="1200"/>
              </a:spcBef>
              <a:spcAft>
                <a:spcPts val="0"/>
              </a:spcAft>
              <a:buNone/>
            </a:pPr>
            <a:endParaRPr sz="1100">
              <a:solidFill>
                <a:srgbClr val="222222"/>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f5da4cfe4d_0_14"/>
          <p:cNvSpPr txBox="1">
            <a:spLocks noGrp="1"/>
          </p:cNvSpPr>
          <p:nvPr>
            <p:ph type="title"/>
          </p:nvPr>
        </p:nvSpPr>
        <p:spPr>
          <a:xfrm>
            <a:off x="311700" y="445025"/>
            <a:ext cx="8520600" cy="1023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RDASH Memory Clinic - Team Chrissy Taylor, Liz Copley and Kerry Brooker </a:t>
            </a:r>
            <a:endParaRPr/>
          </a:p>
        </p:txBody>
      </p:sp>
      <p:sp>
        <p:nvSpPr>
          <p:cNvPr id="148" name="Google Shape;148;gf5da4cfe4d_0_14"/>
          <p:cNvSpPr txBox="1">
            <a:spLocks noGrp="1"/>
          </p:cNvSpPr>
          <p:nvPr>
            <p:ph type="body" idx="1"/>
          </p:nvPr>
        </p:nvSpPr>
        <p:spPr>
          <a:xfrm>
            <a:off x="311700" y="1693075"/>
            <a:ext cx="8520600" cy="33753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GB" sz="2544" b="1"/>
              <a:t>Memory Clinic &amp; Update of their Services. From Diagnosis to Treatment.  </a:t>
            </a:r>
            <a:endParaRPr sz="2544" b="1"/>
          </a:p>
          <a:p>
            <a:pPr marL="0" lvl="0" indent="0" algn="l" rtl="0">
              <a:spcBef>
                <a:spcPts val="0"/>
              </a:spcBef>
              <a:spcAft>
                <a:spcPts val="0"/>
              </a:spcAft>
              <a:buNone/>
            </a:pPr>
            <a:endParaRPr sz="2544"/>
          </a:p>
          <a:p>
            <a:pPr marL="457200" lvl="0" indent="-341695" algn="l" rtl="0">
              <a:spcBef>
                <a:spcPts val="0"/>
              </a:spcBef>
              <a:spcAft>
                <a:spcPts val="0"/>
              </a:spcAft>
              <a:buSzPct val="100000"/>
              <a:buChar char="●"/>
            </a:pPr>
            <a:r>
              <a:rPr lang="en-GB" sz="2544"/>
              <a:t>Liz Copley - Consultant Occupational Therapist</a:t>
            </a:r>
            <a:endParaRPr sz="2544"/>
          </a:p>
          <a:p>
            <a:pPr marL="0" lvl="0" indent="0" algn="l" rtl="0">
              <a:spcBef>
                <a:spcPts val="0"/>
              </a:spcBef>
              <a:spcAft>
                <a:spcPts val="0"/>
              </a:spcAft>
              <a:buNone/>
            </a:pPr>
            <a:endParaRPr sz="2544"/>
          </a:p>
          <a:p>
            <a:pPr marL="457200" lvl="0" indent="-341695" algn="l" rtl="0">
              <a:spcBef>
                <a:spcPts val="0"/>
              </a:spcBef>
              <a:spcAft>
                <a:spcPts val="0"/>
              </a:spcAft>
              <a:buSzPct val="100000"/>
              <a:buChar char="●"/>
            </a:pPr>
            <a:r>
              <a:rPr lang="en-GB" sz="2544"/>
              <a:t>Kerri Brooker - RDaSH Community Mental Health Services Manager for the North Rotherham Locality and who oversees all the older peoples mental health services</a:t>
            </a:r>
            <a:endParaRPr sz="2544"/>
          </a:p>
          <a:p>
            <a:pPr marL="0" lvl="0" indent="0" algn="l" rtl="0">
              <a:spcBef>
                <a:spcPts val="0"/>
              </a:spcBef>
              <a:spcAft>
                <a:spcPts val="0"/>
              </a:spcAft>
              <a:buNone/>
            </a:pPr>
            <a:endParaRPr sz="2544"/>
          </a:p>
          <a:p>
            <a:pPr marL="457200" lvl="0" indent="-341695" algn="l" rtl="0">
              <a:spcBef>
                <a:spcPts val="0"/>
              </a:spcBef>
              <a:spcAft>
                <a:spcPts val="0"/>
              </a:spcAft>
              <a:buSzPct val="100000"/>
              <a:buChar char="●"/>
            </a:pPr>
            <a:r>
              <a:rPr lang="en-GB" sz="2544"/>
              <a:t>Chrissy Taylor - Memory Service Manager</a:t>
            </a:r>
            <a:endParaRPr sz="2544"/>
          </a:p>
          <a:p>
            <a:pPr marL="0" lvl="0" indent="0" algn="l" rtl="0">
              <a:spcBef>
                <a:spcPts val="0"/>
              </a:spcBef>
              <a:spcAft>
                <a:spcPts val="0"/>
              </a:spcAft>
              <a:buNone/>
            </a:pPr>
            <a:endParaRPr sz="2544"/>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  </a:t>
            </a:r>
            <a:endParaRPr/>
          </a:p>
        </p:txBody>
      </p:sp>
      <p:pic>
        <p:nvPicPr>
          <p:cNvPr id="149" name="Google Shape;149;gf5da4cfe4d_0_14" title="Rotherham Memory clinic October 2021">
            <a:hlinkClick r:id="rId3"/>
          </p:cNvPr>
          <p:cNvPicPr preferRelativeResize="0"/>
          <p:nvPr/>
        </p:nvPicPr>
        <p:blipFill>
          <a:blip r:embed="rId4">
            <a:alphaModFix/>
          </a:blip>
          <a:stretch>
            <a:fillRect/>
          </a:stretch>
        </p:blipFill>
        <p:spPr>
          <a:xfrm>
            <a:off x="5537250" y="3362550"/>
            <a:ext cx="3295050" cy="1485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fb4dfb28e6_3_0"/>
          <p:cNvSpPr txBox="1">
            <a:spLocks noGrp="1"/>
          </p:cNvSpPr>
          <p:nvPr>
            <p:ph type="title"/>
          </p:nvPr>
        </p:nvSpPr>
        <p:spPr>
          <a:xfrm>
            <a:off x="311700" y="445025"/>
            <a:ext cx="8520600" cy="1023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5000"/>
              <a:t>Rebecca Bhool- Crossroads</a:t>
            </a:r>
            <a:endParaRPr sz="5000"/>
          </a:p>
        </p:txBody>
      </p:sp>
      <p:sp>
        <p:nvSpPr>
          <p:cNvPr id="155" name="Google Shape;155;gfb4dfb28e6_3_0"/>
          <p:cNvSpPr txBox="1">
            <a:spLocks noGrp="1"/>
          </p:cNvSpPr>
          <p:nvPr>
            <p:ph type="body" idx="1"/>
          </p:nvPr>
        </p:nvSpPr>
        <p:spPr>
          <a:xfrm>
            <a:off x="311700" y="1693075"/>
            <a:ext cx="8520600" cy="3375300"/>
          </a:xfrm>
          <a:prstGeom prst="rect">
            <a:avLst/>
          </a:prstGeom>
        </p:spPr>
        <p:txBody>
          <a:bodyPr spcFirstLastPara="1" wrap="square" lIns="91425" tIns="91425" rIns="91425" bIns="91425" anchor="t" anchorCtr="0">
            <a:normAutofit/>
          </a:bodyPr>
          <a:lstStyle/>
          <a:p>
            <a:pPr marL="457200" lvl="0" indent="0" algn="ctr" rtl="0">
              <a:spcBef>
                <a:spcPts val="0"/>
              </a:spcBef>
              <a:spcAft>
                <a:spcPts val="0"/>
              </a:spcAft>
              <a:buNone/>
            </a:pPr>
            <a:r>
              <a:rPr lang="en-GB" sz="5144" b="1"/>
              <a:t>Introduction to Carers Resilience Service</a:t>
            </a:r>
            <a:endParaRPr sz="5144"/>
          </a:p>
          <a:p>
            <a:pPr marL="0" lvl="0" indent="0" algn="l" rtl="0">
              <a:spcBef>
                <a:spcPts val="0"/>
              </a:spcBef>
              <a:spcAft>
                <a:spcPts val="0"/>
              </a:spcAft>
              <a:buNone/>
            </a:pPr>
            <a:endParaRPr sz="2544"/>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fb4dfb28e6_1_1"/>
          <p:cNvSpPr txBox="1">
            <a:spLocks noGrp="1"/>
          </p:cNvSpPr>
          <p:nvPr>
            <p:ph type="title"/>
          </p:nvPr>
        </p:nvSpPr>
        <p:spPr>
          <a:xfrm>
            <a:off x="387900" y="172275"/>
            <a:ext cx="8520600" cy="60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GB" sz="4400">
                <a:solidFill>
                  <a:srgbClr val="0070C0"/>
                </a:solidFill>
                <a:latin typeface="Century Gothic"/>
                <a:ea typeface="Century Gothic"/>
                <a:cs typeface="Century Gothic"/>
                <a:sym typeface="Century Gothic"/>
              </a:rPr>
              <a:t>Background  </a:t>
            </a:r>
            <a:endParaRPr sz="1400" b="0">
              <a:solidFill>
                <a:srgbClr val="000000"/>
              </a:solidFill>
              <a:latin typeface="Arial"/>
              <a:ea typeface="Arial"/>
              <a:cs typeface="Arial"/>
              <a:sym typeface="Arial"/>
            </a:endParaRPr>
          </a:p>
          <a:p>
            <a:pPr marL="0" lvl="0" indent="0" algn="ctr" rtl="0">
              <a:spcBef>
                <a:spcPts val="0"/>
              </a:spcBef>
              <a:spcAft>
                <a:spcPts val="0"/>
              </a:spcAft>
              <a:buClr>
                <a:srgbClr val="000000"/>
              </a:buClr>
              <a:buFont typeface="Arial"/>
              <a:buNone/>
            </a:pPr>
            <a:r>
              <a:rPr lang="en-GB" sz="1800" i="1">
                <a:solidFill>
                  <a:srgbClr val="0070C0"/>
                </a:solidFill>
                <a:latin typeface="Century Gothic"/>
                <a:ea typeface="Century Gothic"/>
                <a:cs typeface="Century Gothic"/>
                <a:sym typeface="Century Gothic"/>
              </a:rPr>
              <a:t>the roots of our service</a:t>
            </a:r>
            <a:endParaRPr sz="4640"/>
          </a:p>
        </p:txBody>
      </p:sp>
      <p:sp>
        <p:nvSpPr>
          <p:cNvPr id="161" name="Google Shape;161;gfb4dfb28e6_1_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92500" lnSpcReduction="20000"/>
          </a:bodyPr>
          <a:lstStyle/>
          <a:p>
            <a:pPr marL="0" lvl="0" indent="-105727" algn="l" rtl="0">
              <a:lnSpc>
                <a:spcPct val="100000"/>
              </a:lnSpc>
              <a:spcBef>
                <a:spcPts val="0"/>
              </a:spcBef>
              <a:spcAft>
                <a:spcPts val="0"/>
              </a:spcAft>
              <a:buClr>
                <a:srgbClr val="0070C0"/>
              </a:buClr>
              <a:buSzPct val="128571"/>
              <a:buFont typeface="Courier New"/>
              <a:buChar char="o"/>
            </a:pPr>
            <a:r>
              <a:rPr lang="en-GB">
                <a:solidFill>
                  <a:srgbClr val="0070C0"/>
                </a:solidFill>
                <a:latin typeface="Century Gothic"/>
                <a:ea typeface="Century Gothic"/>
                <a:cs typeface="Century Gothic"/>
                <a:sym typeface="Century Gothic"/>
              </a:rPr>
              <a:t> </a:t>
            </a:r>
            <a:r>
              <a:rPr lang="en-GB" sz="2000">
                <a:solidFill>
                  <a:srgbClr val="0070C0"/>
                </a:solidFill>
                <a:latin typeface="Century Gothic"/>
                <a:ea typeface="Century Gothic"/>
                <a:cs typeface="Century Gothic"/>
                <a:sym typeface="Century Gothic"/>
              </a:rPr>
              <a:t>Dementia is now the greatest health concern for people over 55</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ct val="100000"/>
              <a:buFont typeface="Courier New"/>
              <a:buNone/>
            </a:pPr>
            <a:endParaRPr sz="2000">
              <a:solidFill>
                <a:srgbClr val="0070C0"/>
              </a:solidFill>
              <a:latin typeface="Century Gothic"/>
              <a:ea typeface="Century Gothic"/>
              <a:cs typeface="Century Gothic"/>
              <a:sym typeface="Century Gothic"/>
            </a:endParaRPr>
          </a:p>
          <a:p>
            <a:pPr marL="0" lvl="0" indent="-117475" algn="l" rtl="0">
              <a:lnSpc>
                <a:spcPct val="100000"/>
              </a:lnSpc>
              <a:spcBef>
                <a:spcPts val="0"/>
              </a:spcBef>
              <a:spcAft>
                <a:spcPts val="0"/>
              </a:spcAft>
              <a:buClr>
                <a:srgbClr val="0070C0"/>
              </a:buClr>
              <a:buSzPct val="100000"/>
              <a:buFont typeface="Courier New"/>
              <a:buChar char="o"/>
            </a:pPr>
            <a:r>
              <a:rPr lang="en-GB" sz="2000">
                <a:solidFill>
                  <a:srgbClr val="0070C0"/>
                </a:solidFill>
                <a:latin typeface="Century Gothic"/>
                <a:ea typeface="Century Gothic"/>
                <a:cs typeface="Century Gothic"/>
                <a:sym typeface="Century Gothic"/>
              </a:rPr>
              <a:t> The economic cost of dementia is more than cancer, heart disease or stroke</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ct val="100000"/>
              <a:buFont typeface="Courier New"/>
              <a:buNone/>
            </a:pPr>
            <a:endParaRPr sz="2000">
              <a:solidFill>
                <a:srgbClr val="0070C0"/>
              </a:solidFill>
              <a:latin typeface="Century Gothic"/>
              <a:ea typeface="Century Gothic"/>
              <a:cs typeface="Century Gothic"/>
              <a:sym typeface="Century Gothic"/>
            </a:endParaRPr>
          </a:p>
          <a:p>
            <a:pPr marL="0" lvl="0" indent="-117475" algn="l" rtl="0">
              <a:lnSpc>
                <a:spcPct val="100000"/>
              </a:lnSpc>
              <a:spcBef>
                <a:spcPts val="0"/>
              </a:spcBef>
              <a:spcAft>
                <a:spcPts val="0"/>
              </a:spcAft>
              <a:buClr>
                <a:srgbClr val="0070C0"/>
              </a:buClr>
              <a:buSzPct val="100000"/>
              <a:buFont typeface="Courier New"/>
              <a:buChar char="o"/>
            </a:pPr>
            <a:r>
              <a:rPr lang="en-GB" sz="2000">
                <a:solidFill>
                  <a:srgbClr val="0070C0"/>
                </a:solidFill>
                <a:latin typeface="Century Gothic"/>
                <a:ea typeface="Century Gothic"/>
                <a:cs typeface="Century Gothic"/>
                <a:sym typeface="Century Gothic"/>
              </a:rPr>
              <a:t> Currently, in Rotherham there are 1688 people on the GP Dementia register compared with a predicted prevalence of 3034</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ct val="100000"/>
              <a:buFont typeface="Courier New"/>
              <a:buNone/>
            </a:pPr>
            <a:endParaRPr sz="2000">
              <a:solidFill>
                <a:srgbClr val="0070C0"/>
              </a:solidFill>
              <a:latin typeface="Century Gothic"/>
              <a:ea typeface="Century Gothic"/>
              <a:cs typeface="Century Gothic"/>
              <a:sym typeface="Century Gothic"/>
            </a:endParaRPr>
          </a:p>
          <a:p>
            <a:pPr marL="0" lvl="0" indent="-117475" algn="l" rtl="0">
              <a:lnSpc>
                <a:spcPct val="100000"/>
              </a:lnSpc>
              <a:spcBef>
                <a:spcPts val="0"/>
              </a:spcBef>
              <a:spcAft>
                <a:spcPts val="0"/>
              </a:spcAft>
              <a:buClr>
                <a:srgbClr val="0070C0"/>
              </a:buClr>
              <a:buSzPct val="100000"/>
              <a:buFont typeface="Courier New"/>
              <a:buChar char="o"/>
            </a:pPr>
            <a:r>
              <a:rPr lang="en-GB" sz="2000">
                <a:solidFill>
                  <a:srgbClr val="0070C0"/>
                </a:solidFill>
                <a:latin typeface="Century Gothic"/>
                <a:ea typeface="Century Gothic"/>
                <a:cs typeface="Century Gothic"/>
                <a:sym typeface="Century Gothic"/>
              </a:rPr>
              <a:t> It is estimated that by 2025 the number of people in Rotherham with Dementia will have risen to 4397</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ct val="100000"/>
              <a:buFont typeface="Courier New"/>
              <a:buNone/>
            </a:pPr>
            <a:endParaRPr>
              <a:solidFill>
                <a:srgbClr val="0070C0"/>
              </a:solidFill>
              <a:latin typeface="Century Gothic"/>
              <a:ea typeface="Century Gothic"/>
              <a:cs typeface="Century Gothic"/>
              <a:sym typeface="Century Gothic"/>
            </a:endParaRPr>
          </a:p>
          <a:p>
            <a:pPr marL="0" lvl="0" indent="0" algn="ctr" rtl="0">
              <a:lnSpc>
                <a:spcPct val="100000"/>
              </a:lnSpc>
              <a:spcBef>
                <a:spcPts val="0"/>
              </a:spcBef>
              <a:spcAft>
                <a:spcPts val="0"/>
              </a:spcAft>
              <a:buClr>
                <a:srgbClr val="000000"/>
              </a:buClr>
              <a:buFont typeface="Arial"/>
              <a:buNone/>
            </a:pPr>
            <a:r>
              <a:rPr lang="en-GB" b="1">
                <a:solidFill>
                  <a:srgbClr val="0070C0"/>
                </a:solidFill>
                <a:latin typeface="Century Gothic"/>
                <a:ea typeface="Century Gothic"/>
                <a:cs typeface="Century Gothic"/>
                <a:sym typeface="Century Gothic"/>
              </a:rPr>
              <a:t>The majority of people with dementia are cared for at home by a relative or friend and the average age of a family carer is between 70 years old – a time in their life when they find they may be developing health needs themselves</a:t>
            </a:r>
            <a:endParaRPr sz="3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fb4dfb28e6_1_6"/>
          <p:cNvSpPr txBox="1">
            <a:spLocks noGrp="1"/>
          </p:cNvSpPr>
          <p:nvPr>
            <p:ph type="title"/>
          </p:nvPr>
        </p:nvSpPr>
        <p:spPr>
          <a:xfrm>
            <a:off x="2413775" y="445025"/>
            <a:ext cx="6494400" cy="7074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262626"/>
              </a:buClr>
              <a:buSzPts val="4800"/>
              <a:buFont typeface="Arial Black"/>
              <a:buNone/>
            </a:pPr>
            <a:r>
              <a:rPr lang="en-GB" sz="3000">
                <a:latin typeface="Arial Black"/>
                <a:ea typeface="Arial Black"/>
                <a:cs typeface="Arial Black"/>
                <a:sym typeface="Arial Black"/>
              </a:rPr>
              <a:t>Carers Resilience</a:t>
            </a:r>
            <a:r>
              <a:rPr lang="en-GB" sz="3300">
                <a:solidFill>
                  <a:srgbClr val="262626"/>
                </a:solidFill>
                <a:latin typeface="Arial Black"/>
                <a:ea typeface="Arial Black"/>
                <a:cs typeface="Arial Black"/>
                <a:sym typeface="Arial Black"/>
              </a:rPr>
              <a:t> </a:t>
            </a:r>
            <a:r>
              <a:rPr lang="en-GB" sz="2700">
                <a:latin typeface="Arial Black"/>
                <a:ea typeface="Arial Black"/>
                <a:cs typeface="Arial Black"/>
                <a:sym typeface="Arial Black"/>
              </a:rPr>
              <a:t>Service</a:t>
            </a:r>
            <a:endParaRPr sz="2540"/>
          </a:p>
        </p:txBody>
      </p:sp>
      <p:sp>
        <p:nvSpPr>
          <p:cNvPr id="167" name="Google Shape;167;gfb4dfb28e6_1_6"/>
          <p:cNvSpPr txBox="1">
            <a:spLocks noGrp="1"/>
          </p:cNvSpPr>
          <p:nvPr>
            <p:ph type="body" idx="1"/>
          </p:nvPr>
        </p:nvSpPr>
        <p:spPr>
          <a:xfrm>
            <a:off x="2830150" y="1266325"/>
            <a:ext cx="6002100" cy="3766500"/>
          </a:xfrm>
          <a:prstGeom prst="rect">
            <a:avLst/>
          </a:prstGeom>
        </p:spPr>
        <p:txBody>
          <a:bodyPr spcFirstLastPara="1" wrap="square" lIns="91425" tIns="91425" rIns="91425" bIns="91425" anchor="t" anchorCtr="0">
            <a:normAutofit fontScale="77500" lnSpcReduction="20000"/>
          </a:bodyPr>
          <a:lstStyle/>
          <a:p>
            <a:pPr marL="0" lvl="0" indent="-88582" algn="l" rtl="0">
              <a:lnSpc>
                <a:spcPct val="100000"/>
              </a:lnSpc>
              <a:spcBef>
                <a:spcPts val="0"/>
              </a:spcBef>
              <a:spcAft>
                <a:spcPts val="0"/>
              </a:spcAft>
              <a:buClr>
                <a:srgbClr val="0070C0"/>
              </a:buClr>
              <a:buSzPct val="128571"/>
              <a:buFont typeface="Courier New"/>
              <a:buChar char="o"/>
            </a:pPr>
            <a:r>
              <a:rPr lang="en-GB">
                <a:solidFill>
                  <a:srgbClr val="0070C0"/>
                </a:solidFill>
                <a:latin typeface="Century Gothic"/>
                <a:ea typeface="Century Gothic"/>
                <a:cs typeface="Century Gothic"/>
                <a:sym typeface="Century Gothic"/>
              </a:rPr>
              <a:t> </a:t>
            </a:r>
            <a:r>
              <a:rPr lang="en-GB" sz="2800">
                <a:solidFill>
                  <a:srgbClr val="000000"/>
                </a:solidFill>
                <a:latin typeface="Century Gothic"/>
                <a:ea typeface="Century Gothic"/>
                <a:cs typeface="Century Gothic"/>
                <a:sym typeface="Century Gothic"/>
              </a:rPr>
              <a:t>We offer those who are looking after someone affected by memory problems and Dementia,</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One-to-one support around caring for your loved one</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Information, guidance and resources</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Education around living well with Dementia</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Access to groups and carer befriending services</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Benefits checks</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Referrals to other services if needed</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Liaison with statutory services on your behalf</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Complementary therapies</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Guidance on keeping safe at home</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00000"/>
              <a:buFont typeface="Noto Sans Symbols"/>
              <a:buChar char="✔"/>
            </a:pPr>
            <a:r>
              <a:rPr lang="en-GB">
                <a:solidFill>
                  <a:srgbClr val="000000"/>
                </a:solidFill>
                <a:latin typeface="Century Gothic"/>
                <a:ea typeface="Century Gothic"/>
                <a:cs typeface="Century Gothic"/>
                <a:sym typeface="Century Gothic"/>
              </a:rPr>
              <a:t>Access to respite if appropriate</a:t>
            </a:r>
            <a:endParaRPr>
              <a:solidFill>
                <a:srgbClr val="0070C0"/>
              </a:solidFill>
              <a:latin typeface="Century Gothic"/>
              <a:ea typeface="Century Gothic"/>
              <a:cs typeface="Century Gothic"/>
              <a:sym typeface="Century Gothic"/>
            </a:endParaRPr>
          </a:p>
        </p:txBody>
      </p:sp>
      <p:pic>
        <p:nvPicPr>
          <p:cNvPr id="168" name="Google Shape;168;gfb4dfb28e6_1_6"/>
          <p:cNvPicPr preferRelativeResize="0"/>
          <p:nvPr/>
        </p:nvPicPr>
        <p:blipFill rotWithShape="1">
          <a:blip r:embed="rId3">
            <a:alphaModFix/>
          </a:blip>
          <a:srcRect/>
          <a:stretch/>
        </p:blipFill>
        <p:spPr>
          <a:xfrm>
            <a:off x="0" y="4203"/>
            <a:ext cx="2165700" cy="2023200"/>
          </a:xfrm>
          <a:prstGeom prst="rect">
            <a:avLst/>
          </a:prstGeom>
          <a:noFill/>
          <a:ln>
            <a:noFill/>
          </a:ln>
        </p:spPr>
      </p:pic>
      <p:sp>
        <p:nvSpPr>
          <p:cNvPr id="169" name="Google Shape;169;gfb4dfb28e6_1_6"/>
          <p:cNvSpPr txBox="1"/>
          <p:nvPr/>
        </p:nvSpPr>
        <p:spPr>
          <a:xfrm>
            <a:off x="-93700" y="2084300"/>
            <a:ext cx="26409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b="1">
                <a:latin typeface="Century Gothic"/>
                <a:ea typeface="Century Gothic"/>
                <a:cs typeface="Century Gothic"/>
                <a:sym typeface="Century Gothic"/>
              </a:rPr>
              <a:t>T</a:t>
            </a:r>
            <a:r>
              <a:rPr lang="en-GB" sz="2600" b="1">
                <a:latin typeface="Century Gothic"/>
                <a:ea typeface="Century Gothic"/>
                <a:cs typeface="Century Gothic"/>
                <a:sym typeface="Century Gothic"/>
              </a:rPr>
              <a:t>el: 01709 464574</a:t>
            </a:r>
            <a:endParaRPr sz="800"/>
          </a:p>
        </p:txBody>
      </p:sp>
      <p:sp>
        <p:nvSpPr>
          <p:cNvPr id="170" name="Google Shape;170;gfb4dfb28e6_1_6"/>
          <p:cNvSpPr txBox="1"/>
          <p:nvPr/>
        </p:nvSpPr>
        <p:spPr>
          <a:xfrm>
            <a:off x="-93700" y="2906475"/>
            <a:ext cx="28302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Font typeface="Arial"/>
              <a:buNone/>
            </a:pPr>
            <a:r>
              <a:rPr lang="en-GB" sz="1500">
                <a:latin typeface="Century Gothic"/>
                <a:ea typeface="Century Gothic"/>
                <a:cs typeface="Century Gothic"/>
                <a:sym typeface="Century Gothic"/>
              </a:rPr>
              <a:t>Carers.resilience@nhs.net</a:t>
            </a:r>
            <a:endParaRPr sz="1100">
              <a:latin typeface="Open Sans"/>
              <a:ea typeface="Open Sans"/>
              <a:cs typeface="Open Sans"/>
              <a:sym typeface="Open Sans"/>
            </a:endParaRPr>
          </a:p>
        </p:txBody>
      </p:sp>
      <p:pic>
        <p:nvPicPr>
          <p:cNvPr id="171" name="Google Shape;171;gfb4dfb28e6_1_6"/>
          <p:cNvPicPr preferRelativeResize="0"/>
          <p:nvPr/>
        </p:nvPicPr>
        <p:blipFill rotWithShape="1">
          <a:blip r:embed="rId4">
            <a:alphaModFix/>
          </a:blip>
          <a:srcRect/>
          <a:stretch/>
        </p:blipFill>
        <p:spPr>
          <a:xfrm>
            <a:off x="53950" y="3296875"/>
            <a:ext cx="881325" cy="707400"/>
          </a:xfrm>
          <a:prstGeom prst="rect">
            <a:avLst/>
          </a:prstGeom>
          <a:noFill/>
          <a:ln>
            <a:noFill/>
          </a:ln>
        </p:spPr>
      </p:pic>
      <p:pic>
        <p:nvPicPr>
          <p:cNvPr id="172" name="Google Shape;172;gfb4dfb28e6_1_6"/>
          <p:cNvPicPr preferRelativeResize="0"/>
          <p:nvPr/>
        </p:nvPicPr>
        <p:blipFill rotWithShape="1">
          <a:blip r:embed="rId5">
            <a:alphaModFix/>
          </a:blip>
          <a:srcRect/>
          <a:stretch/>
        </p:blipFill>
        <p:spPr>
          <a:xfrm>
            <a:off x="1032482" y="3220282"/>
            <a:ext cx="1700467" cy="542527"/>
          </a:xfrm>
          <a:prstGeom prst="rect">
            <a:avLst/>
          </a:prstGeom>
          <a:noFill/>
          <a:ln>
            <a:noFill/>
          </a:ln>
        </p:spPr>
      </p:pic>
      <p:pic>
        <p:nvPicPr>
          <p:cNvPr id="173" name="Google Shape;173;gfb4dfb28e6_1_6" descr="Our history | Caring Together"/>
          <p:cNvPicPr preferRelativeResize="0"/>
          <p:nvPr/>
        </p:nvPicPr>
        <p:blipFill rotWithShape="1">
          <a:blip r:embed="rId6">
            <a:alphaModFix/>
          </a:blip>
          <a:srcRect/>
          <a:stretch/>
        </p:blipFill>
        <p:spPr>
          <a:xfrm>
            <a:off x="1307750" y="3762799"/>
            <a:ext cx="1239450" cy="784985"/>
          </a:xfrm>
          <a:prstGeom prst="rect">
            <a:avLst/>
          </a:prstGeom>
          <a:noFill/>
          <a:ln>
            <a:noFill/>
          </a:ln>
        </p:spPr>
      </p:pic>
      <p:pic>
        <p:nvPicPr>
          <p:cNvPr id="174" name="Google Shape;174;gfb4dfb28e6_1_6"/>
          <p:cNvPicPr preferRelativeResize="0"/>
          <p:nvPr/>
        </p:nvPicPr>
        <p:blipFill rotWithShape="1">
          <a:blip r:embed="rId7">
            <a:alphaModFix/>
          </a:blip>
          <a:srcRect/>
          <a:stretch/>
        </p:blipFill>
        <p:spPr>
          <a:xfrm>
            <a:off x="-93706" y="3882964"/>
            <a:ext cx="1362075" cy="619125"/>
          </a:xfrm>
          <a:prstGeom prst="rect">
            <a:avLst/>
          </a:prstGeom>
          <a:noFill/>
          <a:ln>
            <a:noFill/>
          </a:ln>
        </p:spPr>
      </p:pic>
      <p:pic>
        <p:nvPicPr>
          <p:cNvPr id="175" name="Google Shape;175;gfb4dfb28e6_1_6"/>
          <p:cNvPicPr preferRelativeResize="0"/>
          <p:nvPr/>
        </p:nvPicPr>
        <p:blipFill rotWithShape="1">
          <a:blip r:embed="rId8">
            <a:alphaModFix/>
          </a:blip>
          <a:srcRect/>
          <a:stretch/>
        </p:blipFill>
        <p:spPr>
          <a:xfrm>
            <a:off x="-107350" y="4622273"/>
            <a:ext cx="2857500" cy="542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fb4dfb28e6_1_11"/>
          <p:cNvSpPr txBox="1">
            <a:spLocks noGrp="1"/>
          </p:cNvSpPr>
          <p:nvPr>
            <p:ph type="title"/>
          </p:nvPr>
        </p:nvSpPr>
        <p:spPr>
          <a:xfrm>
            <a:off x="3879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4640"/>
              <a:t>The Bigger Picture</a:t>
            </a:r>
            <a:endParaRPr sz="4640"/>
          </a:p>
        </p:txBody>
      </p:sp>
      <p:sp>
        <p:nvSpPr>
          <p:cNvPr id="181" name="Google Shape;181;gfb4dfb28e6_1_11"/>
          <p:cNvSpPr txBox="1">
            <a:spLocks noGrp="1"/>
          </p:cNvSpPr>
          <p:nvPr>
            <p:ph type="body" idx="1"/>
          </p:nvPr>
        </p:nvSpPr>
        <p:spPr>
          <a:xfrm>
            <a:off x="6730850" y="73825"/>
            <a:ext cx="2362800" cy="4872900"/>
          </a:xfrm>
          <a:prstGeom prst="rect">
            <a:avLst/>
          </a:prstGeom>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0"/>
              </a:spcAft>
              <a:buClr>
                <a:srgbClr val="000000"/>
              </a:buClr>
              <a:buFont typeface="Arial"/>
              <a:buNone/>
            </a:pPr>
            <a:r>
              <a:rPr lang="en-GB" sz="1400">
                <a:solidFill>
                  <a:srgbClr val="000000"/>
                </a:solidFill>
                <a:latin typeface="Century Gothic"/>
                <a:ea typeface="Century Gothic"/>
                <a:cs typeface="Century Gothic"/>
                <a:sym typeface="Century Gothic"/>
              </a:rPr>
              <a:t>Outcomes from 1 contact can include…</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Font typeface="Arial"/>
              <a:buNone/>
            </a:pPr>
            <a:endParaRPr sz="1400">
              <a:solidFill>
                <a:srgbClr val="000000"/>
              </a:solidFill>
              <a:latin typeface="Century Gothic"/>
              <a:ea typeface="Century Gothic"/>
              <a:cs typeface="Century Gothic"/>
              <a:sym typeface="Century Gothic"/>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Reduced feelings of isolation and being overwhelmed</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Ease of financial burden</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In-home care, easing strain on carer</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Prevention of carer breakdown</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Prevention of mental health crisis</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Respite access</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Improvement in social networks &amp; support</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Awareness of Rights and exercising rights</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Contingency planning</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Awareness of support and how to access – widening support circle</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Access to specialist support</a:t>
            </a:r>
            <a:endParaRPr sz="1400">
              <a:solidFill>
                <a:srgbClr val="000000"/>
              </a:solidFill>
              <a:latin typeface="Arial"/>
              <a:ea typeface="Arial"/>
              <a:cs typeface="Arial"/>
              <a:sym typeface="Arial"/>
            </a:endParaRPr>
          </a:p>
        </p:txBody>
      </p:sp>
      <p:pic>
        <p:nvPicPr>
          <p:cNvPr id="182" name="Google Shape;182;gfb4dfb28e6_1_11" descr="Image result for woman graphic"/>
          <p:cNvPicPr preferRelativeResize="0"/>
          <p:nvPr/>
        </p:nvPicPr>
        <p:blipFill rotWithShape="1">
          <a:blip r:embed="rId3">
            <a:alphaModFix/>
          </a:blip>
          <a:srcRect/>
          <a:stretch/>
        </p:blipFill>
        <p:spPr>
          <a:xfrm>
            <a:off x="1" y="1645799"/>
            <a:ext cx="1446042" cy="1206796"/>
          </a:xfrm>
          <a:prstGeom prst="rect">
            <a:avLst/>
          </a:prstGeom>
          <a:noFill/>
          <a:ln>
            <a:noFill/>
          </a:ln>
        </p:spPr>
      </p:pic>
      <p:sp>
        <p:nvSpPr>
          <p:cNvPr id="183" name="Google Shape;183;gfb4dfb28e6_1_11"/>
          <p:cNvSpPr txBox="1"/>
          <p:nvPr/>
        </p:nvSpPr>
        <p:spPr>
          <a:xfrm>
            <a:off x="0" y="3039350"/>
            <a:ext cx="12303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a:latin typeface="Open Sans"/>
                <a:ea typeface="Open Sans"/>
                <a:cs typeface="Open Sans"/>
                <a:sym typeface="Open Sans"/>
              </a:rPr>
              <a:t>Carer</a:t>
            </a:r>
            <a:endParaRPr sz="2100">
              <a:latin typeface="Open Sans"/>
              <a:ea typeface="Open Sans"/>
              <a:cs typeface="Open Sans"/>
              <a:sym typeface="Open Sans"/>
            </a:endParaRPr>
          </a:p>
        </p:txBody>
      </p:sp>
      <p:sp>
        <p:nvSpPr>
          <p:cNvPr id="184" name="Google Shape;184;gfb4dfb28e6_1_11"/>
          <p:cNvSpPr txBox="1"/>
          <p:nvPr/>
        </p:nvSpPr>
        <p:spPr>
          <a:xfrm>
            <a:off x="1446050" y="2018350"/>
            <a:ext cx="11625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First contact via CRS</a:t>
            </a:r>
            <a:endParaRPr/>
          </a:p>
        </p:txBody>
      </p:sp>
      <p:sp>
        <p:nvSpPr>
          <p:cNvPr id="185" name="Google Shape;185;gfb4dfb28e6_1_11"/>
          <p:cNvSpPr/>
          <p:nvPr/>
        </p:nvSpPr>
        <p:spPr>
          <a:xfrm>
            <a:off x="2497625" y="2303700"/>
            <a:ext cx="517200" cy="536100"/>
          </a:xfrm>
          <a:prstGeom prst="mathPlus">
            <a:avLst>
              <a:gd name="adj1" fmla="val 23520"/>
            </a:avLst>
          </a:prstGeom>
          <a:solidFill>
            <a:srgbClr val="1CADE4"/>
          </a:solidFill>
          <a:ln w="127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nvGrpSpPr>
          <p:cNvPr id="186" name="Google Shape;186;gfb4dfb28e6_1_11"/>
          <p:cNvGrpSpPr/>
          <p:nvPr/>
        </p:nvGrpSpPr>
        <p:grpSpPr>
          <a:xfrm>
            <a:off x="3014825" y="1267421"/>
            <a:ext cx="3715938" cy="3012580"/>
            <a:chOff x="0" y="550690"/>
            <a:chExt cx="4542711" cy="2745198"/>
          </a:xfrm>
        </p:grpSpPr>
        <p:sp>
          <p:nvSpPr>
            <p:cNvPr id="187" name="Google Shape;187;gfb4dfb28e6_1_11"/>
            <p:cNvSpPr/>
            <p:nvPr/>
          </p:nvSpPr>
          <p:spPr>
            <a:xfrm>
              <a:off x="0" y="550690"/>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fb4dfb28e6_1_11"/>
            <p:cNvSpPr txBox="1"/>
            <p:nvPr/>
          </p:nvSpPr>
          <p:spPr>
            <a:xfrm>
              <a:off x="0" y="550690"/>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Practical support</a:t>
              </a:r>
              <a:endParaRPr/>
            </a:p>
          </p:txBody>
        </p:sp>
        <p:sp>
          <p:nvSpPr>
            <p:cNvPr id="189" name="Google Shape;189;gfb4dfb28e6_1_11"/>
            <p:cNvSpPr/>
            <p:nvPr/>
          </p:nvSpPr>
          <p:spPr>
            <a:xfrm>
              <a:off x="1509906" y="550690"/>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gfb4dfb28e6_1_11"/>
            <p:cNvSpPr txBox="1"/>
            <p:nvPr/>
          </p:nvSpPr>
          <p:spPr>
            <a:xfrm>
              <a:off x="1509906" y="550690"/>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Signposting</a:t>
              </a:r>
              <a:endParaRPr/>
            </a:p>
          </p:txBody>
        </p:sp>
        <p:sp>
          <p:nvSpPr>
            <p:cNvPr id="191" name="Google Shape;191;gfb4dfb28e6_1_11"/>
            <p:cNvSpPr/>
            <p:nvPr/>
          </p:nvSpPr>
          <p:spPr>
            <a:xfrm>
              <a:off x="3019812" y="550690"/>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fb4dfb28e6_1_11"/>
            <p:cNvSpPr txBox="1"/>
            <p:nvPr/>
          </p:nvSpPr>
          <p:spPr>
            <a:xfrm>
              <a:off x="2888263" y="550693"/>
              <a:ext cx="15039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Benefits Information</a:t>
              </a:r>
              <a:endParaRPr/>
            </a:p>
          </p:txBody>
        </p:sp>
        <p:sp>
          <p:nvSpPr>
            <p:cNvPr id="193" name="Google Shape;193;gfb4dfb28e6_1_11"/>
            <p:cNvSpPr/>
            <p:nvPr/>
          </p:nvSpPr>
          <p:spPr>
            <a:xfrm>
              <a:off x="0" y="1511539"/>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gfb4dfb28e6_1_11"/>
            <p:cNvSpPr txBox="1"/>
            <p:nvPr/>
          </p:nvSpPr>
          <p:spPr>
            <a:xfrm>
              <a:off x="0" y="1511539"/>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Support Groups</a:t>
              </a:r>
              <a:endParaRPr/>
            </a:p>
          </p:txBody>
        </p:sp>
        <p:sp>
          <p:nvSpPr>
            <p:cNvPr id="195" name="Google Shape;195;gfb4dfb28e6_1_11"/>
            <p:cNvSpPr/>
            <p:nvPr/>
          </p:nvSpPr>
          <p:spPr>
            <a:xfrm>
              <a:off x="1509906" y="1511539"/>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fb4dfb28e6_1_11"/>
            <p:cNvSpPr txBox="1"/>
            <p:nvPr/>
          </p:nvSpPr>
          <p:spPr>
            <a:xfrm>
              <a:off x="1509906" y="1511539"/>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Respite Options</a:t>
              </a:r>
              <a:endParaRPr/>
            </a:p>
          </p:txBody>
        </p:sp>
        <p:sp>
          <p:nvSpPr>
            <p:cNvPr id="197" name="Google Shape;197;gfb4dfb28e6_1_11"/>
            <p:cNvSpPr/>
            <p:nvPr/>
          </p:nvSpPr>
          <p:spPr>
            <a:xfrm>
              <a:off x="3019812" y="1511539"/>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fb4dfb28e6_1_11"/>
            <p:cNvSpPr txBox="1"/>
            <p:nvPr/>
          </p:nvSpPr>
          <p:spPr>
            <a:xfrm>
              <a:off x="2624511" y="1511533"/>
              <a:ext cx="19182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Care Act Assessments</a:t>
              </a:r>
              <a:endParaRPr/>
            </a:p>
          </p:txBody>
        </p:sp>
        <p:sp>
          <p:nvSpPr>
            <p:cNvPr id="199" name="Google Shape;199;gfb4dfb28e6_1_11"/>
            <p:cNvSpPr/>
            <p:nvPr/>
          </p:nvSpPr>
          <p:spPr>
            <a:xfrm>
              <a:off x="0" y="2472388"/>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gfb4dfb28e6_1_11"/>
            <p:cNvSpPr txBox="1"/>
            <p:nvPr/>
          </p:nvSpPr>
          <p:spPr>
            <a:xfrm>
              <a:off x="0" y="2472388"/>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Carers’ Emergency Scheme</a:t>
              </a:r>
              <a:endParaRPr/>
            </a:p>
          </p:txBody>
        </p:sp>
        <p:sp>
          <p:nvSpPr>
            <p:cNvPr id="201" name="Google Shape;201;gfb4dfb28e6_1_11"/>
            <p:cNvSpPr/>
            <p:nvPr/>
          </p:nvSpPr>
          <p:spPr>
            <a:xfrm>
              <a:off x="1509906" y="2472388"/>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fb4dfb28e6_1_11"/>
            <p:cNvSpPr txBox="1"/>
            <p:nvPr/>
          </p:nvSpPr>
          <p:spPr>
            <a:xfrm>
              <a:off x="1509906" y="2472388"/>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Social Support</a:t>
              </a:r>
              <a:endParaRPr/>
            </a:p>
          </p:txBody>
        </p:sp>
        <p:sp>
          <p:nvSpPr>
            <p:cNvPr id="203" name="Google Shape;203;gfb4dfb28e6_1_11"/>
            <p:cNvSpPr/>
            <p:nvPr/>
          </p:nvSpPr>
          <p:spPr>
            <a:xfrm>
              <a:off x="3019812" y="2472388"/>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gfb4dfb28e6_1_11"/>
            <p:cNvSpPr txBox="1"/>
            <p:nvPr/>
          </p:nvSpPr>
          <p:spPr>
            <a:xfrm>
              <a:off x="3019812" y="2472388"/>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Mental Health Support</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f52c4bcce9_0_0"/>
          <p:cNvSpPr txBox="1">
            <a:spLocks noGrp="1"/>
          </p:cNvSpPr>
          <p:nvPr>
            <p:ph type="title"/>
          </p:nvPr>
        </p:nvSpPr>
        <p:spPr>
          <a:xfrm>
            <a:off x="387900" y="445025"/>
            <a:ext cx="8520600" cy="1068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262626"/>
              </a:buClr>
              <a:buSzPts val="4800"/>
              <a:buFont typeface="Century Gothic"/>
              <a:buNone/>
            </a:pPr>
            <a:r>
              <a:rPr lang="en-GB" sz="3500" b="0">
                <a:solidFill>
                  <a:srgbClr val="262626"/>
                </a:solidFill>
                <a:latin typeface="Century Gothic"/>
                <a:ea typeface="Century Gothic"/>
                <a:cs typeface="Century Gothic"/>
                <a:sym typeface="Century Gothic"/>
              </a:rPr>
              <a:t>The Bigger Picture – how CRS support surgeries</a:t>
            </a:r>
            <a:endParaRPr sz="3340"/>
          </a:p>
        </p:txBody>
      </p:sp>
      <p:sp>
        <p:nvSpPr>
          <p:cNvPr id="210" name="Google Shape;210;gf52c4bcce9_0_0"/>
          <p:cNvSpPr txBox="1">
            <a:spLocks noGrp="1"/>
          </p:cNvSpPr>
          <p:nvPr>
            <p:ph type="body" idx="1"/>
          </p:nvPr>
        </p:nvSpPr>
        <p:spPr>
          <a:xfrm>
            <a:off x="4146800" y="1340150"/>
            <a:ext cx="4353300" cy="3803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3800"/>
          </a:p>
          <a:p>
            <a:pPr marL="0" lvl="0" indent="0" algn="ctr" rtl="0">
              <a:spcBef>
                <a:spcPts val="0"/>
              </a:spcBef>
              <a:spcAft>
                <a:spcPts val="0"/>
              </a:spcAft>
              <a:buNone/>
            </a:pPr>
            <a:endParaRPr sz="3800"/>
          </a:p>
        </p:txBody>
      </p:sp>
      <p:grpSp>
        <p:nvGrpSpPr>
          <p:cNvPr id="211" name="Google Shape;211;gf52c4bcce9_0_0"/>
          <p:cNvGrpSpPr/>
          <p:nvPr/>
        </p:nvGrpSpPr>
        <p:grpSpPr>
          <a:xfrm>
            <a:off x="4146800" y="1340162"/>
            <a:ext cx="4978133" cy="3581938"/>
            <a:chOff x="-96756" y="513313"/>
            <a:chExt cx="6951729" cy="3187345"/>
          </a:xfrm>
        </p:grpSpPr>
        <p:sp>
          <p:nvSpPr>
            <p:cNvPr id="212" name="Google Shape;212;gf52c4bcce9_0_0"/>
            <p:cNvSpPr/>
            <p:nvPr/>
          </p:nvSpPr>
          <p:spPr>
            <a:xfrm>
              <a:off x="2008" y="513313"/>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gf52c4bcce9_0_0"/>
            <p:cNvSpPr txBox="1"/>
            <p:nvPr/>
          </p:nvSpPr>
          <p:spPr>
            <a:xfrm>
              <a:off x="2008" y="513313"/>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Awareness of what a carer is</a:t>
              </a:r>
              <a:endParaRPr/>
            </a:p>
          </p:txBody>
        </p:sp>
        <p:sp>
          <p:nvSpPr>
            <p:cNvPr id="214" name="Google Shape;214;gf52c4bcce9_0_0"/>
            <p:cNvSpPr/>
            <p:nvPr/>
          </p:nvSpPr>
          <p:spPr>
            <a:xfrm>
              <a:off x="1755130" y="513313"/>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gf52c4bcce9_0_0"/>
            <p:cNvSpPr txBox="1"/>
            <p:nvPr/>
          </p:nvSpPr>
          <p:spPr>
            <a:xfrm>
              <a:off x="1755130" y="513313"/>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Increased efforts to identify carers</a:t>
              </a:r>
              <a:endParaRPr sz="1500">
                <a:solidFill>
                  <a:srgbClr val="FFFFFF"/>
                </a:solidFill>
                <a:latin typeface="Century Gothic"/>
                <a:ea typeface="Century Gothic"/>
                <a:cs typeface="Century Gothic"/>
                <a:sym typeface="Century Gothic"/>
              </a:endParaRPr>
            </a:p>
          </p:txBody>
        </p:sp>
        <p:sp>
          <p:nvSpPr>
            <p:cNvPr id="216" name="Google Shape;216;gf52c4bcce9_0_0"/>
            <p:cNvSpPr/>
            <p:nvPr/>
          </p:nvSpPr>
          <p:spPr>
            <a:xfrm>
              <a:off x="3508251" y="513313"/>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gf52c4bcce9_0_0"/>
            <p:cNvSpPr txBox="1"/>
            <p:nvPr/>
          </p:nvSpPr>
          <p:spPr>
            <a:xfrm>
              <a:off x="3508251" y="513313"/>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Use of/better use of Carers Registers</a:t>
              </a:r>
              <a:endParaRPr/>
            </a:p>
          </p:txBody>
        </p:sp>
        <p:sp>
          <p:nvSpPr>
            <p:cNvPr id="218" name="Google Shape;218;gf52c4bcce9_0_0"/>
            <p:cNvSpPr/>
            <p:nvPr/>
          </p:nvSpPr>
          <p:spPr>
            <a:xfrm>
              <a:off x="5261373" y="513313"/>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gf52c4bcce9_0_0"/>
            <p:cNvSpPr txBox="1"/>
            <p:nvPr/>
          </p:nvSpPr>
          <p:spPr>
            <a:xfrm>
              <a:off x="5261373" y="513313"/>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Promotion of Carer Champions</a:t>
              </a:r>
              <a:endParaRPr/>
            </a:p>
          </p:txBody>
        </p:sp>
        <p:sp>
          <p:nvSpPr>
            <p:cNvPr id="220" name="Google Shape;220;gf52c4bcce9_0_0"/>
            <p:cNvSpPr/>
            <p:nvPr/>
          </p:nvSpPr>
          <p:spPr>
            <a:xfrm>
              <a:off x="2008" y="1628935"/>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gf52c4bcce9_0_0"/>
            <p:cNvSpPr txBox="1"/>
            <p:nvPr/>
          </p:nvSpPr>
          <p:spPr>
            <a:xfrm>
              <a:off x="-96756" y="1628937"/>
              <a:ext cx="1692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Point of contact for signposting</a:t>
              </a:r>
              <a:endParaRPr/>
            </a:p>
          </p:txBody>
        </p:sp>
        <p:sp>
          <p:nvSpPr>
            <p:cNvPr id="222" name="Google Shape;222;gf52c4bcce9_0_0"/>
            <p:cNvSpPr/>
            <p:nvPr/>
          </p:nvSpPr>
          <p:spPr>
            <a:xfrm>
              <a:off x="1755130" y="1628935"/>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gf52c4bcce9_0_0"/>
            <p:cNvSpPr txBox="1"/>
            <p:nvPr/>
          </p:nvSpPr>
          <p:spPr>
            <a:xfrm>
              <a:off x="1755130" y="1628935"/>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Better outcomes for patients</a:t>
              </a:r>
              <a:endParaRPr/>
            </a:p>
          </p:txBody>
        </p:sp>
        <p:sp>
          <p:nvSpPr>
            <p:cNvPr id="224" name="Google Shape;224;gf52c4bcce9_0_0"/>
            <p:cNvSpPr/>
            <p:nvPr/>
          </p:nvSpPr>
          <p:spPr>
            <a:xfrm>
              <a:off x="3508251" y="1628935"/>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gf52c4bcce9_0_0"/>
            <p:cNvSpPr txBox="1"/>
            <p:nvPr/>
          </p:nvSpPr>
          <p:spPr>
            <a:xfrm>
              <a:off x="3508251" y="1628935"/>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Education for surgery staff</a:t>
              </a:r>
              <a:endParaRPr/>
            </a:p>
          </p:txBody>
        </p:sp>
        <p:sp>
          <p:nvSpPr>
            <p:cNvPr id="226" name="Google Shape;226;gf52c4bcce9_0_0"/>
            <p:cNvSpPr/>
            <p:nvPr/>
          </p:nvSpPr>
          <p:spPr>
            <a:xfrm>
              <a:off x="5261373" y="1628935"/>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gf52c4bcce9_0_0"/>
            <p:cNvSpPr txBox="1"/>
            <p:nvPr/>
          </p:nvSpPr>
          <p:spPr>
            <a:xfrm>
              <a:off x="5261373" y="1628935"/>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Meets contractual obligations</a:t>
              </a:r>
              <a:endParaRPr/>
            </a:p>
          </p:txBody>
        </p:sp>
        <p:sp>
          <p:nvSpPr>
            <p:cNvPr id="228" name="Google Shape;228;gf52c4bcce9_0_0"/>
            <p:cNvSpPr/>
            <p:nvPr/>
          </p:nvSpPr>
          <p:spPr>
            <a:xfrm>
              <a:off x="2008" y="2744558"/>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gf52c4bcce9_0_0"/>
            <p:cNvSpPr txBox="1"/>
            <p:nvPr/>
          </p:nvSpPr>
          <p:spPr>
            <a:xfrm>
              <a:off x="2008" y="2744558"/>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Consistency across GP surgeries</a:t>
              </a:r>
              <a:endParaRPr/>
            </a:p>
          </p:txBody>
        </p:sp>
        <p:sp>
          <p:nvSpPr>
            <p:cNvPr id="230" name="Google Shape;230;gf52c4bcce9_0_0"/>
            <p:cNvSpPr/>
            <p:nvPr/>
          </p:nvSpPr>
          <p:spPr>
            <a:xfrm>
              <a:off x="1755130" y="2744558"/>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gf52c4bcce9_0_0"/>
            <p:cNvSpPr txBox="1"/>
            <p:nvPr/>
          </p:nvSpPr>
          <p:spPr>
            <a:xfrm>
              <a:off x="1755130" y="2744558"/>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Sharing good practice</a:t>
              </a:r>
              <a:endParaRPr/>
            </a:p>
          </p:txBody>
        </p:sp>
        <p:sp>
          <p:nvSpPr>
            <p:cNvPr id="232" name="Google Shape;232;gf52c4bcce9_0_0"/>
            <p:cNvSpPr/>
            <p:nvPr/>
          </p:nvSpPr>
          <p:spPr>
            <a:xfrm>
              <a:off x="3508251" y="2744558"/>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f52c4bcce9_0_0"/>
            <p:cNvSpPr txBox="1"/>
            <p:nvPr/>
          </p:nvSpPr>
          <p:spPr>
            <a:xfrm>
              <a:off x="3508251" y="2744558"/>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Promotes Carer Friendly culture</a:t>
              </a:r>
              <a:endParaRPr/>
            </a:p>
          </p:txBody>
        </p:sp>
        <p:sp>
          <p:nvSpPr>
            <p:cNvPr id="234" name="Google Shape;234;gf52c4bcce9_0_0"/>
            <p:cNvSpPr/>
            <p:nvPr/>
          </p:nvSpPr>
          <p:spPr>
            <a:xfrm>
              <a:off x="5261373" y="2744558"/>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gf52c4bcce9_0_0"/>
            <p:cNvSpPr txBox="1"/>
            <p:nvPr/>
          </p:nvSpPr>
          <p:spPr>
            <a:xfrm>
              <a:off x="5261373" y="2744558"/>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Eases some burden on surgery resources</a:t>
              </a:r>
              <a:endParaRPr/>
            </a:p>
          </p:txBody>
        </p:sp>
      </p:grpSp>
      <p:pic>
        <p:nvPicPr>
          <p:cNvPr id="236" name="Google Shape;236;gf52c4bcce9_0_0" descr="Image result for staff graphic"/>
          <p:cNvPicPr preferRelativeResize="0"/>
          <p:nvPr/>
        </p:nvPicPr>
        <p:blipFill rotWithShape="1">
          <a:blip r:embed="rId3">
            <a:alphaModFix/>
          </a:blip>
          <a:srcRect/>
          <a:stretch/>
        </p:blipFill>
        <p:spPr>
          <a:xfrm>
            <a:off x="119484" y="2251451"/>
            <a:ext cx="2727993" cy="1036638"/>
          </a:xfrm>
          <a:prstGeom prst="rect">
            <a:avLst/>
          </a:prstGeom>
          <a:noFill/>
          <a:ln>
            <a:noFill/>
          </a:ln>
        </p:spPr>
      </p:pic>
      <p:sp>
        <p:nvSpPr>
          <p:cNvPr id="237" name="Google Shape;237;gf52c4bcce9_0_0"/>
          <p:cNvSpPr/>
          <p:nvPr/>
        </p:nvSpPr>
        <p:spPr>
          <a:xfrm>
            <a:off x="3223841" y="2571744"/>
            <a:ext cx="546600" cy="441300"/>
          </a:xfrm>
          <a:prstGeom prst="mathEqual">
            <a:avLst>
              <a:gd name="adj1" fmla="val 23520"/>
              <a:gd name="adj2" fmla="val 11760"/>
            </a:avLst>
          </a:prstGeom>
          <a:solidFill>
            <a:srgbClr val="1CADE4"/>
          </a:solidFill>
          <a:ln w="127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238" name="Google Shape;238;gf52c4bcce9_0_0"/>
          <p:cNvSpPr txBox="1"/>
          <p:nvPr/>
        </p:nvSpPr>
        <p:spPr>
          <a:xfrm>
            <a:off x="233797" y="3789600"/>
            <a:ext cx="24585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1">
                <a:solidFill>
                  <a:srgbClr val="000000"/>
                </a:solidFill>
                <a:latin typeface="Century Gothic"/>
                <a:ea typeface="Century Gothic"/>
                <a:cs typeface="Century Gothic"/>
                <a:sym typeface="Century Gothic"/>
              </a:rPr>
              <a:t>  Surgery Staff</a:t>
            </a:r>
            <a:endParaRPr sz="18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f69efb7642_0_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Making Space - Charlotte Byers (Dementia Advisor)</a:t>
            </a:r>
            <a:endParaRPr/>
          </a:p>
        </p:txBody>
      </p:sp>
      <p:sp>
        <p:nvSpPr>
          <p:cNvPr id="244" name="Google Shape;244;gf69efb7642_0_8"/>
          <p:cNvSpPr txBox="1">
            <a:spLocks noGrp="1"/>
          </p:cNvSpPr>
          <p:nvPr>
            <p:ph type="body" idx="1"/>
          </p:nvPr>
        </p:nvSpPr>
        <p:spPr>
          <a:xfrm>
            <a:off x="311700" y="1152425"/>
            <a:ext cx="4432200" cy="39171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GB" sz="2200"/>
              <a:t>Update of Service</a:t>
            </a:r>
            <a:endParaRPr sz="2200"/>
          </a:p>
          <a:p>
            <a:pPr marL="457200" lvl="0" indent="-368300" algn="l" rtl="0">
              <a:spcBef>
                <a:spcPts val="0"/>
              </a:spcBef>
              <a:spcAft>
                <a:spcPts val="0"/>
              </a:spcAft>
              <a:buSzPts val="2200"/>
              <a:buChar char="●"/>
            </a:pPr>
            <a:r>
              <a:rPr lang="en-GB" sz="2200"/>
              <a:t>Dementia Cafes</a:t>
            </a:r>
            <a:endParaRPr sz="2200"/>
          </a:p>
          <a:p>
            <a:pPr marL="457200" lvl="0" indent="-368300" algn="l" rtl="0">
              <a:spcBef>
                <a:spcPts val="0"/>
              </a:spcBef>
              <a:spcAft>
                <a:spcPts val="0"/>
              </a:spcAft>
              <a:buSzPts val="2200"/>
              <a:buChar char="●"/>
            </a:pPr>
            <a:r>
              <a:rPr lang="en-GB" sz="2200"/>
              <a:t>Disc - Dementia Information Support  for Carers</a:t>
            </a:r>
            <a:endParaRPr sz="2200"/>
          </a:p>
          <a:p>
            <a:pPr marL="457200" lvl="0" indent="-368300" algn="l" rtl="0">
              <a:spcBef>
                <a:spcPts val="0"/>
              </a:spcBef>
              <a:spcAft>
                <a:spcPts val="0"/>
              </a:spcAft>
              <a:buSzPts val="2200"/>
              <a:buChar char="●"/>
            </a:pPr>
            <a:r>
              <a:rPr lang="en-GB" sz="2200" u="sng">
                <a:solidFill>
                  <a:schemeClr val="hlink"/>
                </a:solidFill>
                <a:hlinkClick r:id="rId3"/>
              </a:rPr>
              <a:t>https://www.facebook.com/rotherhamcarers</a:t>
            </a:r>
            <a:endParaRPr sz="2200"/>
          </a:p>
          <a:p>
            <a:pPr marL="457200" lvl="0" indent="-368300" algn="l" rtl="0">
              <a:spcBef>
                <a:spcPts val="0"/>
              </a:spcBef>
              <a:spcAft>
                <a:spcPts val="0"/>
              </a:spcAft>
              <a:buSzPts val="2200"/>
              <a:buChar char="●"/>
            </a:pPr>
            <a:r>
              <a:rPr lang="en-GB" sz="2200"/>
              <a:t>https://makingspace.co.uk/rotherham-dementia-carer</a:t>
            </a:r>
            <a:endParaRPr sz="2200"/>
          </a:p>
          <a:p>
            <a:pPr marL="0" lvl="0" indent="0" algn="l" rtl="0">
              <a:spcBef>
                <a:spcPts val="0"/>
              </a:spcBef>
              <a:spcAft>
                <a:spcPts val="0"/>
              </a:spcAft>
              <a:buNone/>
            </a:pPr>
            <a:endParaRPr sz="2200"/>
          </a:p>
        </p:txBody>
      </p:sp>
      <p:sp>
        <p:nvSpPr>
          <p:cNvPr id="245" name="Google Shape;245;gf69efb7642_0_8"/>
          <p:cNvSpPr txBox="1">
            <a:spLocks noGrp="1"/>
          </p:cNvSpPr>
          <p:nvPr>
            <p:ph type="body" idx="2"/>
          </p:nvPr>
        </p:nvSpPr>
        <p:spPr>
          <a:xfrm>
            <a:off x="4832400" y="1266175"/>
            <a:ext cx="3999900" cy="387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246" name="Google Shape;246;gf69efb7642_0_8"/>
          <p:cNvPicPr preferRelativeResize="0"/>
          <p:nvPr/>
        </p:nvPicPr>
        <p:blipFill>
          <a:blip r:embed="rId4">
            <a:alphaModFix/>
          </a:blip>
          <a:stretch>
            <a:fillRect/>
          </a:stretch>
        </p:blipFill>
        <p:spPr>
          <a:xfrm>
            <a:off x="4832400" y="1266175"/>
            <a:ext cx="1229525" cy="1639350"/>
          </a:xfrm>
          <a:prstGeom prst="rect">
            <a:avLst/>
          </a:prstGeom>
          <a:noFill/>
          <a:ln>
            <a:noFill/>
          </a:ln>
        </p:spPr>
      </p:pic>
      <p:pic>
        <p:nvPicPr>
          <p:cNvPr id="247" name="Google Shape;247;gf69efb7642_0_8"/>
          <p:cNvPicPr preferRelativeResize="0"/>
          <p:nvPr/>
        </p:nvPicPr>
        <p:blipFill>
          <a:blip r:embed="rId5">
            <a:alphaModFix/>
          </a:blip>
          <a:stretch>
            <a:fillRect/>
          </a:stretch>
        </p:blipFill>
        <p:spPr>
          <a:xfrm>
            <a:off x="6098225" y="1266175"/>
            <a:ext cx="1065675" cy="1639350"/>
          </a:xfrm>
          <a:prstGeom prst="rect">
            <a:avLst/>
          </a:prstGeom>
          <a:noFill/>
          <a:ln>
            <a:noFill/>
          </a:ln>
        </p:spPr>
      </p:pic>
      <p:pic>
        <p:nvPicPr>
          <p:cNvPr id="248" name="Google Shape;248;gf69efb7642_0_8"/>
          <p:cNvPicPr preferRelativeResize="0"/>
          <p:nvPr/>
        </p:nvPicPr>
        <p:blipFill>
          <a:blip r:embed="rId6">
            <a:alphaModFix/>
          </a:blip>
          <a:stretch>
            <a:fillRect/>
          </a:stretch>
        </p:blipFill>
        <p:spPr>
          <a:xfrm>
            <a:off x="7163900" y="1266175"/>
            <a:ext cx="1668400" cy="1639350"/>
          </a:xfrm>
          <a:prstGeom prst="rect">
            <a:avLst/>
          </a:prstGeom>
          <a:noFill/>
          <a:ln>
            <a:noFill/>
          </a:ln>
        </p:spPr>
      </p:pic>
      <p:pic>
        <p:nvPicPr>
          <p:cNvPr id="249" name="Google Shape;249;gf69efb7642_0_8"/>
          <p:cNvPicPr preferRelativeResize="0"/>
          <p:nvPr/>
        </p:nvPicPr>
        <p:blipFill>
          <a:blip r:embed="rId7">
            <a:alphaModFix/>
          </a:blip>
          <a:stretch>
            <a:fillRect/>
          </a:stretch>
        </p:blipFill>
        <p:spPr>
          <a:xfrm>
            <a:off x="4832400" y="2938075"/>
            <a:ext cx="1229525" cy="2131426"/>
          </a:xfrm>
          <a:prstGeom prst="rect">
            <a:avLst/>
          </a:prstGeom>
          <a:noFill/>
          <a:ln>
            <a:noFill/>
          </a:ln>
        </p:spPr>
      </p:pic>
      <p:pic>
        <p:nvPicPr>
          <p:cNvPr id="250" name="Google Shape;250;gf69efb7642_0_8"/>
          <p:cNvPicPr preferRelativeResize="0"/>
          <p:nvPr/>
        </p:nvPicPr>
        <p:blipFill>
          <a:blip r:embed="rId8">
            <a:alphaModFix/>
          </a:blip>
          <a:stretch>
            <a:fillRect/>
          </a:stretch>
        </p:blipFill>
        <p:spPr>
          <a:xfrm>
            <a:off x="7327750" y="2905525"/>
            <a:ext cx="1504550" cy="2163975"/>
          </a:xfrm>
          <a:prstGeom prst="rect">
            <a:avLst/>
          </a:prstGeom>
          <a:noFill/>
          <a:ln>
            <a:noFill/>
          </a:ln>
        </p:spPr>
      </p:pic>
      <p:pic>
        <p:nvPicPr>
          <p:cNvPr id="251" name="Google Shape;251;gf69efb7642_0_8"/>
          <p:cNvPicPr preferRelativeResize="0"/>
          <p:nvPr/>
        </p:nvPicPr>
        <p:blipFill>
          <a:blip r:embed="rId9">
            <a:alphaModFix/>
          </a:blip>
          <a:stretch>
            <a:fillRect/>
          </a:stretch>
        </p:blipFill>
        <p:spPr>
          <a:xfrm>
            <a:off x="6098225" y="2865050"/>
            <a:ext cx="1229525" cy="2241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GB"/>
              <a:t>Ground Rules</a:t>
            </a:r>
            <a:endParaRPr/>
          </a:p>
        </p:txBody>
      </p:sp>
      <p:sp>
        <p:nvSpPr>
          <p:cNvPr id="70" name="Google Shape;70;p2"/>
          <p:cNvSpPr txBox="1">
            <a:spLocks noGrp="1"/>
          </p:cNvSpPr>
          <p:nvPr>
            <p:ph type="body" idx="1"/>
          </p:nvPr>
        </p:nvSpPr>
        <p:spPr>
          <a:xfrm>
            <a:off x="470150" y="975125"/>
            <a:ext cx="4306800" cy="3992400"/>
          </a:xfrm>
          <a:prstGeom prst="rect">
            <a:avLst/>
          </a:prstGeom>
          <a:noFill/>
          <a:ln>
            <a:noFill/>
          </a:ln>
        </p:spPr>
        <p:txBody>
          <a:bodyPr spcFirstLastPara="1" wrap="square" lIns="91425" tIns="91425" rIns="91425" bIns="91425" anchor="t" anchorCtr="0">
            <a:noAutofit/>
          </a:bodyPr>
          <a:lstStyle/>
          <a:p>
            <a:pPr marL="457200" lvl="0" indent="-323532" algn="l" rtl="0">
              <a:lnSpc>
                <a:spcPct val="95000"/>
              </a:lnSpc>
              <a:spcBef>
                <a:spcPts val="0"/>
              </a:spcBef>
              <a:spcAft>
                <a:spcPts val="0"/>
              </a:spcAft>
              <a:buClr>
                <a:srgbClr val="000000"/>
              </a:buClr>
              <a:buSzPts val="1495"/>
              <a:buChar char="●"/>
            </a:pPr>
            <a:r>
              <a:rPr lang="en-GB" sz="1495">
                <a:solidFill>
                  <a:srgbClr val="000000"/>
                </a:solidFill>
              </a:rPr>
              <a:t>If we lose you during session or you have wifi connection issues, you have the option to rejoin the session using the same link.</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To avoid background noises, please keep your microphones off unless you are speaking.</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You can use the chat and raise hand buttons to connect to our guest speakers and they can address your concerns individually.</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This is not a clinical presentation, but an information giving session.</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Any questions for our guest speakers can be asked at the end of the session.</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Please be respectful to each other and each others’ opinions.         </a:t>
            </a:r>
            <a:r>
              <a:rPr lang="en-GB" sz="1495" b="1">
                <a:solidFill>
                  <a:srgbClr val="000000"/>
                </a:solidFill>
              </a:rPr>
              <a:t>Thank you</a:t>
            </a:r>
            <a:endParaRPr sz="1495" b="1">
              <a:solidFill>
                <a:srgbClr val="000000"/>
              </a:solidFill>
            </a:endParaRPr>
          </a:p>
        </p:txBody>
      </p:sp>
      <p:pic>
        <p:nvPicPr>
          <p:cNvPr id="71" name="Google Shape;71;p2"/>
          <p:cNvPicPr preferRelativeResize="0"/>
          <p:nvPr/>
        </p:nvPicPr>
        <p:blipFill rotWithShape="1">
          <a:blip r:embed="rId3">
            <a:alphaModFix/>
          </a:blip>
          <a:srcRect/>
          <a:stretch/>
        </p:blipFill>
        <p:spPr>
          <a:xfrm>
            <a:off x="4928175" y="1403750"/>
            <a:ext cx="3904125" cy="2602702"/>
          </a:xfrm>
          <a:prstGeom prst="rect">
            <a:avLst/>
          </a:prstGeom>
          <a:noFill/>
          <a:ln>
            <a:noFill/>
          </a:ln>
          <a:effectLst>
            <a:outerShdw blurRad="57150" dist="19050" dir="5400000" algn="bl" rotWithShape="0">
              <a:srgbClr val="000000">
                <a:alpha val="5647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
          <p:cNvSpPr/>
          <p:nvPr/>
        </p:nvSpPr>
        <p:spPr>
          <a:xfrm rot="496575">
            <a:off x="1146903" y="424714"/>
            <a:ext cx="6143299" cy="3348635"/>
          </a:xfrm>
          <a:prstGeom prst="cloud">
            <a:avLst/>
          </a:prstGeom>
          <a:solidFill>
            <a:srgbClr val="FF9900"/>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7"/>
          <p:cNvSpPr/>
          <p:nvPr/>
        </p:nvSpPr>
        <p:spPr>
          <a:xfrm>
            <a:off x="2609395" y="1406925"/>
            <a:ext cx="3218322" cy="121892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9FC5E8"/>
                </a:solidFill>
                <a:latin typeface="Arial"/>
              </a:rPr>
              <a:t>Q&amp;A</a:t>
            </a:r>
          </a:p>
        </p:txBody>
      </p:sp>
      <p:sp>
        <p:nvSpPr>
          <p:cNvPr id="258" name="Google Shape;258;p7"/>
          <p:cNvSpPr txBox="1"/>
          <p:nvPr/>
        </p:nvSpPr>
        <p:spPr>
          <a:xfrm>
            <a:off x="515475" y="3776375"/>
            <a:ext cx="847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2620"/>
              <a:t>Any other business/ Next event details:</a:t>
            </a:r>
            <a:endParaRPr sz="2620"/>
          </a:p>
        </p:txBody>
      </p:sp>
      <p:sp>
        <p:nvSpPr>
          <p:cNvPr id="264" name="Google Shape;264;p18"/>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GB" sz="2000" b="1"/>
              <a:t>Next event: </a:t>
            </a:r>
            <a:endParaRPr sz="2000" b="1"/>
          </a:p>
          <a:p>
            <a:pPr marL="0" lvl="0" indent="0" algn="ctr" rtl="0">
              <a:lnSpc>
                <a:spcPct val="115000"/>
              </a:lnSpc>
              <a:spcBef>
                <a:spcPts val="1200"/>
              </a:spcBef>
              <a:spcAft>
                <a:spcPts val="0"/>
              </a:spcAft>
              <a:buSzPts val="1800"/>
              <a:buNone/>
            </a:pPr>
            <a:endParaRPr sz="2000" b="1"/>
          </a:p>
          <a:p>
            <a:pPr marL="0" lvl="0" indent="0" algn="ctr" rtl="0">
              <a:lnSpc>
                <a:spcPct val="115000"/>
              </a:lnSpc>
              <a:spcBef>
                <a:spcPts val="1200"/>
              </a:spcBef>
              <a:spcAft>
                <a:spcPts val="0"/>
              </a:spcAft>
              <a:buSzPts val="1800"/>
              <a:buNone/>
            </a:pPr>
            <a:r>
              <a:rPr lang="en-GB" sz="2000" b="1"/>
              <a:t>Let’s Talk…COPD DAY/TB Event</a:t>
            </a:r>
            <a:endParaRPr sz="2900" b="1"/>
          </a:p>
          <a:p>
            <a:pPr marL="0" lvl="0" indent="0" algn="ctr" rtl="0">
              <a:lnSpc>
                <a:spcPct val="115000"/>
              </a:lnSpc>
              <a:spcBef>
                <a:spcPts val="1200"/>
              </a:spcBef>
              <a:spcAft>
                <a:spcPts val="0"/>
              </a:spcAft>
              <a:buSzPts val="1800"/>
              <a:buNone/>
            </a:pPr>
            <a:r>
              <a:rPr lang="en-GB" sz="2000" b="1"/>
              <a:t>Wednesday 24 November 21, 11am-12 noon</a:t>
            </a:r>
            <a:endParaRPr sz="2000" b="1"/>
          </a:p>
          <a:p>
            <a:pPr marL="0" lvl="0" indent="0" algn="ctr" rtl="0">
              <a:lnSpc>
                <a:spcPct val="115000"/>
              </a:lnSpc>
              <a:spcBef>
                <a:spcPts val="1200"/>
              </a:spcBef>
              <a:spcAft>
                <a:spcPts val="0"/>
              </a:spcAft>
              <a:buSzPts val="1800"/>
              <a:buNone/>
            </a:pPr>
            <a:r>
              <a:rPr lang="en-GB" sz="2000" b="1"/>
              <a:t>On Zoom </a:t>
            </a:r>
            <a:endParaRPr sz="2000" b="1"/>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f69efb7642_0_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270" name="Google Shape;270;gf69efb7642_0_2"/>
          <p:cNvPicPr preferRelativeResize="0"/>
          <p:nvPr/>
        </p:nvPicPr>
        <p:blipFill>
          <a:blip r:embed="rId3">
            <a:alphaModFix/>
          </a:blip>
          <a:stretch>
            <a:fillRect/>
          </a:stretch>
        </p:blipFill>
        <p:spPr>
          <a:xfrm>
            <a:off x="311700" y="372900"/>
            <a:ext cx="8520600" cy="468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2620" b="1"/>
              <a:t>Today’s Programme:</a:t>
            </a:r>
            <a:endParaRPr sz="2620" b="1"/>
          </a:p>
        </p:txBody>
      </p:sp>
      <p:sp>
        <p:nvSpPr>
          <p:cNvPr id="77" name="Google Shape;77;p3"/>
          <p:cNvSpPr txBox="1">
            <a:spLocks noGrp="1"/>
          </p:cNvSpPr>
          <p:nvPr>
            <p:ph type="body" idx="1"/>
          </p:nvPr>
        </p:nvSpPr>
        <p:spPr>
          <a:xfrm>
            <a:off x="311700" y="1084000"/>
            <a:ext cx="3999900" cy="33027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400"/>
              <a:buNone/>
            </a:pPr>
            <a:r>
              <a:rPr lang="en-GB" b="1" u="sng">
                <a:solidFill>
                  <a:srgbClr val="000000"/>
                </a:solidFill>
              </a:rPr>
              <a:t>Introductions</a:t>
            </a:r>
            <a:r>
              <a:rPr lang="en-GB">
                <a:solidFill>
                  <a:srgbClr val="000000"/>
                </a:solidFill>
              </a:rPr>
              <a:t> </a:t>
            </a:r>
            <a:endParaRPr>
              <a:solidFill>
                <a:srgbClr val="000000"/>
              </a:solidFill>
            </a:endParaRPr>
          </a:p>
          <a:p>
            <a:pPr marL="0" lvl="0" indent="0" algn="ctr" rtl="0">
              <a:lnSpc>
                <a:spcPct val="115000"/>
              </a:lnSpc>
              <a:spcBef>
                <a:spcPts val="1600"/>
              </a:spcBef>
              <a:spcAft>
                <a:spcPts val="0"/>
              </a:spcAft>
              <a:buClr>
                <a:schemeClr val="dk1"/>
              </a:buClr>
              <a:buSzPts val="1100"/>
              <a:buFont typeface="Arial"/>
              <a:buNone/>
            </a:pPr>
            <a:r>
              <a:rPr lang="en-GB" b="1" u="sng">
                <a:solidFill>
                  <a:srgbClr val="000000"/>
                </a:solidFill>
              </a:rPr>
              <a:t>Get to know each other</a:t>
            </a:r>
            <a:endParaRPr u="sng">
              <a:solidFill>
                <a:srgbClr val="000000"/>
              </a:solidFill>
            </a:endParaRPr>
          </a:p>
          <a:p>
            <a:pPr marL="457200" lvl="0" indent="-330200" algn="l" rtl="0">
              <a:lnSpc>
                <a:spcPct val="115000"/>
              </a:lnSpc>
              <a:spcBef>
                <a:spcPts val="1600"/>
              </a:spcBef>
              <a:spcAft>
                <a:spcPts val="0"/>
              </a:spcAft>
              <a:buClr>
                <a:srgbClr val="000000"/>
              </a:buClr>
              <a:buSzPts val="1600"/>
              <a:buChar char="●"/>
            </a:pPr>
            <a:r>
              <a:rPr lang="en-GB" sz="1600">
                <a:solidFill>
                  <a:srgbClr val="000000"/>
                </a:solidFill>
              </a:rPr>
              <a:t>What’s your name and where are you from? (please add in chat box)</a:t>
            </a:r>
            <a:endParaRPr sz="1600">
              <a:solidFill>
                <a:srgbClr val="000000"/>
              </a:solidFill>
            </a:endParaRPr>
          </a:p>
          <a:p>
            <a:pPr marL="0" lvl="0" indent="0" algn="l" rtl="0">
              <a:lnSpc>
                <a:spcPct val="115000"/>
              </a:lnSpc>
              <a:spcBef>
                <a:spcPts val="1600"/>
              </a:spcBef>
              <a:spcAft>
                <a:spcPts val="0"/>
              </a:spcAft>
              <a:buSzPts val="1400"/>
              <a:buNone/>
            </a:pPr>
            <a:endParaRPr sz="1600">
              <a:solidFill>
                <a:srgbClr val="000000"/>
              </a:solidFill>
            </a:endParaRPr>
          </a:p>
          <a:p>
            <a:pPr marL="0" lvl="0" indent="0" algn="l" rtl="0">
              <a:lnSpc>
                <a:spcPct val="115000"/>
              </a:lnSpc>
              <a:spcBef>
                <a:spcPts val="1600"/>
              </a:spcBef>
              <a:spcAft>
                <a:spcPts val="1600"/>
              </a:spcAft>
              <a:buSzPts val="1400"/>
              <a:buNone/>
            </a:pPr>
            <a:endParaRPr b="1"/>
          </a:p>
        </p:txBody>
      </p:sp>
      <p:sp>
        <p:nvSpPr>
          <p:cNvPr id="78" name="Google Shape;78;p3"/>
          <p:cNvSpPr txBox="1">
            <a:spLocks noGrp="1"/>
          </p:cNvSpPr>
          <p:nvPr>
            <p:ph type="body" idx="2"/>
          </p:nvPr>
        </p:nvSpPr>
        <p:spPr>
          <a:xfrm>
            <a:off x="4479125" y="1084000"/>
            <a:ext cx="4353300" cy="38787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400"/>
              <a:buNone/>
            </a:pPr>
            <a:r>
              <a:rPr lang="en-GB" sz="1600" b="1" u="sng">
                <a:solidFill>
                  <a:srgbClr val="000000"/>
                </a:solidFill>
              </a:rPr>
              <a:t>Session Overview</a:t>
            </a:r>
            <a:endParaRPr sz="1600" b="1" u="sng">
              <a:solidFill>
                <a:srgbClr val="000000"/>
              </a:solidFill>
            </a:endParaRPr>
          </a:p>
          <a:p>
            <a:pPr marL="457200" lvl="0" indent="-317500" algn="l" rtl="0">
              <a:lnSpc>
                <a:spcPct val="115000"/>
              </a:lnSpc>
              <a:spcBef>
                <a:spcPts val="1600"/>
              </a:spcBef>
              <a:spcAft>
                <a:spcPts val="0"/>
              </a:spcAft>
              <a:buClr>
                <a:srgbClr val="000000"/>
              </a:buClr>
              <a:buSzPts val="1400"/>
              <a:buChar char="●"/>
            </a:pPr>
            <a:r>
              <a:rPr lang="en-GB">
                <a:solidFill>
                  <a:srgbClr val="000000"/>
                </a:solidFill>
              </a:rPr>
              <a:t>Introductions</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What is Dementia/Video  (5 mins)</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Dementia Experience - Martin Cooper’s Story - our Champion Survivor (5 mins)</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Myths/Facts - Ask Audience (5 mins)</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Alzheimer's Society (5 mins) </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Admiral Nurses - Dementia UK  (10 mins)</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Memory Clinic - RDaSH Team (5-10 mins)</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Crossroads (5 mins)</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Making Space - Charlotte Byers (5 mins)</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Q&amp;A</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Other business and upcoming event details</a:t>
            </a:r>
            <a:endParaRPr>
              <a:solidFill>
                <a:srgbClr val="000000"/>
              </a:solidFill>
            </a:endParaRPr>
          </a:p>
        </p:txBody>
      </p:sp>
      <p:pic>
        <p:nvPicPr>
          <p:cNvPr id="79" name="Google Shape;79;p3" descr="COVID-19 and Stroke: Your Questions Answered"/>
          <p:cNvPicPr preferRelativeResize="0"/>
          <p:nvPr/>
        </p:nvPicPr>
        <p:blipFill rotWithShape="1">
          <a:blip r:embed="rId3">
            <a:alphaModFix/>
          </a:blip>
          <a:srcRect/>
          <a:stretch/>
        </p:blipFill>
        <p:spPr>
          <a:xfrm>
            <a:off x="1034825" y="3118575"/>
            <a:ext cx="2831850" cy="1844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txBox="1">
            <a:spLocks noGrp="1"/>
          </p:cNvSpPr>
          <p:nvPr>
            <p:ph type="title"/>
          </p:nvPr>
        </p:nvSpPr>
        <p:spPr>
          <a:xfrm>
            <a:off x="311700" y="143900"/>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2920" b="1" u="sng"/>
              <a:t>What is </a:t>
            </a:r>
            <a:r>
              <a:rPr lang="en-GB" sz="2920" u="sng"/>
              <a:t>a Dementia</a:t>
            </a:r>
            <a:endParaRPr sz="2920" b="1" u="sng"/>
          </a:p>
        </p:txBody>
      </p:sp>
      <p:sp>
        <p:nvSpPr>
          <p:cNvPr id="85" name="Google Shape;85;p4"/>
          <p:cNvSpPr txBox="1">
            <a:spLocks noGrp="1"/>
          </p:cNvSpPr>
          <p:nvPr>
            <p:ph type="body" idx="1"/>
          </p:nvPr>
        </p:nvSpPr>
        <p:spPr>
          <a:xfrm>
            <a:off x="311700" y="920400"/>
            <a:ext cx="8520600" cy="3987300"/>
          </a:xfrm>
          <a:prstGeom prst="rect">
            <a:avLst/>
          </a:prstGeom>
          <a:noFill/>
          <a:ln w="9525" cap="flat" cmpd="sng">
            <a:solidFill>
              <a:srgbClr val="212B32"/>
            </a:solidFill>
            <a:prstDash val="solid"/>
            <a:round/>
            <a:headEnd type="none" w="sm" len="sm"/>
            <a:tailEnd type="none" w="sm" len="sm"/>
          </a:ln>
        </p:spPr>
        <p:txBody>
          <a:bodyPr spcFirstLastPara="1" wrap="square" lIns="91425" tIns="91425" rIns="91425" bIns="91425" anchor="t" anchorCtr="0">
            <a:normAutofit fontScale="62500" lnSpcReduction="20000"/>
          </a:bodyPr>
          <a:lstStyle/>
          <a:p>
            <a:pPr marL="0" lvl="0" indent="0" algn="l" rtl="0">
              <a:lnSpc>
                <a:spcPct val="150000"/>
              </a:lnSpc>
              <a:spcBef>
                <a:spcPts val="1400"/>
              </a:spcBef>
              <a:spcAft>
                <a:spcPts val="0"/>
              </a:spcAft>
              <a:buNone/>
            </a:pPr>
            <a:r>
              <a:rPr lang="en-GB" sz="2050">
                <a:solidFill>
                  <a:srgbClr val="000000"/>
                </a:solidFill>
              </a:rPr>
              <a:t>Dementia is not a single illness, but a group of symptoms caused by damage to the brain. Dementia is an umbrella term used to describe the symptoms of cognitive impairment. There are different types of dementia which come under this umbrella:-</a:t>
            </a:r>
            <a:endParaRPr sz="2050">
              <a:solidFill>
                <a:srgbClr val="000000"/>
              </a:solidFill>
            </a:endParaRPr>
          </a:p>
          <a:p>
            <a:pPr marL="457200" lvl="0" indent="-309959" algn="l" rtl="0">
              <a:lnSpc>
                <a:spcPct val="150000"/>
              </a:lnSpc>
              <a:spcBef>
                <a:spcPts val="1400"/>
              </a:spcBef>
              <a:spcAft>
                <a:spcPts val="0"/>
              </a:spcAft>
              <a:buClr>
                <a:srgbClr val="000000"/>
              </a:buClr>
              <a:buSzPct val="100000"/>
              <a:buAutoNum type="arabicPeriod"/>
            </a:pPr>
            <a:r>
              <a:rPr lang="en-GB" sz="2050">
                <a:solidFill>
                  <a:srgbClr val="000000"/>
                </a:solidFill>
              </a:rPr>
              <a:t>Alzheimer's Disease (most common).</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Lewy Body Dementia (or Dementia with Lewy Bodies) - another very common, yet frequently misdiagnosed or untreated - this causes problems with mood, movement and behaviour.</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Vascular Dementia - linked with strokes - it’s progressive, where the person finds it difficult to think and plan.</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Frontotemporal Dementia (Picks) - affects language/behaviour - uncommon - affects front/side of the brain - younger people aged 45-65.</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Huntington's Disease - no cure - medication such as antidepressants can help some of the symptoms.</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Alcohol related brain damage.</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Mixed dementia.</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Other types. </a:t>
            </a:r>
            <a:endParaRPr sz="205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endParaRPr/>
          </a:p>
        </p:txBody>
      </p:sp>
      <p:sp>
        <p:nvSpPr>
          <p:cNvPr id="91" name="Google Shape;91;p8"/>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None/>
            </a:pPr>
            <a:endParaRPr sz="3877"/>
          </a:p>
          <a:p>
            <a:pPr marL="0" lvl="0" indent="0" algn="l" rtl="0">
              <a:lnSpc>
                <a:spcPct val="115000"/>
              </a:lnSpc>
              <a:spcBef>
                <a:spcPts val="1200"/>
              </a:spcBef>
              <a:spcAft>
                <a:spcPts val="0"/>
              </a:spcAft>
              <a:buSzPts val="3273"/>
              <a:buNone/>
            </a:pPr>
            <a:endParaRPr sz="3000" b="1"/>
          </a:p>
          <a:p>
            <a:pPr marL="0" lvl="0" indent="0" algn="l" rtl="0">
              <a:lnSpc>
                <a:spcPct val="115000"/>
              </a:lnSpc>
              <a:spcBef>
                <a:spcPts val="1200"/>
              </a:spcBef>
              <a:spcAft>
                <a:spcPts val="1200"/>
              </a:spcAft>
              <a:buSzPts val="3273"/>
              <a:buNone/>
            </a:pPr>
            <a:endParaRPr sz="2100"/>
          </a:p>
        </p:txBody>
      </p:sp>
      <p:pic>
        <p:nvPicPr>
          <p:cNvPr id="92" name="Google Shape;92;p8"/>
          <p:cNvPicPr preferRelativeResize="0"/>
          <p:nvPr/>
        </p:nvPicPr>
        <p:blipFill>
          <a:blip r:embed="rId3">
            <a:alphaModFix/>
          </a:blip>
          <a:stretch>
            <a:fillRect/>
          </a:stretch>
        </p:blipFill>
        <p:spPr>
          <a:xfrm>
            <a:off x="42875" y="42875"/>
            <a:ext cx="9054700" cy="508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f5da4cfe4d_0_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 Dementia Video</a:t>
            </a:r>
            <a:endParaRPr/>
          </a:p>
        </p:txBody>
      </p:sp>
      <p:sp>
        <p:nvSpPr>
          <p:cNvPr id="98" name="Google Shape;98;gf5da4cfe4d_0_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u="sng">
                <a:solidFill>
                  <a:schemeClr val="hlink"/>
                </a:solidFill>
                <a:hlinkClick r:id="rId3"/>
              </a:rPr>
              <a:t>https://www.youtube.com/watch?v=HobxLbPhrMc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f5da4cfe4d_0_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Dementia Experience </a:t>
            </a:r>
            <a:endParaRPr/>
          </a:p>
        </p:txBody>
      </p:sp>
      <p:sp>
        <p:nvSpPr>
          <p:cNvPr id="104" name="Google Shape;104;gf5da4cfe4d_0_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Early diagnosis can allow the patient to support themselves by planning their own care accordingly and taking some form of control back, just like my next survivor champion.  </a:t>
            </a:r>
            <a:endParaRPr/>
          </a:p>
          <a:p>
            <a:pPr marL="0" lvl="0" indent="0" algn="l" rtl="0">
              <a:spcBef>
                <a:spcPts val="0"/>
              </a:spcBef>
              <a:spcAft>
                <a:spcPts val="0"/>
              </a:spcAft>
              <a:buNone/>
            </a:pPr>
            <a:endParaRPr/>
          </a:p>
          <a:p>
            <a:pPr marL="0" lvl="0" indent="0" algn="l" rtl="0">
              <a:spcBef>
                <a:spcPts val="0"/>
              </a:spcBef>
              <a:spcAft>
                <a:spcPts val="0"/>
              </a:spcAft>
              <a:buNone/>
            </a:pPr>
            <a:r>
              <a:rPr lang="en-GB"/>
              <a:t>Our guest speaker has seen dementia throughout his life, not only has it affected his close family, but himself too.  He is a brave man and today he is still standing tall.  It’s an honour to have him here with us...</a:t>
            </a:r>
            <a:endParaRPr/>
          </a:p>
          <a:p>
            <a:pPr marL="0" lvl="0" indent="0" algn="l" rtl="0">
              <a:spcBef>
                <a:spcPts val="0"/>
              </a:spcBef>
              <a:spcAft>
                <a:spcPts val="0"/>
              </a:spcAft>
              <a:buNone/>
            </a:pPr>
            <a:endParaRPr/>
          </a:p>
          <a:p>
            <a:pPr marL="0" lvl="0" indent="0" algn="l" rtl="0">
              <a:spcBef>
                <a:spcPts val="0"/>
              </a:spcBef>
              <a:spcAft>
                <a:spcPts val="0"/>
              </a:spcAft>
              <a:buNone/>
            </a:pPr>
            <a:r>
              <a:rPr lang="en-GB"/>
              <a:t>  </a:t>
            </a: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GB"/>
              <a:t>Dementia Champion</a:t>
            </a:r>
            <a:endParaRPr/>
          </a:p>
        </p:txBody>
      </p:sp>
      <p:sp>
        <p:nvSpPr>
          <p:cNvPr id="110" name="Google Shape;110;p15"/>
          <p:cNvSpPr txBox="1">
            <a:spLocks noGrp="1"/>
          </p:cNvSpPr>
          <p:nvPr>
            <p:ph type="body" idx="1"/>
          </p:nvPr>
        </p:nvSpPr>
        <p:spPr>
          <a:xfrm>
            <a:off x="311700" y="1266325"/>
            <a:ext cx="8520600" cy="3302700"/>
          </a:xfrm>
          <a:prstGeom prst="rect">
            <a:avLst/>
          </a:prstGeom>
          <a:solidFill>
            <a:schemeClr val="dk1"/>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GB"/>
              <a:t>Our Star of the Show</a:t>
            </a:r>
            <a:endParaRPr/>
          </a:p>
        </p:txBody>
      </p:sp>
      <p:sp>
        <p:nvSpPr>
          <p:cNvPr id="111" name="Google Shape;111;p15"/>
          <p:cNvSpPr/>
          <p:nvPr/>
        </p:nvSpPr>
        <p:spPr>
          <a:xfrm>
            <a:off x="1378675" y="1315825"/>
            <a:ext cx="5461500" cy="32037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5"/>
          <p:cNvSpPr txBox="1"/>
          <p:nvPr/>
        </p:nvSpPr>
        <p:spPr>
          <a:xfrm>
            <a:off x="2902975" y="2717575"/>
            <a:ext cx="2412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a:latin typeface="Open Sans"/>
                <a:ea typeface="Open Sans"/>
                <a:cs typeface="Open Sans"/>
                <a:sym typeface="Open Sans"/>
              </a:rPr>
              <a:t>Martin Cooper</a:t>
            </a:r>
            <a:endParaRPr sz="1800" b="1"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additive="base">
                                        <p:cTn id="12" dur="1000"/>
                                        <p:tgtEl>
                                          <p:spTgt spid="1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311700" y="445025"/>
            <a:ext cx="8520600" cy="1012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000"/>
              <a:buNone/>
            </a:pPr>
            <a:r>
              <a:rPr lang="en-GB"/>
              <a:t> Myths/Facts  -  Ask Audience Polls</a:t>
            </a:r>
            <a:endParaRPr/>
          </a:p>
        </p:txBody>
      </p:sp>
      <p:sp>
        <p:nvSpPr>
          <p:cNvPr id="118" name="Google Shape;118;p6"/>
          <p:cNvSpPr txBox="1">
            <a:spLocks noGrp="1"/>
          </p:cNvSpPr>
          <p:nvPr>
            <p:ph type="body" idx="1"/>
          </p:nvPr>
        </p:nvSpPr>
        <p:spPr>
          <a:xfrm>
            <a:off x="387900" y="1759950"/>
            <a:ext cx="8520600" cy="28089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800"/>
              </a:spcBef>
              <a:spcAft>
                <a:spcPts val="0"/>
              </a:spcAft>
              <a:buSzPts val="1800"/>
              <a:buAutoNum type="arabicPeriod"/>
            </a:pPr>
            <a:r>
              <a:rPr lang="en-GB"/>
              <a:t>Alzheimer’s is just another word for dementia </a:t>
            </a:r>
            <a:endParaRPr/>
          </a:p>
          <a:p>
            <a:pPr marL="457200" lvl="0" indent="-342900" algn="l" rtl="0">
              <a:lnSpc>
                <a:spcPct val="115000"/>
              </a:lnSpc>
              <a:spcBef>
                <a:spcPts val="0"/>
              </a:spcBef>
              <a:spcAft>
                <a:spcPts val="0"/>
              </a:spcAft>
              <a:buSzPts val="1800"/>
              <a:buAutoNum type="arabicPeriod"/>
            </a:pPr>
            <a:r>
              <a:rPr lang="en-GB"/>
              <a:t>Memory loss is a natural part of aging                                            </a:t>
            </a:r>
            <a:endParaRPr/>
          </a:p>
          <a:p>
            <a:pPr marL="457200" lvl="0" indent="-342900" algn="l" rtl="0">
              <a:lnSpc>
                <a:spcPct val="115000"/>
              </a:lnSpc>
              <a:spcBef>
                <a:spcPts val="0"/>
              </a:spcBef>
              <a:spcAft>
                <a:spcPts val="0"/>
              </a:spcAft>
              <a:buSzPts val="1800"/>
              <a:buAutoNum type="arabicPeriod"/>
            </a:pPr>
            <a:r>
              <a:rPr lang="en-GB"/>
              <a:t>Only older people can develop Alzheimer’s disease                           </a:t>
            </a:r>
            <a:endParaRPr/>
          </a:p>
          <a:p>
            <a:pPr marL="457200" lvl="0" indent="-342900" algn="l" rtl="0">
              <a:lnSpc>
                <a:spcPct val="115000"/>
              </a:lnSpc>
              <a:spcBef>
                <a:spcPts val="0"/>
              </a:spcBef>
              <a:spcAft>
                <a:spcPts val="0"/>
              </a:spcAft>
              <a:buSzPts val="1800"/>
              <a:buAutoNum type="arabicPeriod"/>
            </a:pPr>
            <a:r>
              <a:rPr lang="en-GB"/>
              <a:t>Alzheimer’s only affects your mind                                                       </a:t>
            </a:r>
            <a:endParaRPr/>
          </a:p>
          <a:p>
            <a:pPr marL="457200" lvl="0" indent="-342900" algn="l" rtl="0">
              <a:lnSpc>
                <a:spcPct val="115000"/>
              </a:lnSpc>
              <a:spcBef>
                <a:spcPts val="0"/>
              </a:spcBef>
              <a:spcAft>
                <a:spcPts val="0"/>
              </a:spcAft>
              <a:buSzPts val="1800"/>
              <a:buAutoNum type="arabicPeriod"/>
            </a:pPr>
            <a:r>
              <a:rPr lang="en-GB"/>
              <a:t>Being diagnosed with Alzheimer’s means that you can’t live safely and happily in your own home                                                                                          </a:t>
            </a:r>
            <a:endParaRPr/>
          </a:p>
          <a:p>
            <a:pPr marL="457200" lvl="0" indent="-342900" algn="l" rtl="0">
              <a:lnSpc>
                <a:spcPct val="115000"/>
              </a:lnSpc>
              <a:spcBef>
                <a:spcPts val="0"/>
              </a:spcBef>
              <a:spcAft>
                <a:spcPts val="0"/>
              </a:spcAft>
              <a:buSzPts val="1800"/>
              <a:buAutoNum type="arabicPeriod"/>
            </a:pPr>
            <a:r>
              <a:rPr lang="en-GB"/>
              <a:t>It is a progressive condition and has no cure                                                               </a:t>
            </a:r>
            <a:endParaRPr/>
          </a:p>
          <a:p>
            <a:pPr marL="457200" lvl="0" indent="-342900" algn="l" rtl="0">
              <a:lnSpc>
                <a:spcPct val="115000"/>
              </a:lnSpc>
              <a:spcBef>
                <a:spcPts val="0"/>
              </a:spcBef>
              <a:spcAft>
                <a:spcPts val="0"/>
              </a:spcAft>
              <a:buSzPts val="1800"/>
              <a:buAutoNum type="arabicPeriod"/>
            </a:pPr>
            <a:r>
              <a:rPr lang="en-GB"/>
              <a:t>Dementia is caused by diseases which damage the brain by causing  a loss of nerve cells                                                                                                    </a:t>
            </a:r>
            <a:endParaRPr/>
          </a:p>
        </p:txBody>
      </p:sp>
      <p:pic>
        <p:nvPicPr>
          <p:cNvPr id="119" name="Google Shape;119;p6"/>
          <p:cNvPicPr preferRelativeResize="0"/>
          <p:nvPr/>
        </p:nvPicPr>
        <p:blipFill>
          <a:blip r:embed="rId3">
            <a:alphaModFix/>
          </a:blip>
          <a:stretch>
            <a:fillRect/>
          </a:stretch>
        </p:blipFill>
        <p:spPr>
          <a:xfrm>
            <a:off x="5872175" y="0"/>
            <a:ext cx="3271824" cy="17599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118"/>
                                        </p:tgtEl>
                                        <p:attrNameLst>
                                          <p:attrName>ppt_x</p:attrName>
                                        </p:attrNameLst>
                                      </p:cBhvr>
                                      <p:tavLst>
                                        <p:tav tm="0">
                                          <p:val>
                                            <p:strVal val="#ppt_x"/>
                                          </p:val>
                                        </p:tav>
                                        <p:tav tm="100000">
                                          <p:val>
                                            <p:strVal val="#ppt_x-1"/>
                                          </p:val>
                                        </p:tav>
                                      </p:tavLst>
                                    </p:anim>
                                    <p:set>
                                      <p:cBhvr>
                                        <p:cTn id="7" dur="1" fill="hold">
                                          <p:stCondLst>
                                            <p:cond delay="1000"/>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1155</Words>
  <Application>Microsoft Office PowerPoint</Application>
  <PresentationFormat>On-screen Show (16:9)</PresentationFormat>
  <Paragraphs>181</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Noto Sans Symbols</vt:lpstr>
      <vt:lpstr>Century Gothic</vt:lpstr>
      <vt:lpstr>PT Sans Narrow</vt:lpstr>
      <vt:lpstr>Open Sans</vt:lpstr>
      <vt:lpstr>Courier New</vt:lpstr>
      <vt:lpstr>Tropic</vt:lpstr>
      <vt:lpstr>PowerPoint Presentation</vt:lpstr>
      <vt:lpstr>Ground Rules</vt:lpstr>
      <vt:lpstr>Today’s Programme:</vt:lpstr>
      <vt:lpstr>What is a Dementia</vt:lpstr>
      <vt:lpstr>PowerPoint Presentation</vt:lpstr>
      <vt:lpstr> Dementia Video</vt:lpstr>
      <vt:lpstr>Dementia Experience </vt:lpstr>
      <vt:lpstr>Dementia Champion</vt:lpstr>
      <vt:lpstr> Myths/Facts  -  Ask Audience Polls</vt:lpstr>
      <vt:lpstr> Alzheimer's Society - Georgia </vt:lpstr>
      <vt:lpstr>Alzheimer's Society Information</vt:lpstr>
      <vt:lpstr>Dementia UK - Admiral Nurses Service Update</vt:lpstr>
      <vt:lpstr>RDASH Memory Clinic - Team Chrissy Taylor, Liz Copley and Kerry Brooker </vt:lpstr>
      <vt:lpstr>Rebecca Bhool- Crossroads</vt:lpstr>
      <vt:lpstr>Background   the roots of our service</vt:lpstr>
      <vt:lpstr>Carers Resilience Service</vt:lpstr>
      <vt:lpstr>The Bigger Picture</vt:lpstr>
      <vt:lpstr>The Bigger Picture – how CRS support surgeries</vt:lpstr>
      <vt:lpstr>Making Space - Charlotte Byers (Dementia Advisor)</vt:lpstr>
      <vt:lpstr>PowerPoint Presentation</vt:lpstr>
      <vt:lpstr>Any other business/ Next event details: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Lakin</dc:creator>
  <cp:lastModifiedBy>carotherham0218@outlook.com</cp:lastModifiedBy>
  <cp:revision>1</cp:revision>
  <dcterms:modified xsi:type="dcterms:W3CDTF">2021-11-01T16:02:35Z</dcterms:modified>
</cp:coreProperties>
</file>